
<file path=[Content_Types].xml><?xml version="1.0" encoding="utf-8"?>
<Types xmlns="http://schemas.openxmlformats.org/package/2006/content-types">
  <Default Extension="xml" ContentType="application/xml"/>
  <Default Extension="jpeg" ContentType="image/jpeg"/>
  <Default Extension="tif" ContentType="image/tif"/>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just" defTabSz="1377950" rtl="0" fontAlgn="auto" latinLnBrk="0" hangingPunct="0">
      <a:lnSpc>
        <a:spcPct val="110000"/>
      </a:lnSpc>
      <a:spcBef>
        <a:spcPts val="0"/>
      </a:spcBef>
      <a:spcAft>
        <a:spcPts val="0"/>
      </a:spcAft>
      <a:buClrTx/>
      <a:buSzTx/>
      <a:buFontTx/>
      <a:buNone/>
      <a:tabLst/>
      <a:defRPr kumimoji="0" sz="4800" b="0" i="0" u="none" strike="noStrike" cap="none" spc="0" normalizeH="0" baseline="0">
        <a:ln>
          <a:noFill/>
        </a:ln>
        <a:solidFill>
          <a:srgbClr val="FFFFFF"/>
        </a:solidFill>
        <a:effectLst/>
        <a:uFillTx/>
        <a:latin typeface="Lantinghei SC Extralight"/>
        <a:ea typeface="Lantinghei SC Extralight"/>
        <a:cs typeface="Lantinghei SC Extralight"/>
        <a:sym typeface="Lantinghei SC Extralight"/>
      </a:defRPr>
    </a:lvl1pPr>
    <a:lvl2pPr marL="0" marR="0" indent="457200" algn="just" defTabSz="1377950" rtl="0" fontAlgn="auto" latinLnBrk="0" hangingPunct="0">
      <a:lnSpc>
        <a:spcPct val="110000"/>
      </a:lnSpc>
      <a:spcBef>
        <a:spcPts val="0"/>
      </a:spcBef>
      <a:spcAft>
        <a:spcPts val="0"/>
      </a:spcAft>
      <a:buClrTx/>
      <a:buSzTx/>
      <a:buFontTx/>
      <a:buNone/>
      <a:tabLst/>
      <a:defRPr kumimoji="0" sz="4800" b="0" i="0" u="none" strike="noStrike" cap="none" spc="0" normalizeH="0" baseline="0">
        <a:ln>
          <a:noFill/>
        </a:ln>
        <a:solidFill>
          <a:srgbClr val="FFFFFF"/>
        </a:solidFill>
        <a:effectLst/>
        <a:uFillTx/>
        <a:latin typeface="Lantinghei SC Extralight"/>
        <a:ea typeface="Lantinghei SC Extralight"/>
        <a:cs typeface="Lantinghei SC Extralight"/>
        <a:sym typeface="Lantinghei SC Extralight"/>
      </a:defRPr>
    </a:lvl2pPr>
    <a:lvl3pPr marL="0" marR="0" indent="914400" algn="just" defTabSz="1377950" rtl="0" fontAlgn="auto" latinLnBrk="0" hangingPunct="0">
      <a:lnSpc>
        <a:spcPct val="110000"/>
      </a:lnSpc>
      <a:spcBef>
        <a:spcPts val="0"/>
      </a:spcBef>
      <a:spcAft>
        <a:spcPts val="0"/>
      </a:spcAft>
      <a:buClrTx/>
      <a:buSzTx/>
      <a:buFontTx/>
      <a:buNone/>
      <a:tabLst/>
      <a:defRPr kumimoji="0" sz="4800" b="0" i="0" u="none" strike="noStrike" cap="none" spc="0" normalizeH="0" baseline="0">
        <a:ln>
          <a:noFill/>
        </a:ln>
        <a:solidFill>
          <a:srgbClr val="FFFFFF"/>
        </a:solidFill>
        <a:effectLst/>
        <a:uFillTx/>
        <a:latin typeface="Lantinghei SC Extralight"/>
        <a:ea typeface="Lantinghei SC Extralight"/>
        <a:cs typeface="Lantinghei SC Extralight"/>
        <a:sym typeface="Lantinghei SC Extralight"/>
      </a:defRPr>
    </a:lvl3pPr>
    <a:lvl4pPr marL="0" marR="0" indent="1371600" algn="just" defTabSz="1377950" rtl="0" fontAlgn="auto" latinLnBrk="0" hangingPunct="0">
      <a:lnSpc>
        <a:spcPct val="110000"/>
      </a:lnSpc>
      <a:spcBef>
        <a:spcPts val="0"/>
      </a:spcBef>
      <a:spcAft>
        <a:spcPts val="0"/>
      </a:spcAft>
      <a:buClrTx/>
      <a:buSzTx/>
      <a:buFontTx/>
      <a:buNone/>
      <a:tabLst/>
      <a:defRPr kumimoji="0" sz="4800" b="0" i="0" u="none" strike="noStrike" cap="none" spc="0" normalizeH="0" baseline="0">
        <a:ln>
          <a:noFill/>
        </a:ln>
        <a:solidFill>
          <a:srgbClr val="FFFFFF"/>
        </a:solidFill>
        <a:effectLst/>
        <a:uFillTx/>
        <a:latin typeface="Lantinghei SC Extralight"/>
        <a:ea typeface="Lantinghei SC Extralight"/>
        <a:cs typeface="Lantinghei SC Extralight"/>
        <a:sym typeface="Lantinghei SC Extralight"/>
      </a:defRPr>
    </a:lvl4pPr>
    <a:lvl5pPr marL="0" marR="0" indent="1828800" algn="just" defTabSz="1377950" rtl="0" fontAlgn="auto" latinLnBrk="0" hangingPunct="0">
      <a:lnSpc>
        <a:spcPct val="110000"/>
      </a:lnSpc>
      <a:spcBef>
        <a:spcPts val="0"/>
      </a:spcBef>
      <a:spcAft>
        <a:spcPts val="0"/>
      </a:spcAft>
      <a:buClrTx/>
      <a:buSzTx/>
      <a:buFontTx/>
      <a:buNone/>
      <a:tabLst/>
      <a:defRPr kumimoji="0" sz="4800" b="0" i="0" u="none" strike="noStrike" cap="none" spc="0" normalizeH="0" baseline="0">
        <a:ln>
          <a:noFill/>
        </a:ln>
        <a:solidFill>
          <a:srgbClr val="FFFFFF"/>
        </a:solidFill>
        <a:effectLst/>
        <a:uFillTx/>
        <a:latin typeface="Lantinghei SC Extralight"/>
        <a:ea typeface="Lantinghei SC Extralight"/>
        <a:cs typeface="Lantinghei SC Extralight"/>
        <a:sym typeface="Lantinghei SC Extralight"/>
      </a:defRPr>
    </a:lvl5pPr>
    <a:lvl6pPr marL="0" marR="0" indent="0" algn="just" defTabSz="1377950" rtl="0" fontAlgn="auto" latinLnBrk="0" hangingPunct="0">
      <a:lnSpc>
        <a:spcPct val="110000"/>
      </a:lnSpc>
      <a:spcBef>
        <a:spcPts val="0"/>
      </a:spcBef>
      <a:spcAft>
        <a:spcPts val="0"/>
      </a:spcAft>
      <a:buClrTx/>
      <a:buSzTx/>
      <a:buFontTx/>
      <a:buNone/>
      <a:tabLst/>
      <a:defRPr kumimoji="0" sz="4800" b="0" i="0" u="none" strike="noStrike" cap="none" spc="0" normalizeH="0" baseline="0">
        <a:ln>
          <a:noFill/>
        </a:ln>
        <a:solidFill>
          <a:srgbClr val="FFFFFF"/>
        </a:solidFill>
        <a:effectLst/>
        <a:uFillTx/>
        <a:latin typeface="Lantinghei SC Extralight"/>
        <a:ea typeface="Lantinghei SC Extralight"/>
        <a:cs typeface="Lantinghei SC Extralight"/>
        <a:sym typeface="Lantinghei SC Extralight"/>
      </a:defRPr>
    </a:lvl6pPr>
    <a:lvl7pPr marL="0" marR="0" indent="0" algn="just" defTabSz="1377950" rtl="0" fontAlgn="auto" latinLnBrk="0" hangingPunct="0">
      <a:lnSpc>
        <a:spcPct val="110000"/>
      </a:lnSpc>
      <a:spcBef>
        <a:spcPts val="0"/>
      </a:spcBef>
      <a:spcAft>
        <a:spcPts val="0"/>
      </a:spcAft>
      <a:buClrTx/>
      <a:buSzTx/>
      <a:buFontTx/>
      <a:buNone/>
      <a:tabLst/>
      <a:defRPr kumimoji="0" sz="4800" b="0" i="0" u="none" strike="noStrike" cap="none" spc="0" normalizeH="0" baseline="0">
        <a:ln>
          <a:noFill/>
        </a:ln>
        <a:solidFill>
          <a:srgbClr val="FFFFFF"/>
        </a:solidFill>
        <a:effectLst/>
        <a:uFillTx/>
        <a:latin typeface="Lantinghei SC Extralight"/>
        <a:ea typeface="Lantinghei SC Extralight"/>
        <a:cs typeface="Lantinghei SC Extralight"/>
        <a:sym typeface="Lantinghei SC Extralight"/>
      </a:defRPr>
    </a:lvl7pPr>
    <a:lvl8pPr marL="0" marR="0" indent="0" algn="just" defTabSz="1377950" rtl="0" fontAlgn="auto" latinLnBrk="0" hangingPunct="0">
      <a:lnSpc>
        <a:spcPct val="110000"/>
      </a:lnSpc>
      <a:spcBef>
        <a:spcPts val="0"/>
      </a:spcBef>
      <a:spcAft>
        <a:spcPts val="0"/>
      </a:spcAft>
      <a:buClrTx/>
      <a:buSzTx/>
      <a:buFontTx/>
      <a:buNone/>
      <a:tabLst/>
      <a:defRPr kumimoji="0" sz="4800" b="0" i="0" u="none" strike="noStrike" cap="none" spc="0" normalizeH="0" baseline="0">
        <a:ln>
          <a:noFill/>
        </a:ln>
        <a:solidFill>
          <a:srgbClr val="FFFFFF"/>
        </a:solidFill>
        <a:effectLst/>
        <a:uFillTx/>
        <a:latin typeface="Lantinghei SC Extralight"/>
        <a:ea typeface="Lantinghei SC Extralight"/>
        <a:cs typeface="Lantinghei SC Extralight"/>
        <a:sym typeface="Lantinghei SC Extralight"/>
      </a:defRPr>
    </a:lvl8pPr>
    <a:lvl9pPr marL="0" marR="0" indent="0" algn="just" defTabSz="1377950" rtl="0" fontAlgn="auto" latinLnBrk="0" hangingPunct="0">
      <a:lnSpc>
        <a:spcPct val="110000"/>
      </a:lnSpc>
      <a:spcBef>
        <a:spcPts val="0"/>
      </a:spcBef>
      <a:spcAft>
        <a:spcPts val="0"/>
      </a:spcAft>
      <a:buClrTx/>
      <a:buSzTx/>
      <a:buFontTx/>
      <a:buNone/>
      <a:tabLst/>
      <a:defRPr kumimoji="0" sz="4800" b="0" i="0" u="none" strike="noStrike" cap="none" spc="0" normalizeH="0" baseline="0">
        <a:ln>
          <a:noFill/>
        </a:ln>
        <a:solidFill>
          <a:srgbClr val="FFFFFF"/>
        </a:solidFill>
        <a:effectLst/>
        <a:uFillTx/>
        <a:latin typeface="Lantinghei SC Extralight"/>
        <a:ea typeface="Lantinghei SC Extralight"/>
        <a:cs typeface="Lantinghei SC Extralight"/>
        <a:sym typeface="Lantinghei SC Extra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77"/>
  </p:normalViewPr>
  <p:slideViewPr>
    <p:cSldViewPr snapToGrid="0" snapToObjects="1">
      <p:cViewPr varScale="1">
        <p:scale>
          <a:sx n="46" d="100"/>
          <a:sy n="46" d="100"/>
        </p:scale>
        <p:origin x="78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9" name="Shape 89"/>
          <p:cNvSpPr>
            <a:spLocks noGrp="1" noRot="1" noChangeAspect="1"/>
          </p:cNvSpPr>
          <p:nvPr>
            <p:ph type="sldImg"/>
          </p:nvPr>
        </p:nvSpPr>
        <p:spPr>
          <a:xfrm>
            <a:off x="1143000" y="685800"/>
            <a:ext cx="4572000" cy="3429000"/>
          </a:xfrm>
          <a:prstGeom prst="rect">
            <a:avLst/>
          </a:prstGeom>
        </p:spPr>
        <p:txBody>
          <a:bodyPr/>
          <a:lstStyle/>
          <a:p>
            <a:endParaRPr/>
          </a:p>
        </p:txBody>
      </p:sp>
      <p:sp>
        <p:nvSpPr>
          <p:cNvPr id="90" name="Shape 9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noRot="1" noChangeAspect="1"/>
          </p:cNvSpPr>
          <p:nvPr>
            <p:ph type="sldImg"/>
          </p:nvPr>
        </p:nvSpPr>
        <p:spPr>
          <a:prstGeom prst="rect">
            <a:avLst/>
          </a:prstGeom>
        </p:spPr>
        <p:txBody>
          <a:bodyPr/>
          <a:lstStyle/>
          <a:p>
            <a:endParaRPr/>
          </a:p>
        </p:txBody>
      </p:sp>
      <p:sp>
        <p:nvSpPr>
          <p:cNvPr id="106" name="Shape 106"/>
          <p:cNvSpPr>
            <a:spLocks noGrp="1"/>
          </p:cNvSpPr>
          <p:nvPr>
            <p:ph type="body" sz="quarter" idx="1"/>
          </p:nvPr>
        </p:nvSpPr>
        <p:spPr>
          <a:prstGeom prst="rect">
            <a:avLst/>
          </a:prstGeom>
        </p:spPr>
        <p:txBody>
          <a:bodyPr/>
          <a:lstStyle/>
          <a:p>
            <a:pPr>
              <a:lnSpc>
                <a:spcPct val="100000"/>
              </a:lnSpc>
              <a:spcBef>
                <a:spcPts val="800"/>
              </a:spcBef>
              <a:defRPr sz="1200">
                <a:latin typeface="Arial"/>
                <a:ea typeface="Arial"/>
                <a:cs typeface="Arial"/>
                <a:sym typeface="Arial"/>
              </a:defRPr>
            </a:pPr>
            <a:r>
              <a:t>                        营改增来了</a:t>
            </a:r>
          </a:p>
          <a:p>
            <a:pPr>
              <a:lnSpc>
                <a:spcPct val="100000"/>
              </a:lnSpc>
              <a:spcBef>
                <a:spcPts val="800"/>
              </a:spcBef>
              <a:defRPr sz="1200">
                <a:latin typeface="Arial"/>
                <a:ea typeface="Arial"/>
                <a:cs typeface="Arial"/>
                <a:sym typeface="Arial"/>
              </a:defRPr>
            </a:pPr>
            <a:r>
              <a:t>李克强总理2016年3月5日全国人民代表大会政府报告：</a:t>
            </a:r>
          </a:p>
          <a:p>
            <a:pPr>
              <a:lnSpc>
                <a:spcPct val="100000"/>
              </a:lnSpc>
              <a:spcBef>
                <a:spcPts val="800"/>
              </a:spcBef>
              <a:defRPr sz="1200">
                <a:latin typeface="Arial"/>
                <a:ea typeface="Arial"/>
                <a:cs typeface="Arial"/>
                <a:sym typeface="Arial"/>
              </a:defRPr>
            </a:pPr>
            <a:r>
              <a:t>全面实施营改增，从5月1日起，将试点范围扩大到建筑业、房地产业、金融业、生活服务业，并将所有企业新增不动产所含增值税纳入抵扣范围，确保所有行业税负只减不增。</a:t>
            </a:r>
          </a:p>
          <a:p>
            <a:pPr>
              <a:lnSpc>
                <a:spcPct val="100000"/>
              </a:lnSpc>
              <a:spcBef>
                <a:spcPts val="800"/>
              </a:spcBef>
              <a:defRPr sz="1200">
                <a:latin typeface="Arial"/>
                <a:ea typeface="Arial"/>
                <a:cs typeface="Arial"/>
                <a:sym typeface="Arial"/>
              </a:defRPr>
            </a:pPr>
            <a:r>
              <a:t>实施上述政策，今年将比改革前减轻企业和个人负担5000多亿元。</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prstGeom prst="rect">
            <a:avLst/>
          </a:prstGeom>
        </p:spPr>
        <p:txBody>
          <a:bodyPr/>
          <a:lstStyle/>
          <a:p>
            <a:endParaRPr/>
          </a:p>
        </p:txBody>
      </p:sp>
      <p:sp>
        <p:nvSpPr>
          <p:cNvPr id="128" name="Shape 128"/>
          <p:cNvSpPr>
            <a:spLocks noGrp="1"/>
          </p:cNvSpPr>
          <p:nvPr>
            <p:ph type="body" sz="quarter" idx="1"/>
          </p:nvPr>
        </p:nvSpPr>
        <p:spPr>
          <a:prstGeom prst="rect">
            <a:avLst/>
          </a:prstGeom>
        </p:spPr>
        <p:txBody>
          <a:bodyPr/>
          <a:lstStyle/>
          <a:p>
            <a:r>
              <a:t>财政部税政司 国家税务总局货物劳务税司</a:t>
            </a:r>
          </a:p>
          <a:p>
            <a:r>
              <a:t>负责人就全面推开营改增试点答记者问</a:t>
            </a:r>
          </a:p>
          <a:p>
            <a:endParaRPr/>
          </a:p>
          <a:p>
            <a:r>
              <a:t>一、全面推开营改增试点，有哪些新的措施和改革内容？</a:t>
            </a:r>
          </a:p>
          <a:p>
            <a:endParaRPr/>
          </a:p>
          <a:p>
            <a:r>
              <a:t>答：全面推开营改增试点，基本内容是实行“双扩”，扩大试点行业范围。将建筑业、房地产业、金融业、生活服务业4个行业纳入营改增试点范围</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r>
              <a:t>二、李克强总理在政府工作报告中提出，全面实施营改增，要确保所有行业税负只减不增，请问将采取哪些措施落实总理提出的要求？</a:t>
            </a:r>
          </a:p>
          <a:p>
            <a:endParaRPr/>
          </a:p>
          <a:p>
            <a:r>
              <a:t>答：为了进一步减轻企业负担，</a:t>
            </a:r>
          </a:p>
          <a:p>
            <a:r>
              <a:t>一是一次性将建筑业、房地产业、金融业、生活服务业全部纳入试点范围；</a:t>
            </a:r>
          </a:p>
          <a:p>
            <a:r>
              <a:t>二是将新增不动产所含增值税全部纳入抵扣范围。</a:t>
            </a:r>
          </a:p>
          <a:p>
            <a:r>
              <a:t>同时，①明确新增试点行业的原营业税优惠政策原则上予以延续</a:t>
            </a:r>
          </a:p>
          <a:p>
            <a:r>
              <a:t>②对老合同、老项目以及特定行业采取过渡性措施</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prstGeom prst="rect">
            <a:avLst/>
          </a:prstGeom>
        </p:spPr>
        <p:txBody>
          <a:bodyPr/>
          <a:lstStyle/>
          <a:p>
            <a:endParaRPr/>
          </a:p>
        </p:txBody>
      </p:sp>
      <p:sp>
        <p:nvSpPr>
          <p:cNvPr id="153" name="Shape 153"/>
          <p:cNvSpPr>
            <a:spLocks noGrp="1"/>
          </p:cNvSpPr>
          <p:nvPr>
            <p:ph type="body" sz="quarter" idx="1"/>
          </p:nvPr>
        </p:nvSpPr>
        <p:spPr>
          <a:prstGeom prst="rect">
            <a:avLst/>
          </a:prstGeom>
        </p:spPr>
        <p:txBody>
          <a:bodyPr/>
          <a:lstStyle/>
          <a:p>
            <a:r>
              <a:t>          所有企业都减负吗</a:t>
            </a:r>
          </a:p>
          <a:p>
            <a:endParaRPr/>
          </a:p>
          <a:p>
            <a:r>
              <a:t>楼继伟：你刚才说到企业都不增负，我们可以做到行业不增负。不动产可以抵扣，企业租来的房产、投资形成的不动产可以抵扣，但是过去以往有的不动产还不能抵，有个消化过程，新投资的部分可以抵，以往的部分不能抵，这些恐怕在开始阶段可能有税负的变化，然后逐渐的消化掉了，鼓励你投资嘛，都可以抵税，甚至投资量大的时候，可能一两年可以不交税的，都抵扣了。但是不能保证每一个企业在实行营改增最后一个环节的时候不增负。</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prstGeom prst="rect">
            <a:avLst/>
          </a:prstGeom>
        </p:spPr>
        <p:txBody>
          <a:bodyPr/>
          <a:lstStyle/>
          <a:p>
            <a:endParaRPr/>
          </a:p>
        </p:txBody>
      </p:sp>
      <p:sp>
        <p:nvSpPr>
          <p:cNvPr id="237" name="Shape 237"/>
          <p:cNvSpPr>
            <a:spLocks noGrp="1"/>
          </p:cNvSpPr>
          <p:nvPr>
            <p:ph type="body" sz="quarter" idx="1"/>
          </p:nvPr>
        </p:nvSpPr>
        <p:spPr>
          <a:prstGeom prst="rect">
            <a:avLst/>
          </a:prstGeom>
        </p:spPr>
        <p:txBody>
          <a:bodyPr/>
          <a:lstStyle/>
          <a:p>
            <a:r>
              <a:t>甲公司生产的产品成本100元，售价130元，一次经过乙、丙、丁三个流通环节最终到达消费者手里。乙进价130售价160，丙进价160售价160，丁进价160售价200。</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r>
              <a:t>甲公司生产的产品成本100元，售价130元，一次经过乙、丙、丁三个流通环节最终到达消费者手里。乙进价130售价160，丙进价160售价160，丁进价160售价200。</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Shape 646"/>
          <p:cNvSpPr>
            <a:spLocks noGrp="1" noRot="1" noChangeAspect="1"/>
          </p:cNvSpPr>
          <p:nvPr>
            <p:ph type="sldImg"/>
          </p:nvPr>
        </p:nvSpPr>
        <p:spPr>
          <a:prstGeom prst="rect">
            <a:avLst/>
          </a:prstGeom>
        </p:spPr>
        <p:txBody>
          <a:bodyPr/>
          <a:lstStyle/>
          <a:p>
            <a:endParaRPr/>
          </a:p>
        </p:txBody>
      </p:sp>
      <p:sp>
        <p:nvSpPr>
          <p:cNvPr id="647" name="Shape 647"/>
          <p:cNvSpPr>
            <a:spLocks noGrp="1"/>
          </p:cNvSpPr>
          <p:nvPr>
            <p:ph type="body" sz="quarter" idx="1"/>
          </p:nvPr>
        </p:nvSpPr>
        <p:spPr>
          <a:prstGeom prst="rect">
            <a:avLst/>
          </a:prstGeom>
        </p:spPr>
        <p:txBody>
          <a:bodyPr/>
          <a:lstStyle/>
          <a:p>
            <a:r>
              <a:t> 一、合同中要明确是含税价还是不含税价</a:t>
            </a:r>
          </a:p>
          <a:p>
            <a:r>
              <a:t>营业税------价内税</a:t>
            </a:r>
          </a:p>
          <a:p>
            <a:r>
              <a:t>增值税------价外税，</a:t>
            </a:r>
          </a:p>
          <a:p>
            <a:endParaRPr/>
          </a:p>
          <a:p>
            <a:r>
              <a:t>实质区别只是税款计算方法的不同</a:t>
            </a:r>
          </a:p>
          <a:p>
            <a:r>
              <a:t>但对企业的影响是合同中必须明确是含税价还是不含税价</a:t>
            </a:r>
          </a:p>
          <a:p>
            <a:r>
              <a:t>如果不做特别约定，营业税一般由卖方承担。</a:t>
            </a:r>
          </a:p>
          <a:p>
            <a:r>
              <a:t>而增值税作为价外税，一般不包括在合同价款中。</a:t>
            </a:r>
          </a:p>
          <a:p>
            <a:endParaRPr/>
          </a:p>
          <a:p>
            <a:r>
              <a:t>风险：</a:t>
            </a:r>
          </a:p>
          <a:p>
            <a:r>
              <a:t>1. 如果不约定是否含税，你给完钱后对方可能还跟你要税款。</a:t>
            </a:r>
          </a:p>
          <a:p>
            <a:r>
              <a:t> 2.税务机关会对合同中的价格认为是不含税价，因为这么确认交税多</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Shape 658"/>
          <p:cNvSpPr>
            <a:spLocks noGrp="1" noRot="1" noChangeAspect="1"/>
          </p:cNvSpPr>
          <p:nvPr>
            <p:ph type="sldImg"/>
          </p:nvPr>
        </p:nvSpPr>
        <p:spPr>
          <a:prstGeom prst="rect">
            <a:avLst/>
          </a:prstGeom>
        </p:spPr>
        <p:txBody>
          <a:bodyPr/>
          <a:lstStyle/>
          <a:p>
            <a:endParaRPr/>
          </a:p>
        </p:txBody>
      </p:sp>
      <p:sp>
        <p:nvSpPr>
          <p:cNvPr id="659" name="Shape 659"/>
          <p:cNvSpPr>
            <a:spLocks noGrp="1"/>
          </p:cNvSpPr>
          <p:nvPr>
            <p:ph type="body" sz="quarter" idx="1"/>
          </p:nvPr>
        </p:nvSpPr>
        <p:spPr>
          <a:prstGeom prst="rect">
            <a:avLst/>
          </a:prstGeom>
        </p:spPr>
        <p:txBody>
          <a:bodyPr/>
          <a:lstStyle/>
          <a:p>
            <a:r>
              <a:t>   三、买发票涉及刑事犯罪了</a:t>
            </a:r>
          </a:p>
          <a:p>
            <a:r>
              <a:t>因虚开增值税专用发票的法律后果非常严重，最高会面临无期徒刑的刑罚，因此在合同条款中应特别加入虚开条款</a:t>
            </a:r>
          </a:p>
          <a:p>
            <a:endParaRPr/>
          </a:p>
          <a:p>
            <a:r>
              <a:t>约定：如开票方开具的发票不规范、不合法或涉嫌虚开，开票方不仅要承担赔偿责任，而且必须明确不能免除其开具合法发票的义务。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Shape 753"/>
          <p:cNvSpPr>
            <a:spLocks noGrp="1" noRot="1" noChangeAspect="1"/>
          </p:cNvSpPr>
          <p:nvPr>
            <p:ph type="sldImg"/>
          </p:nvPr>
        </p:nvSpPr>
        <p:spPr>
          <a:prstGeom prst="rect">
            <a:avLst/>
          </a:prstGeom>
        </p:spPr>
        <p:txBody>
          <a:bodyPr/>
          <a:lstStyle/>
          <a:p>
            <a:endParaRPr/>
          </a:p>
        </p:txBody>
      </p:sp>
      <p:sp>
        <p:nvSpPr>
          <p:cNvPr id="754" name="Shape 754"/>
          <p:cNvSpPr>
            <a:spLocks noGrp="1"/>
          </p:cNvSpPr>
          <p:nvPr>
            <p:ph type="body" sz="quarter" idx="1"/>
          </p:nvPr>
        </p:nvSpPr>
        <p:spPr>
          <a:prstGeom prst="rect">
            <a:avLst/>
          </a:prstGeom>
        </p:spPr>
        <p:txBody>
          <a:bodyPr/>
          <a:lstStyle/>
          <a:p>
            <a:r>
              <a:t>甲公司生产的产品成本100元，售价130元，一次经过乙、丙、丁三个流通环节最终到达消费者手里。乙进价130售价160，丙进价160售价160，丁进价160售价200。</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3" name="幻灯片编号"/>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标题与项目符号">
    <p:bg>
      <p:bgPr>
        <a:solidFill>
          <a:srgbClr val="FFFFFF"/>
        </a:solidFill>
        <a:effectLst/>
      </p:bgPr>
    </p:bg>
    <p:spTree>
      <p:nvGrpSpPr>
        <p:cNvPr id="1" name=""/>
        <p:cNvGrpSpPr/>
        <p:nvPr/>
      </p:nvGrpSpPr>
      <p:grpSpPr>
        <a:xfrm>
          <a:off x="0" y="0"/>
          <a:ext cx="0" cy="0"/>
          <a:chOff x="0" y="0"/>
          <a:chExt cx="0" cy="0"/>
        </a:xfrm>
      </p:grpSpPr>
      <p:sp>
        <p:nvSpPr>
          <p:cNvPr id="81" name="标题文本"/>
          <p:cNvSpPr txBox="1">
            <a:spLocks noGrp="1"/>
          </p:cNvSpPr>
          <p:nvPr>
            <p:ph type="title"/>
          </p:nvPr>
        </p:nvSpPr>
        <p:spPr>
          <a:xfrm>
            <a:off x="4387453" y="625078"/>
            <a:ext cx="15609094" cy="3036094"/>
          </a:xfrm>
          <a:prstGeom prst="rect">
            <a:avLst/>
          </a:prstGeom>
        </p:spPr>
        <p:txBody>
          <a:bodyPr lIns="71437" tIns="71437" rIns="71437" bIns="71437"/>
          <a:lstStyle>
            <a:lvl1pPr defTabSz="821531">
              <a:defRPr>
                <a:solidFill>
                  <a:srgbClr val="000000"/>
                </a:solidFill>
              </a:defRPr>
            </a:lvl1pPr>
          </a:lstStyle>
          <a:p>
            <a:r>
              <a:t>标题文本</a:t>
            </a:r>
          </a:p>
        </p:txBody>
      </p:sp>
      <p:sp>
        <p:nvSpPr>
          <p:cNvPr id="82" name="正文级别 1…"/>
          <p:cNvSpPr txBox="1">
            <a:spLocks noGrp="1"/>
          </p:cNvSpPr>
          <p:nvPr>
            <p:ph type="body" idx="1"/>
          </p:nvPr>
        </p:nvSpPr>
        <p:spPr>
          <a:xfrm>
            <a:off x="4387453" y="3661171"/>
            <a:ext cx="15609094" cy="8840392"/>
          </a:xfrm>
          <a:prstGeom prst="rect">
            <a:avLst/>
          </a:prstGeom>
        </p:spPr>
        <p:txBody>
          <a:bodyPr lIns="71437" tIns="71437" rIns="71437" bIns="71437"/>
          <a:lstStyle>
            <a:lvl1pPr marL="617361" indent="-617361" defTabSz="821531">
              <a:spcBef>
                <a:spcPts val="5900"/>
              </a:spcBef>
              <a:defRPr sz="5000">
                <a:solidFill>
                  <a:srgbClr val="000000"/>
                </a:solidFill>
              </a:defRPr>
            </a:lvl1pPr>
            <a:lvl2pPr marL="1061861" indent="-617361" defTabSz="821531">
              <a:spcBef>
                <a:spcPts val="5900"/>
              </a:spcBef>
              <a:defRPr sz="5000">
                <a:solidFill>
                  <a:srgbClr val="000000"/>
                </a:solidFill>
              </a:defRPr>
            </a:lvl2pPr>
            <a:lvl3pPr marL="1506361" indent="-617361" defTabSz="821531">
              <a:spcBef>
                <a:spcPts val="5900"/>
              </a:spcBef>
              <a:defRPr sz="5000">
                <a:solidFill>
                  <a:srgbClr val="000000"/>
                </a:solidFill>
              </a:defRPr>
            </a:lvl3pPr>
            <a:lvl4pPr marL="1950861" indent="-617361" defTabSz="821531">
              <a:spcBef>
                <a:spcPts val="5900"/>
              </a:spcBef>
              <a:defRPr sz="5000">
                <a:solidFill>
                  <a:srgbClr val="000000"/>
                </a:solidFill>
              </a:defRPr>
            </a:lvl4pPr>
            <a:lvl5pPr marL="2395361" indent="-617361" defTabSz="821531">
              <a:spcBef>
                <a:spcPts val="5900"/>
              </a:spcBef>
              <a:defRPr sz="5000">
                <a:solidFill>
                  <a:srgbClr val="000000"/>
                </a:solidFill>
              </a:defRPr>
            </a:lvl5pPr>
          </a:lstStyle>
          <a:p>
            <a:r>
              <a:t>正文级别 1</a:t>
            </a:r>
          </a:p>
          <a:p>
            <a:pPr lvl="1"/>
            <a:r>
              <a:t>正文级别 2</a:t>
            </a:r>
          </a:p>
          <a:p>
            <a:pPr lvl="2"/>
            <a:r>
              <a:t>正文级别 3</a:t>
            </a:r>
          </a:p>
          <a:p>
            <a:pPr lvl="3"/>
            <a:r>
              <a:t>正文级别 4</a:t>
            </a:r>
          </a:p>
          <a:p>
            <a:pPr lvl="4"/>
            <a:r>
              <a:t>正文级别 5</a:t>
            </a:r>
          </a:p>
        </p:txBody>
      </p:sp>
      <p:sp>
        <p:nvSpPr>
          <p:cNvPr id="83" name="幻灯片编号"/>
          <p:cNvSpPr txBox="1">
            <a:spLocks noGrp="1"/>
          </p:cNvSpPr>
          <p:nvPr>
            <p:ph type="sldNum" sz="quarter" idx="2"/>
          </p:nvPr>
        </p:nvSpPr>
        <p:spPr>
          <a:xfrm>
            <a:off x="11935814" y="13010554"/>
            <a:ext cx="494513" cy="511176"/>
          </a:xfrm>
          <a:prstGeom prst="rect">
            <a:avLst/>
          </a:prstGeom>
        </p:spPr>
        <p:txBody>
          <a:bodyPr lIns="71437" tIns="71437" rIns="71437" bIns="71437"/>
          <a:lstStyle>
            <a:lvl1pPr defTabSz="821531">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空白 拷贝 1">
    <p:spTree>
      <p:nvGrpSpPr>
        <p:cNvPr id="1" name=""/>
        <p:cNvGrpSpPr/>
        <p:nvPr/>
      </p:nvGrpSpPr>
      <p:grpSpPr>
        <a:xfrm>
          <a:off x="0" y="0"/>
          <a:ext cx="0" cy="0"/>
          <a:chOff x="0" y="0"/>
          <a:chExt cx="0" cy="0"/>
        </a:xfrm>
      </p:grpSpPr>
      <p:pic>
        <p:nvPicPr>
          <p:cNvPr id="20" name="pasted-image.jpeg" descr="pasted-image.jpeg"/>
          <p:cNvPicPr>
            <a:picLocks noChangeAspect="1"/>
          </p:cNvPicPr>
          <p:nvPr/>
        </p:nvPicPr>
        <p:blipFill>
          <a:blip r:embed="rId2">
            <a:extLst/>
          </a:blip>
          <a:stretch>
            <a:fillRect/>
          </a:stretch>
        </p:blipFill>
        <p:spPr>
          <a:xfrm>
            <a:off x="0" y="-762000"/>
            <a:ext cx="24384000" cy="15240000"/>
          </a:xfrm>
          <a:prstGeom prst="rect">
            <a:avLst/>
          </a:prstGeom>
          <a:ln w="12700">
            <a:miter lim="400000"/>
          </a:ln>
        </p:spPr>
      </p:pic>
      <p:pic>
        <p:nvPicPr>
          <p:cNvPr id="21" name="pasted-image.jpg" descr="pasted-image.jpg"/>
          <p:cNvPicPr>
            <a:picLocks noChangeAspect="1"/>
          </p:cNvPicPr>
          <p:nvPr/>
        </p:nvPicPr>
        <p:blipFill>
          <a:blip r:embed="rId3">
            <a:extLst/>
          </a:blip>
          <a:stretch>
            <a:fillRect/>
          </a:stretch>
        </p:blipFill>
        <p:spPr>
          <a:xfrm>
            <a:off x="0" y="-762000"/>
            <a:ext cx="24384000" cy="15240000"/>
          </a:xfrm>
          <a:prstGeom prst="rect">
            <a:avLst/>
          </a:prstGeom>
          <a:ln w="12700">
            <a:miter lim="400000"/>
          </a:ln>
        </p:spPr>
      </p:pic>
      <p:sp>
        <p:nvSpPr>
          <p:cNvPr id="22" name="矩形"/>
          <p:cNvSpPr/>
          <p:nvPr/>
        </p:nvSpPr>
        <p:spPr>
          <a:xfrm>
            <a:off x="0" y="0"/>
            <a:ext cx="24384000" cy="13716000"/>
          </a:xfrm>
          <a:prstGeom prst="rect">
            <a:avLst/>
          </a:prstGeom>
          <a:solidFill>
            <a:srgbClr val="000000">
              <a:alpha val="69997"/>
            </a:srgbClr>
          </a:solidFill>
          <a:ln w="12700">
            <a:miter lim="400000"/>
          </a:ln>
        </p:spPr>
        <p:txBody>
          <a:bodyPr lIns="50800" tIns="50800" rIns="50800" bIns="50800" anchor="ctr"/>
          <a:lstStyle/>
          <a:p>
            <a:pPr algn="ctr" defTabSz="825500">
              <a:lnSpc>
                <a:spcPct val="100000"/>
              </a:lnSpc>
              <a:defRPr sz="3600">
                <a:solidFill>
                  <a:srgbClr val="000000"/>
                </a:solidFill>
                <a:latin typeface="+mn-lt"/>
                <a:ea typeface="+mn-ea"/>
                <a:cs typeface="+mn-cs"/>
                <a:sym typeface="Helvetica Light"/>
              </a:defRPr>
            </a:pPr>
            <a:endParaRPr/>
          </a:p>
        </p:txBody>
      </p:sp>
      <p:sp>
        <p:nvSpPr>
          <p:cNvPr id="23" name="幻灯片编号"/>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空白 拷贝">
    <p:spTree>
      <p:nvGrpSpPr>
        <p:cNvPr id="1" name=""/>
        <p:cNvGrpSpPr/>
        <p:nvPr/>
      </p:nvGrpSpPr>
      <p:grpSpPr>
        <a:xfrm>
          <a:off x="0" y="0"/>
          <a:ext cx="0" cy="0"/>
          <a:chOff x="0" y="0"/>
          <a:chExt cx="0" cy="0"/>
        </a:xfrm>
      </p:grpSpPr>
      <p:sp>
        <p:nvSpPr>
          <p:cNvPr id="30" name="幻灯片编号"/>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空白 拷贝">
    <p:bg>
      <p:bgPr>
        <a:solidFill>
          <a:srgbClr val="FFFFFF"/>
        </a:solidFill>
        <a:effectLst/>
      </p:bgPr>
    </p:bg>
    <p:spTree>
      <p:nvGrpSpPr>
        <p:cNvPr id="1" name=""/>
        <p:cNvGrpSpPr/>
        <p:nvPr/>
      </p:nvGrpSpPr>
      <p:grpSpPr>
        <a:xfrm>
          <a:off x="0" y="0"/>
          <a:ext cx="0" cy="0"/>
          <a:chOff x="0" y="0"/>
          <a:chExt cx="0" cy="0"/>
        </a:xfrm>
      </p:grpSpPr>
      <p:pic>
        <p:nvPicPr>
          <p:cNvPr id="37" name="home-low-poly.jpg" descr="home-low-poly.jpg"/>
          <p:cNvPicPr>
            <a:picLocks noChangeAspect="1"/>
          </p:cNvPicPr>
          <p:nvPr/>
        </p:nvPicPr>
        <p:blipFill>
          <a:blip r:embed="rId2">
            <a:extLst/>
          </a:blip>
          <a:stretch>
            <a:fillRect/>
          </a:stretch>
        </p:blipFill>
        <p:spPr>
          <a:xfrm>
            <a:off x="-9500269" y="-3209599"/>
            <a:ext cx="38648395" cy="20135198"/>
          </a:xfrm>
          <a:prstGeom prst="rect">
            <a:avLst/>
          </a:prstGeom>
          <a:ln w="12700">
            <a:miter lim="400000"/>
          </a:ln>
        </p:spPr>
      </p:pic>
      <p:sp>
        <p:nvSpPr>
          <p:cNvPr id="38" name="幻灯片编号"/>
          <p:cNvSpPr>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空白">
    <p:bg>
      <p:bgPr>
        <a:solidFill>
          <a:srgbClr val="FFFFFF"/>
        </a:solidFill>
        <a:effectLst/>
      </p:bgPr>
    </p:bg>
    <p:spTree>
      <p:nvGrpSpPr>
        <p:cNvPr id="1" name=""/>
        <p:cNvGrpSpPr/>
        <p:nvPr/>
      </p:nvGrpSpPr>
      <p:grpSpPr>
        <a:xfrm>
          <a:off x="0" y="0"/>
          <a:ext cx="0" cy="0"/>
          <a:chOff x="0" y="0"/>
          <a:chExt cx="0" cy="0"/>
        </a:xfrm>
      </p:grpSpPr>
      <p:sp>
        <p:nvSpPr>
          <p:cNvPr id="45" name="幻灯片编号"/>
          <p:cNvSpPr>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空白 拷贝">
    <p:bg>
      <p:bgPr>
        <a:solidFill>
          <a:srgbClr val="FFFFFF"/>
        </a:solidFill>
        <a:effectLst/>
      </p:bgPr>
    </p:bg>
    <p:spTree>
      <p:nvGrpSpPr>
        <p:cNvPr id="1" name=""/>
        <p:cNvGrpSpPr/>
        <p:nvPr/>
      </p:nvGrpSpPr>
      <p:grpSpPr>
        <a:xfrm>
          <a:off x="0" y="0"/>
          <a:ext cx="0" cy="0"/>
          <a:chOff x="0" y="0"/>
          <a:chExt cx="0" cy="0"/>
        </a:xfrm>
      </p:grpSpPr>
      <p:pic>
        <p:nvPicPr>
          <p:cNvPr id="52" name="home-low-poly.jpg" descr="home-low-poly.jpg"/>
          <p:cNvPicPr>
            <a:picLocks noChangeAspect="1"/>
          </p:cNvPicPr>
          <p:nvPr/>
        </p:nvPicPr>
        <p:blipFill>
          <a:blip r:embed="rId2">
            <a:extLst/>
          </a:blip>
          <a:stretch>
            <a:fillRect/>
          </a:stretch>
        </p:blipFill>
        <p:spPr>
          <a:xfrm>
            <a:off x="-3135811" y="-1635219"/>
            <a:ext cx="38648396" cy="20135198"/>
          </a:xfrm>
          <a:prstGeom prst="rect">
            <a:avLst/>
          </a:prstGeom>
          <a:ln w="12700">
            <a:miter lim="400000"/>
          </a:ln>
        </p:spPr>
      </p:pic>
      <p:sp>
        <p:nvSpPr>
          <p:cNvPr id="53" name="幻灯片编号"/>
          <p:cNvSpPr>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空白">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0" name="幻灯片编号"/>
          <p:cNvSpPr>
            <a:spLocks noGrp="1"/>
          </p:cNvSpPr>
          <p:nvPr>
            <p:ph type="sldNum" sz="quarter" idx="2"/>
          </p:nvPr>
        </p:nvSpPr>
        <p:spPr>
          <a:xfrm>
            <a:off x="11935814" y="13001625"/>
            <a:ext cx="494513" cy="511175"/>
          </a:xfrm>
          <a:prstGeom prst="rect">
            <a:avLst/>
          </a:prstGeom>
        </p:spPr>
        <p:txBody>
          <a:bodyPr lIns="71437" tIns="71437" rIns="71437" bIns="71437"/>
          <a:lstStyle>
            <a:lvl1pPr defTabSz="584200"/>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141414"/>
        </a:solidFill>
        <a:effectLst/>
      </p:bgPr>
    </p:bg>
    <p:spTree>
      <p:nvGrpSpPr>
        <p:cNvPr id="1" name=""/>
        <p:cNvGrpSpPr/>
        <p:nvPr/>
      </p:nvGrpSpPr>
      <p:grpSpPr>
        <a:xfrm>
          <a:off x="0" y="0"/>
          <a:ext cx="0" cy="0"/>
          <a:chOff x="0" y="0"/>
          <a:chExt cx="0" cy="0"/>
        </a:xfrm>
      </p:grpSpPr>
      <p:sp>
        <p:nvSpPr>
          <p:cNvPr id="67" name="幻灯片编号"/>
          <p:cNvSpPr>
            <a:spLocks noGrp="1"/>
          </p:cNvSpPr>
          <p:nvPr>
            <p:ph type="sldNum" sz="quarter" idx="2"/>
          </p:nvPr>
        </p:nvSpPr>
        <p:spPr>
          <a:xfrm>
            <a:off x="18392826" y="2849033"/>
            <a:ext cx="2023937" cy="446315"/>
          </a:xfrm>
          <a:prstGeom prst="rect">
            <a:avLst/>
          </a:prstGeom>
        </p:spPr>
        <p:txBody>
          <a:bodyPr wrap="square" lIns="58057" tIns="58057" rIns="58057" bIns="58057" anchor="ctr"/>
          <a:lstStyle>
            <a:lvl1pPr defTabSz="1828800">
              <a:defRPr sz="2200">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空白">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4" name="幻灯片编号"/>
          <p:cNvSpPr>
            <a:spLocks noGrp="1"/>
          </p:cNvSpPr>
          <p:nvPr>
            <p:ph type="sldNum" sz="quarter" idx="2"/>
          </p:nvPr>
        </p:nvSpPr>
        <p:spPr>
          <a:xfrm>
            <a:off x="11955253" y="13047167"/>
            <a:ext cx="453238" cy="461366"/>
          </a:xfrm>
          <a:prstGeom prst="rect">
            <a:avLst/>
          </a:prstGeom>
        </p:spPr>
        <p:txBody>
          <a:bodyPr anchor="ctr"/>
          <a:lstStyle>
            <a:lvl1pPr>
              <a:defRPr>
                <a:solidFill>
                  <a:srgbClr val="EBEBEB"/>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asted-image.jpeg" descr="pasted-image.jpeg"/>
          <p:cNvPicPr>
            <a:picLocks noChangeAspect="1"/>
          </p:cNvPicPr>
          <p:nvPr/>
        </p:nvPicPr>
        <p:blipFill>
          <a:blip r:embed="rId12">
            <a:extLst/>
          </a:blip>
          <a:stretch>
            <a:fillRect/>
          </a:stretch>
        </p:blipFill>
        <p:spPr>
          <a:xfrm>
            <a:off x="0" y="-762000"/>
            <a:ext cx="24384000" cy="15240000"/>
          </a:xfrm>
          <a:prstGeom prst="rect">
            <a:avLst/>
          </a:prstGeom>
          <a:ln w="12700">
            <a:miter lim="400000"/>
          </a:ln>
        </p:spPr>
      </p:pic>
      <p:sp>
        <p:nvSpPr>
          <p:cNvPr id="3" name="矩形"/>
          <p:cNvSpPr/>
          <p:nvPr/>
        </p:nvSpPr>
        <p:spPr>
          <a:xfrm>
            <a:off x="0" y="0"/>
            <a:ext cx="24384000" cy="13716000"/>
          </a:xfrm>
          <a:prstGeom prst="rect">
            <a:avLst/>
          </a:prstGeom>
          <a:solidFill>
            <a:srgbClr val="000000">
              <a:alpha val="69997"/>
            </a:srgbClr>
          </a:solidFill>
          <a:ln w="12700">
            <a:miter lim="400000"/>
          </a:ln>
        </p:spPr>
        <p:txBody>
          <a:bodyPr lIns="50800" tIns="50800" rIns="50800" bIns="50800" anchor="ctr"/>
          <a:lstStyle/>
          <a:p>
            <a:pPr algn="ctr" defTabSz="825500">
              <a:lnSpc>
                <a:spcPct val="100000"/>
              </a:lnSpc>
              <a:defRPr sz="3600">
                <a:solidFill>
                  <a:srgbClr val="000000"/>
                </a:solidFill>
                <a:latin typeface="+mn-lt"/>
                <a:ea typeface="+mn-ea"/>
                <a:cs typeface="+mn-cs"/>
                <a:sym typeface="Helvetica Light"/>
              </a:defRPr>
            </a:pPr>
            <a:endParaRPr/>
          </a:p>
        </p:txBody>
      </p:sp>
      <p:sp>
        <p:nvSpPr>
          <p:cNvPr id="4" name="标题文本"/>
          <p:cNvSpPr>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标题文本</a:t>
            </a:r>
          </a:p>
        </p:txBody>
      </p:sp>
      <p:sp>
        <p:nvSpPr>
          <p:cNvPr id="5" name="正文级别 1…"/>
          <p:cNvSpPr>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6" name="幻灯片编号"/>
          <p:cNvSpPr>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lgn="ctr" defTabSz="825500">
              <a:lnSpc>
                <a:spcPct val="100000"/>
              </a:lnSpc>
              <a:defRPr sz="2400">
                <a:latin typeface="+mn-lt"/>
                <a:ea typeface="+mn-ea"/>
                <a:cs typeface="+mn-cs"/>
                <a:sym typeface="Helvetica Light"/>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9pPr>
    </p:titleStyle>
    <p:bodyStyle>
      <a:lvl1pPr marL="635000" marR="0" indent="-635000" algn="l" defTabSz="825500" latinLnBrk="0">
        <a:lnSpc>
          <a:spcPct val="100000"/>
        </a:lnSpc>
        <a:spcBef>
          <a:spcPts val="34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1pPr>
      <a:lvl2pPr marL="1270000" marR="0" indent="-635000" algn="l" defTabSz="825500" latinLnBrk="0">
        <a:lnSpc>
          <a:spcPct val="100000"/>
        </a:lnSpc>
        <a:spcBef>
          <a:spcPts val="34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2pPr>
      <a:lvl3pPr marL="1905000" marR="0" indent="-635000" algn="l" defTabSz="825500" latinLnBrk="0">
        <a:lnSpc>
          <a:spcPct val="100000"/>
        </a:lnSpc>
        <a:spcBef>
          <a:spcPts val="34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3pPr>
      <a:lvl4pPr marL="2540000" marR="0" indent="-635000" algn="l" defTabSz="825500" latinLnBrk="0">
        <a:lnSpc>
          <a:spcPct val="100000"/>
        </a:lnSpc>
        <a:spcBef>
          <a:spcPts val="34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4pPr>
      <a:lvl5pPr marL="3175000" marR="0" indent="-635000" algn="l" defTabSz="825500" latinLnBrk="0">
        <a:lnSpc>
          <a:spcPct val="100000"/>
        </a:lnSpc>
        <a:spcBef>
          <a:spcPts val="34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5pPr>
      <a:lvl6pPr marL="3810000" marR="0" indent="-635000" algn="l" defTabSz="825500" latinLnBrk="0">
        <a:lnSpc>
          <a:spcPct val="100000"/>
        </a:lnSpc>
        <a:spcBef>
          <a:spcPts val="34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6pPr>
      <a:lvl7pPr marL="4445000" marR="0" indent="-635000" algn="l" defTabSz="825500" latinLnBrk="0">
        <a:lnSpc>
          <a:spcPct val="100000"/>
        </a:lnSpc>
        <a:spcBef>
          <a:spcPts val="34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7pPr>
      <a:lvl8pPr marL="5080000" marR="0" indent="-635000" algn="l" defTabSz="825500" latinLnBrk="0">
        <a:lnSpc>
          <a:spcPct val="100000"/>
        </a:lnSpc>
        <a:spcBef>
          <a:spcPts val="34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8pPr>
      <a:lvl9pPr marL="5715000" marR="0" indent="-635000" algn="l" defTabSz="825500" latinLnBrk="0">
        <a:lnSpc>
          <a:spcPct val="100000"/>
        </a:lnSpc>
        <a:spcBef>
          <a:spcPts val="34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5.tif"/><Relationship Id="rId4" Type="http://schemas.openxmlformats.org/officeDocument/2006/relationships/image" Target="../media/image16.png"/><Relationship Id="rId1" Type="http://schemas.openxmlformats.org/officeDocument/2006/relationships/slideLayout" Target="../slideLayouts/slideLayout10.xml"/><Relationship Id="rId2" Type="http://schemas.openxmlformats.org/officeDocument/2006/relationships/image" Target="../media/image14.t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london-1475101_1920.jpg" descr="london-1475101_1920.jpg"/>
          <p:cNvPicPr>
            <a:picLocks noChangeAspect="1"/>
          </p:cNvPicPr>
          <p:nvPr/>
        </p:nvPicPr>
        <p:blipFill>
          <a:blip r:embed="rId2">
            <a:extLst/>
          </a:blip>
          <a:srcRect b="9014"/>
          <a:stretch>
            <a:fillRect/>
          </a:stretch>
        </p:blipFill>
        <p:spPr>
          <a:xfrm>
            <a:off x="-1" y="0"/>
            <a:ext cx="24384001" cy="13716000"/>
          </a:xfrm>
          <a:prstGeom prst="rect">
            <a:avLst/>
          </a:prstGeom>
          <a:ln w="12700">
            <a:miter lim="400000"/>
          </a:ln>
        </p:spPr>
      </p:pic>
      <p:sp>
        <p:nvSpPr>
          <p:cNvPr id="93" name="矩形"/>
          <p:cNvSpPr/>
          <p:nvPr/>
        </p:nvSpPr>
        <p:spPr>
          <a:xfrm>
            <a:off x="-36712" y="0"/>
            <a:ext cx="24420712" cy="13716000"/>
          </a:xfrm>
          <a:prstGeom prst="rect">
            <a:avLst/>
          </a:prstGeom>
          <a:solidFill>
            <a:srgbClr val="000000">
              <a:alpha val="51253"/>
            </a:srgbClr>
          </a:solidFill>
          <a:ln w="12700">
            <a:miter lim="400000"/>
          </a:ln>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94" name="Forge ahead and Popularize products"/>
          <p:cNvSpPr txBox="1"/>
          <p:nvPr/>
        </p:nvSpPr>
        <p:spPr>
          <a:xfrm>
            <a:off x="8042547" y="7315199"/>
            <a:ext cx="8335617"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3600" b="1">
                <a:latin typeface="Helvetica"/>
                <a:ea typeface="Helvetica"/>
                <a:cs typeface="Helvetica"/>
                <a:sym typeface="Helvetica"/>
              </a:defRPr>
            </a:lvl1pPr>
          </a:lstStyle>
          <a:p>
            <a:r>
              <a:t>Forge ahead and Popularize products</a:t>
            </a:r>
          </a:p>
        </p:txBody>
      </p:sp>
      <p:sp>
        <p:nvSpPr>
          <p:cNvPr id="95" name="营改增 企业发展新机遇"/>
          <p:cNvSpPr txBox="1"/>
          <p:nvPr/>
        </p:nvSpPr>
        <p:spPr>
          <a:xfrm>
            <a:off x="6949324" y="6108700"/>
            <a:ext cx="10597853" cy="1565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8000" b="1">
                <a:solidFill>
                  <a:srgbClr val="FFBA02"/>
                </a:solidFill>
                <a:latin typeface="Helvetica"/>
                <a:ea typeface="Helvetica"/>
                <a:cs typeface="Helvetica"/>
                <a:sym typeface="Helvetica"/>
              </a:defRPr>
            </a:lvl1pPr>
          </a:lstStyle>
          <a:p>
            <a:r>
              <a:t>营改增 企业发展新机遇</a:t>
            </a:r>
          </a:p>
        </p:txBody>
      </p:sp>
      <p:sp>
        <p:nvSpPr>
          <p:cNvPr id="96" name="多边形"/>
          <p:cNvSpPr/>
          <p:nvPr/>
        </p:nvSpPr>
        <p:spPr>
          <a:xfrm>
            <a:off x="11151973" y="3739381"/>
            <a:ext cx="2080054" cy="24018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242525"/>
          </a:solidFill>
          <a:ln w="12700">
            <a:miter lim="400000"/>
          </a:ln>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97" name="形状"/>
          <p:cNvSpPr/>
          <p:nvPr/>
        </p:nvSpPr>
        <p:spPr>
          <a:xfrm>
            <a:off x="11560150" y="4252912"/>
            <a:ext cx="1376201" cy="13747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1395" y="0"/>
                </a:lnTo>
                <a:lnTo>
                  <a:pt x="0" y="0"/>
                </a:lnTo>
                <a:close/>
                <a:moveTo>
                  <a:pt x="14486" y="1856"/>
                </a:moveTo>
                <a:lnTo>
                  <a:pt x="10950" y="8178"/>
                </a:lnTo>
                <a:lnTo>
                  <a:pt x="13040" y="11111"/>
                </a:lnTo>
                <a:lnTo>
                  <a:pt x="8480" y="12596"/>
                </a:lnTo>
                <a:lnTo>
                  <a:pt x="4483" y="19744"/>
                </a:lnTo>
                <a:lnTo>
                  <a:pt x="12508" y="16993"/>
                </a:lnTo>
                <a:lnTo>
                  <a:pt x="16049" y="21600"/>
                </a:lnTo>
                <a:lnTo>
                  <a:pt x="14981" y="16148"/>
                </a:lnTo>
                <a:lnTo>
                  <a:pt x="21600" y="13879"/>
                </a:lnTo>
                <a:lnTo>
                  <a:pt x="14486" y="1856"/>
                </a:lnTo>
                <a:close/>
              </a:path>
            </a:pathLst>
          </a:custGeom>
          <a:solidFill>
            <a:srgbClr val="FFBA02"/>
          </a:solidFill>
          <a:ln w="12700">
            <a:miter lim="400000"/>
          </a:ln>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09" name="矩形"/>
          <p:cNvSpPr/>
          <p:nvPr/>
        </p:nvSpPr>
        <p:spPr>
          <a:xfrm>
            <a:off x="5543572" y="4834880"/>
            <a:ext cx="6023175" cy="4046240"/>
          </a:xfrm>
          <a:prstGeom prst="rect">
            <a:avLst/>
          </a:prstGeom>
          <a:ln w="38100">
            <a:solidFill>
              <a:srgbClr val="FFC400"/>
            </a:solidFill>
            <a:miter lim="400000"/>
          </a:ln>
          <a:effectLst>
            <a:outerShdw blurRad="50800" dist="25400" dir="5400000" rotWithShape="0">
              <a:srgbClr val="FFC400">
                <a:alpha val="50000"/>
              </a:srgbClr>
            </a:outerShdw>
          </a:effectLst>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210" name="增值税与营业税的比对"/>
          <p:cNvSpPr txBox="1"/>
          <p:nvPr/>
        </p:nvSpPr>
        <p:spPr>
          <a:xfrm>
            <a:off x="5603459" y="6055988"/>
            <a:ext cx="13256018" cy="15652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defRPr sz="8000" b="1">
                <a:latin typeface="Helvetica"/>
                <a:ea typeface="Helvetica"/>
                <a:cs typeface="Helvetica"/>
                <a:sym typeface="Helvetica"/>
              </a:defRPr>
            </a:lvl1pPr>
          </a:lstStyle>
          <a:p>
            <a:r>
              <a:t>          增值税与营业税的比对</a:t>
            </a:r>
          </a:p>
        </p:txBody>
      </p:sp>
      <p:sp>
        <p:nvSpPr>
          <p:cNvPr id="211" name="案例"/>
          <p:cNvSpPr txBox="1"/>
          <p:nvPr/>
        </p:nvSpPr>
        <p:spPr>
          <a:xfrm>
            <a:off x="8636296" y="7461101"/>
            <a:ext cx="866776" cy="650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2800" b="1">
                <a:solidFill>
                  <a:srgbClr val="FFBA02"/>
                </a:solidFill>
                <a:latin typeface="Helvetica"/>
                <a:ea typeface="Helvetica"/>
                <a:cs typeface="Helvetica"/>
                <a:sym typeface="Helvetica"/>
              </a:defRPr>
            </a:lvl1pPr>
          </a:lstStyle>
          <a:p>
            <a:r>
              <a:t>案例</a:t>
            </a:r>
          </a:p>
        </p:txBody>
      </p:sp>
      <p:grpSp>
        <p:nvGrpSpPr>
          <p:cNvPr id="214" name="成组"/>
          <p:cNvGrpSpPr/>
          <p:nvPr/>
        </p:nvGrpSpPr>
        <p:grpSpPr>
          <a:xfrm>
            <a:off x="5929295" y="5637707"/>
            <a:ext cx="2080053" cy="2401838"/>
            <a:chOff x="160892" y="0"/>
            <a:chExt cx="2080052" cy="2401837"/>
          </a:xfrm>
        </p:grpSpPr>
        <p:sp>
          <p:nvSpPr>
            <p:cNvPr id="212" name="多边形"/>
            <p:cNvSpPr/>
            <p:nvPr/>
          </p:nvSpPr>
          <p:spPr>
            <a:xfrm>
              <a:off x="160892" y="0"/>
              <a:ext cx="2080054" cy="24018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BA02"/>
            </a:solidFill>
            <a:ln w="12700" cap="flat">
              <a:noFill/>
              <a:miter lim="400000"/>
            </a:ln>
            <a:effectLst/>
          </p:spPr>
          <p:txBody>
            <a:bodyPr wrap="square" lIns="71437" tIns="71437" rIns="71437" bIns="71437" numCol="1" anchor="ctr">
              <a:noAutofit/>
            </a:bodyPr>
            <a:lstStyle/>
            <a:p>
              <a:pPr algn="ctr" defTabSz="821531">
                <a:lnSpc>
                  <a:spcPct val="100000"/>
                </a:lnSpc>
                <a:defRPr sz="3200">
                  <a:latin typeface="+mn-lt"/>
                  <a:ea typeface="+mn-ea"/>
                  <a:cs typeface="+mn-cs"/>
                  <a:sym typeface="Helvetica Light"/>
                </a:defRPr>
              </a:pPr>
              <a:endParaRPr/>
            </a:p>
          </p:txBody>
        </p:sp>
        <p:sp>
          <p:nvSpPr>
            <p:cNvPr id="213" name="形状"/>
            <p:cNvSpPr/>
            <p:nvPr/>
          </p:nvSpPr>
          <p:spPr>
            <a:xfrm>
              <a:off x="650280" y="668839"/>
              <a:ext cx="1101278" cy="11001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1395" y="0"/>
                  </a:lnTo>
                  <a:lnTo>
                    <a:pt x="0" y="0"/>
                  </a:lnTo>
                  <a:close/>
                  <a:moveTo>
                    <a:pt x="14486" y="1856"/>
                  </a:moveTo>
                  <a:lnTo>
                    <a:pt x="10950" y="8178"/>
                  </a:lnTo>
                  <a:lnTo>
                    <a:pt x="13040" y="11111"/>
                  </a:lnTo>
                  <a:lnTo>
                    <a:pt x="8480" y="12596"/>
                  </a:lnTo>
                  <a:lnTo>
                    <a:pt x="4483" y="19744"/>
                  </a:lnTo>
                  <a:lnTo>
                    <a:pt x="12508" y="16993"/>
                  </a:lnTo>
                  <a:lnTo>
                    <a:pt x="16049" y="21600"/>
                  </a:lnTo>
                  <a:lnTo>
                    <a:pt x="14981" y="16148"/>
                  </a:lnTo>
                  <a:lnTo>
                    <a:pt x="21600" y="13879"/>
                  </a:lnTo>
                  <a:lnTo>
                    <a:pt x="14486" y="1856"/>
                  </a:lnTo>
                  <a:close/>
                </a:path>
              </a:pathLst>
            </a:custGeom>
            <a:solidFill>
              <a:srgbClr val="FFFFFF"/>
            </a:solidFill>
            <a:ln w="12700" cap="flat">
              <a:noFill/>
              <a:miter lim="400000"/>
            </a:ln>
            <a:effectLst/>
          </p:spPr>
          <p:txBody>
            <a:bodyPr wrap="square" lIns="71437" tIns="71437" rIns="71437" bIns="71437" numCol="1" anchor="ctr">
              <a:noAutofit/>
            </a:bodyPr>
            <a:lstStyle/>
            <a:p>
              <a:pPr algn="ctr" defTabSz="821531">
                <a:lnSpc>
                  <a:spcPct val="100000"/>
                </a:lnSpc>
                <a:defRPr sz="3200">
                  <a:latin typeface="+mn-lt"/>
                  <a:ea typeface="+mn-ea"/>
                  <a:cs typeface="+mn-cs"/>
                  <a:sym typeface="Helvetica Light"/>
                </a:defRPr>
              </a:pPr>
              <a:endParaRPr/>
            </a:p>
          </p:txBody>
        </p:sp>
      </p:gr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16" name="请计算，甲、乙、丙、丁四家公司的增值税与营业税分别为多少？"/>
          <p:cNvSpPr txBox="1"/>
          <p:nvPr/>
        </p:nvSpPr>
        <p:spPr>
          <a:xfrm>
            <a:off x="698954" y="9382189"/>
            <a:ext cx="23053048"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50000"/>
              </a:lnSpc>
              <a:spcBef>
                <a:spcPts val="2600"/>
              </a:spcBef>
            </a:lvl1pPr>
          </a:lstStyle>
          <a:p>
            <a:r>
              <a:t>请计算，甲、乙、丙、丁四家公司的增值税与营业税分别为多少？</a:t>
            </a:r>
          </a:p>
        </p:txBody>
      </p:sp>
      <p:sp>
        <p:nvSpPr>
          <p:cNvPr id="217" name="甲"/>
          <p:cNvSpPr/>
          <p:nvPr/>
        </p:nvSpPr>
        <p:spPr>
          <a:xfrm>
            <a:off x="5364608" y="6108297"/>
            <a:ext cx="1812959" cy="1812960"/>
          </a:xfrm>
          <a:prstGeom prst="ellipse">
            <a:avLst/>
          </a:prstGeom>
          <a:solidFill>
            <a:schemeClr val="accent4">
              <a:hueOff val="102361"/>
              <a:satOff val="14118"/>
              <a:lumOff val="106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defRPr sz="4900">
                <a:latin typeface="+mn-lt"/>
                <a:ea typeface="+mn-ea"/>
                <a:cs typeface="+mn-cs"/>
                <a:sym typeface="Helvetica Light"/>
              </a:defRPr>
            </a:lvl1pPr>
          </a:lstStyle>
          <a:p>
            <a:r>
              <a:t>甲</a:t>
            </a:r>
          </a:p>
        </p:txBody>
      </p:sp>
      <p:sp>
        <p:nvSpPr>
          <p:cNvPr id="218" name="乙"/>
          <p:cNvSpPr/>
          <p:nvPr/>
        </p:nvSpPr>
        <p:spPr>
          <a:xfrm>
            <a:off x="9290405" y="6108297"/>
            <a:ext cx="1812960" cy="1812960"/>
          </a:xfrm>
          <a:prstGeom prst="ellipse">
            <a:avLst/>
          </a:prstGeom>
          <a:solidFill>
            <a:schemeClr val="accent4">
              <a:hueOff val="102361"/>
              <a:satOff val="14118"/>
              <a:lumOff val="106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defRPr sz="4900">
                <a:latin typeface="+mn-lt"/>
                <a:ea typeface="+mn-ea"/>
                <a:cs typeface="+mn-cs"/>
                <a:sym typeface="Helvetica Light"/>
              </a:defRPr>
            </a:lvl1pPr>
          </a:lstStyle>
          <a:p>
            <a:r>
              <a:t>乙</a:t>
            </a:r>
          </a:p>
        </p:txBody>
      </p:sp>
      <p:sp>
        <p:nvSpPr>
          <p:cNvPr id="219" name="丙"/>
          <p:cNvSpPr/>
          <p:nvPr/>
        </p:nvSpPr>
        <p:spPr>
          <a:xfrm>
            <a:off x="13216202" y="6108297"/>
            <a:ext cx="1812960" cy="1812960"/>
          </a:xfrm>
          <a:prstGeom prst="ellipse">
            <a:avLst/>
          </a:prstGeom>
          <a:solidFill>
            <a:schemeClr val="accent4">
              <a:hueOff val="102361"/>
              <a:satOff val="14118"/>
              <a:lumOff val="106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defRPr sz="4900">
                <a:latin typeface="+mn-lt"/>
                <a:ea typeface="+mn-ea"/>
                <a:cs typeface="+mn-cs"/>
                <a:sym typeface="Helvetica Light"/>
              </a:defRPr>
            </a:lvl1pPr>
          </a:lstStyle>
          <a:p>
            <a:r>
              <a:t>丙</a:t>
            </a:r>
          </a:p>
        </p:txBody>
      </p:sp>
      <p:sp>
        <p:nvSpPr>
          <p:cNvPr id="220" name="丁"/>
          <p:cNvSpPr/>
          <p:nvPr/>
        </p:nvSpPr>
        <p:spPr>
          <a:xfrm>
            <a:off x="17142000" y="6108297"/>
            <a:ext cx="1812959" cy="1812960"/>
          </a:xfrm>
          <a:prstGeom prst="ellipse">
            <a:avLst/>
          </a:prstGeom>
          <a:solidFill>
            <a:schemeClr val="accent4">
              <a:hueOff val="102361"/>
              <a:satOff val="14118"/>
              <a:lumOff val="106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defRPr sz="4900">
                <a:latin typeface="+mn-lt"/>
                <a:ea typeface="+mn-ea"/>
                <a:cs typeface="+mn-cs"/>
                <a:sym typeface="Helvetica Light"/>
              </a:defRPr>
            </a:lvl1pPr>
          </a:lstStyle>
          <a:p>
            <a:r>
              <a:t>丁</a:t>
            </a:r>
          </a:p>
        </p:txBody>
      </p:sp>
      <p:sp>
        <p:nvSpPr>
          <p:cNvPr id="221" name="消费者"/>
          <p:cNvSpPr/>
          <p:nvPr/>
        </p:nvSpPr>
        <p:spPr>
          <a:xfrm>
            <a:off x="21086847" y="6379777"/>
            <a:ext cx="2957596" cy="1270001"/>
          </a:xfrm>
          <a:prstGeom prst="roundRect">
            <a:avLst>
              <a:gd name="adj" fmla="val 15000"/>
            </a:avLst>
          </a:prstGeom>
          <a:ln w="38100">
            <a:solidFill>
              <a:srgbClr val="FFFFFF"/>
            </a:solidFill>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defRPr sz="4900">
                <a:latin typeface="+mn-lt"/>
                <a:ea typeface="+mn-ea"/>
                <a:cs typeface="+mn-cs"/>
                <a:sym typeface="Helvetica Light"/>
              </a:defRPr>
            </a:lvl1pPr>
          </a:lstStyle>
          <a:p>
            <a:r>
              <a:t>消费者</a:t>
            </a:r>
          </a:p>
        </p:txBody>
      </p:sp>
      <p:sp>
        <p:nvSpPr>
          <p:cNvPr id="222" name="线条"/>
          <p:cNvSpPr/>
          <p:nvPr/>
        </p:nvSpPr>
        <p:spPr>
          <a:xfrm>
            <a:off x="7321898" y="7014777"/>
            <a:ext cx="1824177" cy="1"/>
          </a:xfrm>
          <a:prstGeom prst="line">
            <a:avLst/>
          </a:prstGeom>
          <a:ln w="63500">
            <a:solidFill>
              <a:schemeClr val="accent4">
                <a:hueOff val="102361"/>
                <a:satOff val="14118"/>
                <a:lumOff val="10675"/>
              </a:schemeClr>
            </a:solidFill>
            <a:miter lim="400000"/>
            <a:tailEnd type="triangle"/>
          </a:ln>
        </p:spPr>
        <p:txBody>
          <a:bodyPr lIns="50800" tIns="50800" rIns="50800" bIns="50800" anchor="ctr"/>
          <a:lstStyle/>
          <a:p>
            <a:pPr algn="ctr" defTabSz="825500">
              <a:lnSpc>
                <a:spcPct val="100000"/>
              </a:lnSpc>
              <a:defRPr sz="3600">
                <a:latin typeface="+mn-lt"/>
                <a:ea typeface="+mn-ea"/>
                <a:cs typeface="+mn-cs"/>
                <a:sym typeface="Helvetica Light"/>
              </a:defRPr>
            </a:pPr>
            <a:endParaRPr/>
          </a:p>
        </p:txBody>
      </p:sp>
      <p:sp>
        <p:nvSpPr>
          <p:cNvPr id="223" name="线条"/>
          <p:cNvSpPr/>
          <p:nvPr/>
        </p:nvSpPr>
        <p:spPr>
          <a:xfrm>
            <a:off x="11247695" y="7014777"/>
            <a:ext cx="1824177" cy="1"/>
          </a:xfrm>
          <a:prstGeom prst="line">
            <a:avLst/>
          </a:prstGeom>
          <a:ln w="63500">
            <a:solidFill>
              <a:schemeClr val="accent4">
                <a:hueOff val="102361"/>
                <a:satOff val="14118"/>
                <a:lumOff val="10675"/>
              </a:schemeClr>
            </a:solidFill>
            <a:miter lim="400000"/>
            <a:tailEnd type="triangle"/>
          </a:ln>
        </p:spPr>
        <p:txBody>
          <a:bodyPr lIns="50800" tIns="50800" rIns="50800" bIns="50800" anchor="ctr"/>
          <a:lstStyle/>
          <a:p>
            <a:pPr algn="ctr" defTabSz="825500">
              <a:lnSpc>
                <a:spcPct val="100000"/>
              </a:lnSpc>
              <a:defRPr sz="3600">
                <a:latin typeface="+mn-lt"/>
                <a:ea typeface="+mn-ea"/>
                <a:cs typeface="+mn-cs"/>
                <a:sym typeface="Helvetica Light"/>
              </a:defRPr>
            </a:pPr>
            <a:endParaRPr/>
          </a:p>
        </p:txBody>
      </p:sp>
      <p:sp>
        <p:nvSpPr>
          <p:cNvPr id="224" name="线条"/>
          <p:cNvSpPr/>
          <p:nvPr/>
        </p:nvSpPr>
        <p:spPr>
          <a:xfrm>
            <a:off x="15173493" y="7014777"/>
            <a:ext cx="1824178" cy="1"/>
          </a:xfrm>
          <a:prstGeom prst="line">
            <a:avLst/>
          </a:prstGeom>
          <a:ln w="63500">
            <a:solidFill>
              <a:schemeClr val="accent4">
                <a:hueOff val="102361"/>
                <a:satOff val="14118"/>
                <a:lumOff val="10675"/>
              </a:schemeClr>
            </a:solidFill>
            <a:miter lim="400000"/>
            <a:tailEnd type="triangle"/>
          </a:ln>
        </p:spPr>
        <p:txBody>
          <a:bodyPr lIns="50800" tIns="50800" rIns="50800" bIns="50800" anchor="ctr"/>
          <a:lstStyle/>
          <a:p>
            <a:pPr algn="ctr" defTabSz="825500">
              <a:lnSpc>
                <a:spcPct val="100000"/>
              </a:lnSpc>
              <a:defRPr sz="3600">
                <a:latin typeface="+mn-lt"/>
                <a:ea typeface="+mn-ea"/>
                <a:cs typeface="+mn-cs"/>
                <a:sym typeface="Helvetica Light"/>
              </a:defRPr>
            </a:pPr>
            <a:endParaRPr/>
          </a:p>
        </p:txBody>
      </p:sp>
      <p:sp>
        <p:nvSpPr>
          <p:cNvPr id="225" name="线条"/>
          <p:cNvSpPr/>
          <p:nvPr/>
        </p:nvSpPr>
        <p:spPr>
          <a:xfrm>
            <a:off x="19099291" y="7014777"/>
            <a:ext cx="1824177" cy="1"/>
          </a:xfrm>
          <a:prstGeom prst="line">
            <a:avLst/>
          </a:prstGeom>
          <a:ln w="63500">
            <a:solidFill>
              <a:schemeClr val="accent4">
                <a:hueOff val="102361"/>
                <a:satOff val="14118"/>
                <a:lumOff val="10675"/>
              </a:schemeClr>
            </a:solidFill>
            <a:miter lim="400000"/>
            <a:tailEnd type="triangle"/>
          </a:ln>
        </p:spPr>
        <p:txBody>
          <a:bodyPr lIns="50800" tIns="50800" rIns="50800" bIns="50800" anchor="ctr"/>
          <a:lstStyle/>
          <a:p>
            <a:pPr algn="ctr" defTabSz="825500">
              <a:lnSpc>
                <a:spcPct val="100000"/>
              </a:lnSpc>
              <a:defRPr sz="3600">
                <a:latin typeface="+mn-lt"/>
                <a:ea typeface="+mn-ea"/>
                <a:cs typeface="+mn-cs"/>
                <a:sym typeface="Helvetica Light"/>
              </a:defRPr>
            </a:pPr>
            <a:endParaRPr/>
          </a:p>
        </p:txBody>
      </p:sp>
      <p:sp>
        <p:nvSpPr>
          <p:cNvPr id="226" name="130元"/>
          <p:cNvSpPr txBox="1"/>
          <p:nvPr/>
        </p:nvSpPr>
        <p:spPr>
          <a:xfrm>
            <a:off x="7386330" y="6065650"/>
            <a:ext cx="1759745"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130元</a:t>
            </a:r>
          </a:p>
        </p:txBody>
      </p:sp>
      <p:sp>
        <p:nvSpPr>
          <p:cNvPr id="227" name="160元"/>
          <p:cNvSpPr txBox="1"/>
          <p:nvPr/>
        </p:nvSpPr>
        <p:spPr>
          <a:xfrm>
            <a:off x="11247695" y="6065650"/>
            <a:ext cx="1764507"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160元</a:t>
            </a:r>
          </a:p>
        </p:txBody>
      </p:sp>
      <p:sp>
        <p:nvSpPr>
          <p:cNvPr id="228" name="160元"/>
          <p:cNvSpPr txBox="1"/>
          <p:nvPr/>
        </p:nvSpPr>
        <p:spPr>
          <a:xfrm>
            <a:off x="15106936" y="6065650"/>
            <a:ext cx="1764508"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160元</a:t>
            </a:r>
          </a:p>
        </p:txBody>
      </p:sp>
      <p:sp>
        <p:nvSpPr>
          <p:cNvPr id="229" name="200元"/>
          <p:cNvSpPr txBox="1"/>
          <p:nvPr/>
        </p:nvSpPr>
        <p:spPr>
          <a:xfrm>
            <a:off x="18975562" y="6065650"/>
            <a:ext cx="1833564"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200元</a:t>
            </a:r>
          </a:p>
        </p:txBody>
      </p:sp>
      <p:sp>
        <p:nvSpPr>
          <p:cNvPr id="230" name="100元"/>
          <p:cNvSpPr txBox="1"/>
          <p:nvPr/>
        </p:nvSpPr>
        <p:spPr>
          <a:xfrm>
            <a:off x="3511366" y="5854165"/>
            <a:ext cx="1762126"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100元</a:t>
            </a:r>
          </a:p>
        </p:txBody>
      </p:sp>
      <p:sp>
        <p:nvSpPr>
          <p:cNvPr id="231" name="（营业税税率为5%；增值税税率为17%，且每个环节都能取得增值税专用发票并抵扣）"/>
          <p:cNvSpPr txBox="1"/>
          <p:nvPr/>
        </p:nvSpPr>
        <p:spPr>
          <a:xfrm>
            <a:off x="2318147" y="10398787"/>
            <a:ext cx="1974770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50000"/>
              </a:lnSpc>
              <a:spcBef>
                <a:spcPts val="2600"/>
              </a:spcBef>
              <a:defRPr sz="4000"/>
            </a:lvl1pPr>
          </a:lstStyle>
          <a:p>
            <a:r>
              <a:t>（营业税税率为5%；增值税税率为17%，且每个环节都能取得增值税专用发票并抵扣）</a:t>
            </a:r>
          </a:p>
        </p:txBody>
      </p:sp>
      <p:sp>
        <p:nvSpPr>
          <p:cNvPr id="232" name="成本"/>
          <p:cNvSpPr/>
          <p:nvPr/>
        </p:nvSpPr>
        <p:spPr>
          <a:xfrm>
            <a:off x="339557" y="6379777"/>
            <a:ext cx="2957595" cy="1270001"/>
          </a:xfrm>
          <a:prstGeom prst="roundRect">
            <a:avLst>
              <a:gd name="adj" fmla="val 15000"/>
            </a:avLst>
          </a:prstGeom>
          <a:ln w="38100">
            <a:solidFill>
              <a:srgbClr val="FFFFFF"/>
            </a:solidFill>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defRPr sz="4900">
                <a:latin typeface="+mn-lt"/>
                <a:ea typeface="+mn-ea"/>
                <a:cs typeface="+mn-cs"/>
                <a:sym typeface="Helvetica Light"/>
              </a:defRPr>
            </a:lvl1pPr>
          </a:lstStyle>
          <a:p>
            <a:r>
              <a:t>成本</a:t>
            </a:r>
          </a:p>
        </p:txBody>
      </p:sp>
      <p:sp>
        <p:nvSpPr>
          <p:cNvPr id="233" name="线条"/>
          <p:cNvSpPr/>
          <p:nvPr/>
        </p:nvSpPr>
        <p:spPr>
          <a:xfrm>
            <a:off x="3428316" y="7014777"/>
            <a:ext cx="1824177" cy="1"/>
          </a:xfrm>
          <a:prstGeom prst="line">
            <a:avLst/>
          </a:prstGeom>
          <a:ln w="63500">
            <a:solidFill>
              <a:schemeClr val="accent4">
                <a:hueOff val="102361"/>
                <a:satOff val="14118"/>
                <a:lumOff val="10675"/>
              </a:schemeClr>
            </a:solidFill>
            <a:miter lim="400000"/>
            <a:tailEnd type="triangle"/>
          </a:ln>
        </p:spPr>
        <p:txBody>
          <a:bodyPr lIns="50800" tIns="50800" rIns="50800" bIns="50800" anchor="ctr"/>
          <a:lstStyle/>
          <a:p>
            <a:pPr algn="ctr" defTabSz="825500">
              <a:lnSpc>
                <a:spcPct val="100000"/>
              </a:lnSpc>
              <a:defRPr sz="3600">
                <a:latin typeface="+mn-lt"/>
                <a:ea typeface="+mn-ea"/>
                <a:cs typeface="+mn-cs"/>
                <a:sym typeface="Helvetica Light"/>
              </a:defRPr>
            </a:pPr>
            <a:endParaRPr/>
          </a:p>
        </p:txBody>
      </p:sp>
      <p:sp>
        <p:nvSpPr>
          <p:cNvPr id="234" name="矩形"/>
          <p:cNvSpPr/>
          <p:nvPr/>
        </p:nvSpPr>
        <p:spPr>
          <a:xfrm>
            <a:off x="10008741" y="3215827"/>
            <a:ext cx="4366518" cy="1368013"/>
          </a:xfrm>
          <a:prstGeom prst="rect">
            <a:avLst/>
          </a:prstGeom>
          <a:ln w="38100">
            <a:solidFill>
              <a:srgbClr val="FFBA02"/>
            </a:solidFill>
            <a:miter lim="400000"/>
          </a:ln>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235" name="案例"/>
          <p:cNvSpPr txBox="1"/>
          <p:nvPr/>
        </p:nvSpPr>
        <p:spPr>
          <a:xfrm>
            <a:off x="11098212" y="3117196"/>
            <a:ext cx="2187576" cy="1565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8000" b="1">
                <a:solidFill>
                  <a:srgbClr val="FFBA02"/>
                </a:solidFill>
                <a:latin typeface="Helvetica"/>
                <a:ea typeface="Helvetica"/>
                <a:cs typeface="Helvetica"/>
                <a:sym typeface="Helvetica"/>
              </a:defRPr>
            </a:lvl1pPr>
          </a:lstStyle>
          <a:p>
            <a:r>
              <a:t>案例</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39" name="矩形"/>
          <p:cNvSpPr/>
          <p:nvPr/>
        </p:nvSpPr>
        <p:spPr>
          <a:xfrm>
            <a:off x="986596" y="1138359"/>
            <a:ext cx="465819" cy="1368014"/>
          </a:xfrm>
          <a:prstGeom prst="rect">
            <a:avLst/>
          </a:prstGeom>
          <a:ln w="38100">
            <a:solidFill>
              <a:srgbClr val="FFBA02"/>
            </a:solidFill>
            <a:miter lim="400000"/>
          </a:ln>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240" name="案例"/>
          <p:cNvSpPr txBox="1"/>
          <p:nvPr/>
        </p:nvSpPr>
        <p:spPr>
          <a:xfrm>
            <a:off x="1719931" y="1039728"/>
            <a:ext cx="2187576" cy="1565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8000" b="1">
                <a:solidFill>
                  <a:srgbClr val="FFBA02"/>
                </a:solidFill>
                <a:latin typeface="Helvetica"/>
                <a:ea typeface="Helvetica"/>
                <a:cs typeface="Helvetica"/>
                <a:sym typeface="Helvetica"/>
              </a:defRPr>
            </a:lvl1pPr>
          </a:lstStyle>
          <a:p>
            <a:r>
              <a:t>案例</a:t>
            </a:r>
          </a:p>
        </p:txBody>
      </p:sp>
      <p:sp>
        <p:nvSpPr>
          <p:cNvPr id="241" name="营业税：…"/>
          <p:cNvSpPr txBox="1"/>
          <p:nvPr/>
        </p:nvSpPr>
        <p:spPr>
          <a:xfrm>
            <a:off x="2984896" y="3403473"/>
            <a:ext cx="18414207" cy="89865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120000"/>
              </a:lnSpc>
            </a:pPr>
            <a:r>
              <a:t>营业税：</a:t>
            </a:r>
          </a:p>
          <a:p>
            <a:pPr algn="l">
              <a:lnSpc>
                <a:spcPct val="120000"/>
              </a:lnSpc>
            </a:pPr>
            <a:r>
              <a:t>甲：130*5%=6.5；乙：160*5%=8</a:t>
            </a:r>
          </a:p>
          <a:p>
            <a:pPr algn="l">
              <a:lnSpc>
                <a:spcPct val="120000"/>
              </a:lnSpc>
            </a:pPr>
            <a:r>
              <a:t>丙：160*5%=8；丁：200*5%=10</a:t>
            </a:r>
          </a:p>
          <a:p>
            <a:pPr algn="l">
              <a:lnSpc>
                <a:spcPct val="120000"/>
              </a:lnSpc>
            </a:pPr>
            <a:r>
              <a:t>合计：6.5+8+8+10=32.5</a:t>
            </a:r>
          </a:p>
          <a:p>
            <a:pPr algn="l">
              <a:lnSpc>
                <a:spcPct val="120000"/>
              </a:lnSpc>
            </a:pPr>
            <a:endParaRPr/>
          </a:p>
          <a:p>
            <a:pPr algn="l">
              <a:lnSpc>
                <a:spcPct val="120000"/>
              </a:lnSpc>
            </a:pPr>
            <a:r>
              <a:t>增值税：</a:t>
            </a:r>
          </a:p>
          <a:p>
            <a:pPr algn="l">
              <a:lnSpc>
                <a:spcPct val="120000"/>
              </a:lnSpc>
            </a:pPr>
            <a:r>
              <a:t>甲（130-100）/1.17*17%=4.36   乙（160-130）/1.17*17%=4.36</a:t>
            </a:r>
          </a:p>
          <a:p>
            <a:pPr algn="l">
              <a:lnSpc>
                <a:spcPct val="120000"/>
              </a:lnSpc>
            </a:pPr>
            <a:r>
              <a:t>丙（160-160）/1.17*17%=0     丁（200-160）/1.17*17%=5.81</a:t>
            </a:r>
          </a:p>
          <a:p>
            <a:pPr algn="l">
              <a:lnSpc>
                <a:spcPct val="120000"/>
              </a:lnSpc>
            </a:pPr>
            <a:r>
              <a:t>合计：4.36+4.36+0+5.81=14.53</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43" name="矩形"/>
          <p:cNvSpPr/>
          <p:nvPr/>
        </p:nvSpPr>
        <p:spPr>
          <a:xfrm>
            <a:off x="1764509" y="1736648"/>
            <a:ext cx="1697127" cy="2138958"/>
          </a:xfrm>
          <a:prstGeom prst="rect">
            <a:avLst/>
          </a:prstGeom>
          <a:ln w="38100">
            <a:solidFill>
              <a:srgbClr val="FFC400"/>
            </a:solidFill>
            <a:miter lim="400000"/>
          </a:ln>
          <a:effectLst>
            <a:outerShdw blurRad="50800" dist="25400" dir="5400000" rotWithShape="0">
              <a:srgbClr val="FFC400">
                <a:alpha val="50000"/>
              </a:srgbClr>
            </a:outerShdw>
          </a:effectLst>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244" name="增值税与营业税的比对"/>
          <p:cNvSpPr txBox="1"/>
          <p:nvPr/>
        </p:nvSpPr>
        <p:spPr>
          <a:xfrm>
            <a:off x="1833476" y="2023489"/>
            <a:ext cx="11635548" cy="15652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lnSpc>
                <a:spcPct val="100000"/>
              </a:lnSpc>
              <a:defRPr sz="8000" b="1">
                <a:latin typeface="Helvetica"/>
                <a:ea typeface="Helvetica"/>
                <a:cs typeface="Helvetica"/>
                <a:sym typeface="Helvetica"/>
              </a:defRPr>
            </a:lvl1pPr>
          </a:lstStyle>
          <a:p>
            <a:r>
              <a:t>   增值税与营业税的比对</a:t>
            </a:r>
          </a:p>
        </p:txBody>
      </p:sp>
      <p:sp>
        <p:nvSpPr>
          <p:cNvPr id="245" name="价内税"/>
          <p:cNvSpPr txBox="1"/>
          <p:nvPr/>
        </p:nvSpPr>
        <p:spPr>
          <a:xfrm>
            <a:off x="5239956" y="5822666"/>
            <a:ext cx="1943101"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120000"/>
              </a:lnSpc>
            </a:lvl1pPr>
          </a:lstStyle>
          <a:p>
            <a:r>
              <a:t>价内税</a:t>
            </a:r>
          </a:p>
        </p:txBody>
      </p:sp>
      <p:sp>
        <p:nvSpPr>
          <p:cNvPr id="246" name="增值税4.76=含税销售额100/（1+5%）*5%…"/>
          <p:cNvSpPr txBox="1"/>
          <p:nvPr/>
        </p:nvSpPr>
        <p:spPr>
          <a:xfrm>
            <a:off x="9367735" y="8315379"/>
            <a:ext cx="12177713" cy="19456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120000"/>
              </a:lnSpc>
            </a:pPr>
            <a:r>
              <a:t>增值税4.76=含税销售额100/（1+5%）*5%</a:t>
            </a:r>
          </a:p>
          <a:p>
            <a:pPr algn="l">
              <a:lnSpc>
                <a:spcPct val="120000"/>
              </a:lnSpc>
            </a:pPr>
            <a:r>
              <a:t>纳税人所得=100-4.76=95.24</a:t>
            </a:r>
          </a:p>
        </p:txBody>
      </p:sp>
      <p:sp>
        <p:nvSpPr>
          <p:cNvPr id="247" name="营业税5=销售收入100*税率5%…"/>
          <p:cNvSpPr txBox="1"/>
          <p:nvPr/>
        </p:nvSpPr>
        <p:spPr>
          <a:xfrm>
            <a:off x="9388481" y="5319746"/>
            <a:ext cx="8805863" cy="19456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120000"/>
              </a:lnSpc>
            </a:pPr>
            <a:r>
              <a:t>营业税5=销售收入100*税率5%</a:t>
            </a:r>
          </a:p>
          <a:p>
            <a:pPr algn="l">
              <a:lnSpc>
                <a:spcPct val="120000"/>
              </a:lnSpc>
            </a:pPr>
            <a:r>
              <a:t>纳税人所得=100-5=95</a:t>
            </a:r>
          </a:p>
        </p:txBody>
      </p:sp>
      <p:sp>
        <p:nvSpPr>
          <p:cNvPr id="248" name="注：价内税与价外税最大的区别是其他收入额的判定"/>
          <p:cNvSpPr txBox="1"/>
          <p:nvPr/>
        </p:nvSpPr>
        <p:spPr>
          <a:xfrm>
            <a:off x="5124450" y="11522412"/>
            <a:ext cx="14135100"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120000"/>
              </a:lnSpc>
            </a:lvl1pPr>
          </a:lstStyle>
          <a:p>
            <a:r>
              <a:t>注：价内税与价外税最大的区别是其他收入额的判定</a:t>
            </a:r>
          </a:p>
        </p:txBody>
      </p:sp>
      <p:sp>
        <p:nvSpPr>
          <p:cNvPr id="249" name="价外税"/>
          <p:cNvSpPr txBox="1"/>
          <p:nvPr/>
        </p:nvSpPr>
        <p:spPr>
          <a:xfrm>
            <a:off x="5124450" y="8818299"/>
            <a:ext cx="1943100"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120000"/>
              </a:lnSpc>
            </a:lvl1pPr>
          </a:lstStyle>
          <a:p>
            <a:r>
              <a:t>价外税</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51" name="矩形"/>
          <p:cNvSpPr/>
          <p:nvPr/>
        </p:nvSpPr>
        <p:spPr>
          <a:xfrm>
            <a:off x="7648947" y="4834880"/>
            <a:ext cx="6023174" cy="4046240"/>
          </a:xfrm>
          <a:prstGeom prst="rect">
            <a:avLst/>
          </a:prstGeom>
          <a:ln w="38100">
            <a:solidFill>
              <a:srgbClr val="FFC400"/>
            </a:solidFill>
            <a:miter lim="400000"/>
          </a:ln>
          <a:effectLst>
            <a:outerShdw blurRad="50800" dist="25400" dir="5400000" rotWithShape="0">
              <a:srgbClr val="FFC400">
                <a:alpha val="50000"/>
              </a:srgbClr>
            </a:outerShdw>
          </a:effectLst>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252" name="纳税人的分类"/>
          <p:cNvSpPr txBox="1"/>
          <p:nvPr/>
        </p:nvSpPr>
        <p:spPr>
          <a:xfrm>
            <a:off x="10379546" y="6075362"/>
            <a:ext cx="6251576" cy="15652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8000" b="1">
                <a:latin typeface="Helvetica"/>
                <a:ea typeface="Helvetica"/>
                <a:cs typeface="Helvetica"/>
                <a:sym typeface="Helvetica"/>
              </a:defRPr>
            </a:lvl1pPr>
          </a:lstStyle>
          <a:p>
            <a:r>
              <a:t>纳税人的分类</a:t>
            </a:r>
          </a:p>
        </p:txBody>
      </p:sp>
      <p:sp>
        <p:nvSpPr>
          <p:cNvPr id="253" name="概念"/>
          <p:cNvSpPr txBox="1"/>
          <p:nvPr/>
        </p:nvSpPr>
        <p:spPr>
          <a:xfrm>
            <a:off x="10533924" y="7431423"/>
            <a:ext cx="866776" cy="650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2800" b="1">
                <a:solidFill>
                  <a:srgbClr val="FFBA02"/>
                </a:solidFill>
                <a:latin typeface="Helvetica"/>
                <a:ea typeface="Helvetica"/>
                <a:cs typeface="Helvetica"/>
                <a:sym typeface="Helvetica"/>
              </a:defRPr>
            </a:lvl1pPr>
          </a:lstStyle>
          <a:p>
            <a:r>
              <a:t>概念</a:t>
            </a:r>
          </a:p>
        </p:txBody>
      </p:sp>
      <p:grpSp>
        <p:nvGrpSpPr>
          <p:cNvPr id="256" name="成组"/>
          <p:cNvGrpSpPr/>
          <p:nvPr/>
        </p:nvGrpSpPr>
        <p:grpSpPr>
          <a:xfrm>
            <a:off x="8034669" y="5637707"/>
            <a:ext cx="2080054" cy="2401838"/>
            <a:chOff x="160892" y="0"/>
            <a:chExt cx="2080052" cy="2401837"/>
          </a:xfrm>
        </p:grpSpPr>
        <p:sp>
          <p:nvSpPr>
            <p:cNvPr id="254" name="多边形"/>
            <p:cNvSpPr/>
            <p:nvPr/>
          </p:nvSpPr>
          <p:spPr>
            <a:xfrm>
              <a:off x="160892" y="0"/>
              <a:ext cx="2080054" cy="24018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BA02"/>
            </a:solidFill>
            <a:ln w="12700" cap="flat">
              <a:noFill/>
              <a:miter lim="400000"/>
            </a:ln>
            <a:effectLst/>
          </p:spPr>
          <p:txBody>
            <a:bodyPr wrap="square" lIns="71437" tIns="71437" rIns="71437" bIns="71437" numCol="1" anchor="ctr">
              <a:noAutofit/>
            </a:bodyPr>
            <a:lstStyle/>
            <a:p>
              <a:pPr algn="ctr" defTabSz="821531">
                <a:lnSpc>
                  <a:spcPct val="100000"/>
                </a:lnSpc>
                <a:defRPr sz="3200">
                  <a:latin typeface="+mn-lt"/>
                  <a:ea typeface="+mn-ea"/>
                  <a:cs typeface="+mn-cs"/>
                  <a:sym typeface="Helvetica Light"/>
                </a:defRPr>
              </a:pPr>
              <a:endParaRPr/>
            </a:p>
          </p:txBody>
        </p:sp>
        <p:sp>
          <p:nvSpPr>
            <p:cNvPr id="255" name="形状"/>
            <p:cNvSpPr/>
            <p:nvPr/>
          </p:nvSpPr>
          <p:spPr>
            <a:xfrm>
              <a:off x="650280" y="668839"/>
              <a:ext cx="1101278" cy="11001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1395" y="0"/>
                  </a:lnTo>
                  <a:lnTo>
                    <a:pt x="0" y="0"/>
                  </a:lnTo>
                  <a:close/>
                  <a:moveTo>
                    <a:pt x="14486" y="1856"/>
                  </a:moveTo>
                  <a:lnTo>
                    <a:pt x="10950" y="8178"/>
                  </a:lnTo>
                  <a:lnTo>
                    <a:pt x="13040" y="11111"/>
                  </a:lnTo>
                  <a:lnTo>
                    <a:pt x="8480" y="12596"/>
                  </a:lnTo>
                  <a:lnTo>
                    <a:pt x="4483" y="19744"/>
                  </a:lnTo>
                  <a:lnTo>
                    <a:pt x="12508" y="16993"/>
                  </a:lnTo>
                  <a:lnTo>
                    <a:pt x="16049" y="21600"/>
                  </a:lnTo>
                  <a:lnTo>
                    <a:pt x="14981" y="16148"/>
                  </a:lnTo>
                  <a:lnTo>
                    <a:pt x="21600" y="13879"/>
                  </a:lnTo>
                  <a:lnTo>
                    <a:pt x="14486" y="1856"/>
                  </a:lnTo>
                  <a:close/>
                </a:path>
              </a:pathLst>
            </a:custGeom>
            <a:solidFill>
              <a:srgbClr val="FFFFFF"/>
            </a:solidFill>
            <a:ln w="12700" cap="flat">
              <a:noFill/>
              <a:miter lim="400000"/>
            </a:ln>
            <a:effectLst/>
          </p:spPr>
          <p:txBody>
            <a:bodyPr wrap="square" lIns="71437" tIns="71437" rIns="71437" bIns="71437" numCol="1" anchor="ctr">
              <a:noAutofit/>
            </a:bodyPr>
            <a:lstStyle/>
            <a:p>
              <a:pPr algn="ctr" defTabSz="821531">
                <a:lnSpc>
                  <a:spcPct val="100000"/>
                </a:lnSpc>
                <a:defRPr sz="3200">
                  <a:latin typeface="+mn-lt"/>
                  <a:ea typeface="+mn-ea"/>
                  <a:cs typeface="+mn-cs"/>
                  <a:sym typeface="Helvetica Light"/>
                </a:defRPr>
              </a:pPr>
              <a:endParaRPr/>
            </a:p>
          </p:txBody>
        </p:sp>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58" name="请计算，甲、乙、丙、丁四家公司的增值税与营业税分别为多少？"/>
          <p:cNvSpPr txBox="1"/>
          <p:nvPr/>
        </p:nvSpPr>
        <p:spPr>
          <a:xfrm>
            <a:off x="698954" y="9382189"/>
            <a:ext cx="23053048"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50000"/>
              </a:lnSpc>
              <a:spcBef>
                <a:spcPts val="2600"/>
              </a:spcBef>
            </a:lvl1pPr>
          </a:lstStyle>
          <a:p>
            <a:r>
              <a:t>请计算，甲、乙、丙、丁四家公司的增值税与营业税分别为多少？</a:t>
            </a:r>
          </a:p>
        </p:txBody>
      </p:sp>
      <p:sp>
        <p:nvSpPr>
          <p:cNvPr id="259" name="甲"/>
          <p:cNvSpPr/>
          <p:nvPr/>
        </p:nvSpPr>
        <p:spPr>
          <a:xfrm>
            <a:off x="5364608" y="6108297"/>
            <a:ext cx="1812959" cy="1812960"/>
          </a:xfrm>
          <a:prstGeom prst="ellipse">
            <a:avLst/>
          </a:prstGeom>
          <a:solidFill>
            <a:schemeClr val="accent4">
              <a:hueOff val="102361"/>
              <a:satOff val="14118"/>
              <a:lumOff val="106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defRPr sz="4900">
                <a:latin typeface="+mn-lt"/>
                <a:ea typeface="+mn-ea"/>
                <a:cs typeface="+mn-cs"/>
                <a:sym typeface="Helvetica Light"/>
              </a:defRPr>
            </a:lvl1pPr>
          </a:lstStyle>
          <a:p>
            <a:r>
              <a:t>甲</a:t>
            </a:r>
          </a:p>
        </p:txBody>
      </p:sp>
      <p:sp>
        <p:nvSpPr>
          <p:cNvPr id="260" name="乙"/>
          <p:cNvSpPr/>
          <p:nvPr/>
        </p:nvSpPr>
        <p:spPr>
          <a:xfrm>
            <a:off x="9290405" y="6108297"/>
            <a:ext cx="1812960" cy="1812960"/>
          </a:xfrm>
          <a:prstGeom prst="ellipse">
            <a:avLst/>
          </a:prstGeom>
          <a:solidFill>
            <a:schemeClr val="accent4">
              <a:hueOff val="102361"/>
              <a:satOff val="14118"/>
              <a:lumOff val="106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defRPr sz="4900">
                <a:latin typeface="+mn-lt"/>
                <a:ea typeface="+mn-ea"/>
                <a:cs typeface="+mn-cs"/>
                <a:sym typeface="Helvetica Light"/>
              </a:defRPr>
            </a:lvl1pPr>
          </a:lstStyle>
          <a:p>
            <a:r>
              <a:t>乙</a:t>
            </a:r>
          </a:p>
        </p:txBody>
      </p:sp>
      <p:sp>
        <p:nvSpPr>
          <p:cNvPr id="261" name="丙"/>
          <p:cNvSpPr/>
          <p:nvPr/>
        </p:nvSpPr>
        <p:spPr>
          <a:xfrm>
            <a:off x="13216202" y="6108297"/>
            <a:ext cx="1812960" cy="1812960"/>
          </a:xfrm>
          <a:prstGeom prst="ellipse">
            <a:avLst/>
          </a:prstGeom>
          <a:solidFill>
            <a:schemeClr val="accent4">
              <a:hueOff val="102361"/>
              <a:satOff val="14118"/>
              <a:lumOff val="106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defRPr sz="4900">
                <a:latin typeface="+mn-lt"/>
                <a:ea typeface="+mn-ea"/>
                <a:cs typeface="+mn-cs"/>
                <a:sym typeface="Helvetica Light"/>
              </a:defRPr>
            </a:lvl1pPr>
          </a:lstStyle>
          <a:p>
            <a:r>
              <a:t>丙</a:t>
            </a:r>
          </a:p>
        </p:txBody>
      </p:sp>
      <p:sp>
        <p:nvSpPr>
          <p:cNvPr id="262" name="丁"/>
          <p:cNvSpPr/>
          <p:nvPr/>
        </p:nvSpPr>
        <p:spPr>
          <a:xfrm>
            <a:off x="17142000" y="6108297"/>
            <a:ext cx="1812959" cy="1812960"/>
          </a:xfrm>
          <a:prstGeom prst="ellipse">
            <a:avLst/>
          </a:prstGeom>
          <a:solidFill>
            <a:schemeClr val="accent4">
              <a:hueOff val="102361"/>
              <a:satOff val="14118"/>
              <a:lumOff val="106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defRPr sz="4900">
                <a:latin typeface="+mn-lt"/>
                <a:ea typeface="+mn-ea"/>
                <a:cs typeface="+mn-cs"/>
                <a:sym typeface="Helvetica Light"/>
              </a:defRPr>
            </a:lvl1pPr>
          </a:lstStyle>
          <a:p>
            <a:r>
              <a:t>丁</a:t>
            </a:r>
          </a:p>
        </p:txBody>
      </p:sp>
      <p:sp>
        <p:nvSpPr>
          <p:cNvPr id="263" name="消费者"/>
          <p:cNvSpPr/>
          <p:nvPr/>
        </p:nvSpPr>
        <p:spPr>
          <a:xfrm>
            <a:off x="21086847" y="6379777"/>
            <a:ext cx="2957596" cy="1270001"/>
          </a:xfrm>
          <a:prstGeom prst="roundRect">
            <a:avLst>
              <a:gd name="adj" fmla="val 15000"/>
            </a:avLst>
          </a:prstGeom>
          <a:ln w="38100">
            <a:solidFill>
              <a:srgbClr val="FFFFFF"/>
            </a:solidFill>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defRPr sz="4900">
                <a:latin typeface="+mn-lt"/>
                <a:ea typeface="+mn-ea"/>
                <a:cs typeface="+mn-cs"/>
                <a:sym typeface="Helvetica Light"/>
              </a:defRPr>
            </a:lvl1pPr>
          </a:lstStyle>
          <a:p>
            <a:r>
              <a:t>消费者</a:t>
            </a:r>
          </a:p>
        </p:txBody>
      </p:sp>
      <p:sp>
        <p:nvSpPr>
          <p:cNvPr id="264" name="线条"/>
          <p:cNvSpPr/>
          <p:nvPr/>
        </p:nvSpPr>
        <p:spPr>
          <a:xfrm>
            <a:off x="7321898" y="7014777"/>
            <a:ext cx="1824177" cy="1"/>
          </a:xfrm>
          <a:prstGeom prst="line">
            <a:avLst/>
          </a:prstGeom>
          <a:ln w="63500">
            <a:solidFill>
              <a:schemeClr val="accent4">
                <a:hueOff val="102361"/>
                <a:satOff val="14118"/>
                <a:lumOff val="10675"/>
              </a:schemeClr>
            </a:solidFill>
            <a:miter lim="400000"/>
            <a:tailEnd type="triangle"/>
          </a:ln>
        </p:spPr>
        <p:txBody>
          <a:bodyPr lIns="50800" tIns="50800" rIns="50800" bIns="50800" anchor="ctr"/>
          <a:lstStyle/>
          <a:p>
            <a:pPr algn="ctr" defTabSz="825500">
              <a:lnSpc>
                <a:spcPct val="100000"/>
              </a:lnSpc>
              <a:defRPr sz="3600">
                <a:latin typeface="+mn-lt"/>
                <a:ea typeface="+mn-ea"/>
                <a:cs typeface="+mn-cs"/>
                <a:sym typeface="Helvetica Light"/>
              </a:defRPr>
            </a:pPr>
            <a:endParaRPr/>
          </a:p>
        </p:txBody>
      </p:sp>
      <p:sp>
        <p:nvSpPr>
          <p:cNvPr id="265" name="线条"/>
          <p:cNvSpPr/>
          <p:nvPr/>
        </p:nvSpPr>
        <p:spPr>
          <a:xfrm>
            <a:off x="11247695" y="7014777"/>
            <a:ext cx="1824177" cy="1"/>
          </a:xfrm>
          <a:prstGeom prst="line">
            <a:avLst/>
          </a:prstGeom>
          <a:ln w="63500">
            <a:solidFill>
              <a:schemeClr val="accent4">
                <a:hueOff val="102361"/>
                <a:satOff val="14118"/>
                <a:lumOff val="10675"/>
              </a:schemeClr>
            </a:solidFill>
            <a:miter lim="400000"/>
            <a:tailEnd type="triangle"/>
          </a:ln>
        </p:spPr>
        <p:txBody>
          <a:bodyPr lIns="50800" tIns="50800" rIns="50800" bIns="50800" anchor="ctr"/>
          <a:lstStyle/>
          <a:p>
            <a:pPr algn="ctr" defTabSz="825500">
              <a:lnSpc>
                <a:spcPct val="100000"/>
              </a:lnSpc>
              <a:defRPr sz="3600">
                <a:latin typeface="+mn-lt"/>
                <a:ea typeface="+mn-ea"/>
                <a:cs typeface="+mn-cs"/>
                <a:sym typeface="Helvetica Light"/>
              </a:defRPr>
            </a:pPr>
            <a:endParaRPr/>
          </a:p>
        </p:txBody>
      </p:sp>
      <p:sp>
        <p:nvSpPr>
          <p:cNvPr id="266" name="线条"/>
          <p:cNvSpPr/>
          <p:nvPr/>
        </p:nvSpPr>
        <p:spPr>
          <a:xfrm>
            <a:off x="15173493" y="7014777"/>
            <a:ext cx="1824178" cy="1"/>
          </a:xfrm>
          <a:prstGeom prst="line">
            <a:avLst/>
          </a:prstGeom>
          <a:ln w="63500">
            <a:solidFill>
              <a:schemeClr val="accent4">
                <a:hueOff val="102361"/>
                <a:satOff val="14118"/>
                <a:lumOff val="10675"/>
              </a:schemeClr>
            </a:solidFill>
            <a:miter lim="400000"/>
            <a:tailEnd type="triangle"/>
          </a:ln>
        </p:spPr>
        <p:txBody>
          <a:bodyPr lIns="50800" tIns="50800" rIns="50800" bIns="50800" anchor="ctr"/>
          <a:lstStyle/>
          <a:p>
            <a:pPr algn="ctr" defTabSz="825500">
              <a:lnSpc>
                <a:spcPct val="100000"/>
              </a:lnSpc>
              <a:defRPr sz="3600">
                <a:latin typeface="+mn-lt"/>
                <a:ea typeface="+mn-ea"/>
                <a:cs typeface="+mn-cs"/>
                <a:sym typeface="Helvetica Light"/>
              </a:defRPr>
            </a:pPr>
            <a:endParaRPr/>
          </a:p>
        </p:txBody>
      </p:sp>
      <p:sp>
        <p:nvSpPr>
          <p:cNvPr id="267" name="线条"/>
          <p:cNvSpPr/>
          <p:nvPr/>
        </p:nvSpPr>
        <p:spPr>
          <a:xfrm>
            <a:off x="19099291" y="7014777"/>
            <a:ext cx="1824177" cy="1"/>
          </a:xfrm>
          <a:prstGeom prst="line">
            <a:avLst/>
          </a:prstGeom>
          <a:ln w="63500">
            <a:solidFill>
              <a:schemeClr val="accent4">
                <a:hueOff val="102361"/>
                <a:satOff val="14118"/>
                <a:lumOff val="10675"/>
              </a:schemeClr>
            </a:solidFill>
            <a:miter lim="400000"/>
            <a:tailEnd type="triangle"/>
          </a:ln>
        </p:spPr>
        <p:txBody>
          <a:bodyPr lIns="50800" tIns="50800" rIns="50800" bIns="50800" anchor="ctr"/>
          <a:lstStyle/>
          <a:p>
            <a:pPr algn="ctr" defTabSz="825500">
              <a:lnSpc>
                <a:spcPct val="100000"/>
              </a:lnSpc>
              <a:defRPr sz="3600">
                <a:latin typeface="+mn-lt"/>
                <a:ea typeface="+mn-ea"/>
                <a:cs typeface="+mn-cs"/>
                <a:sym typeface="Helvetica Light"/>
              </a:defRPr>
            </a:pPr>
            <a:endParaRPr/>
          </a:p>
        </p:txBody>
      </p:sp>
      <p:sp>
        <p:nvSpPr>
          <p:cNvPr id="268" name="130元"/>
          <p:cNvSpPr txBox="1"/>
          <p:nvPr/>
        </p:nvSpPr>
        <p:spPr>
          <a:xfrm>
            <a:off x="7386330" y="6065650"/>
            <a:ext cx="1759745"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130元</a:t>
            </a:r>
          </a:p>
        </p:txBody>
      </p:sp>
      <p:sp>
        <p:nvSpPr>
          <p:cNvPr id="269" name="160元"/>
          <p:cNvSpPr txBox="1"/>
          <p:nvPr/>
        </p:nvSpPr>
        <p:spPr>
          <a:xfrm>
            <a:off x="11247695" y="6065650"/>
            <a:ext cx="1764507"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160元</a:t>
            </a:r>
          </a:p>
        </p:txBody>
      </p:sp>
      <p:sp>
        <p:nvSpPr>
          <p:cNvPr id="270" name="160元"/>
          <p:cNvSpPr txBox="1"/>
          <p:nvPr/>
        </p:nvSpPr>
        <p:spPr>
          <a:xfrm>
            <a:off x="15106936" y="6065650"/>
            <a:ext cx="1764508"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160元</a:t>
            </a:r>
          </a:p>
        </p:txBody>
      </p:sp>
      <p:sp>
        <p:nvSpPr>
          <p:cNvPr id="271" name="200元"/>
          <p:cNvSpPr txBox="1"/>
          <p:nvPr/>
        </p:nvSpPr>
        <p:spPr>
          <a:xfrm>
            <a:off x="18975562" y="6065650"/>
            <a:ext cx="1833564"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200元</a:t>
            </a:r>
          </a:p>
        </p:txBody>
      </p:sp>
      <p:sp>
        <p:nvSpPr>
          <p:cNvPr id="272" name="100元"/>
          <p:cNvSpPr txBox="1"/>
          <p:nvPr/>
        </p:nvSpPr>
        <p:spPr>
          <a:xfrm>
            <a:off x="3511366" y="5854165"/>
            <a:ext cx="1762126"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100元</a:t>
            </a:r>
          </a:p>
        </p:txBody>
      </p:sp>
      <p:sp>
        <p:nvSpPr>
          <p:cNvPr id="273" name="（营业税税率为5%；增值税税率为17%，且每个环节都能取得增值税专用发票并抵扣）"/>
          <p:cNvSpPr txBox="1"/>
          <p:nvPr/>
        </p:nvSpPr>
        <p:spPr>
          <a:xfrm>
            <a:off x="2318147" y="10398787"/>
            <a:ext cx="1974770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50000"/>
              </a:lnSpc>
              <a:spcBef>
                <a:spcPts val="2600"/>
              </a:spcBef>
              <a:defRPr sz="4000"/>
            </a:lvl1pPr>
          </a:lstStyle>
          <a:p>
            <a:r>
              <a:t>（营业税税率为5%；增值税税率为17%，且每个环节都能取得增值税专用发票并抵扣）</a:t>
            </a:r>
          </a:p>
        </p:txBody>
      </p:sp>
      <p:sp>
        <p:nvSpPr>
          <p:cNvPr id="274" name="成本"/>
          <p:cNvSpPr/>
          <p:nvPr/>
        </p:nvSpPr>
        <p:spPr>
          <a:xfrm>
            <a:off x="339557" y="6379777"/>
            <a:ext cx="2957595" cy="1270001"/>
          </a:xfrm>
          <a:prstGeom prst="roundRect">
            <a:avLst>
              <a:gd name="adj" fmla="val 15000"/>
            </a:avLst>
          </a:prstGeom>
          <a:ln w="38100">
            <a:solidFill>
              <a:srgbClr val="FFFFFF"/>
            </a:solidFill>
          </a:ln>
          <a:extLst>
            <a:ext uri="{C572A759-6A51-4108-AA02-DFA0A04FC94B}">
              <ma14:wrappingTextBoxFlag xmlns:ma14="http://schemas.microsoft.com/office/mac/drawingml/2011/main" val="1"/>
            </a:ext>
          </a:extLst>
        </p:spPr>
        <p:txBody>
          <a:bodyPr lIns="50800" tIns="50800" rIns="50800" bIns="50800" anchor="ctr"/>
          <a:lstStyle>
            <a:lvl1pPr algn="ctr" defTabSz="825500">
              <a:lnSpc>
                <a:spcPct val="100000"/>
              </a:lnSpc>
              <a:defRPr sz="4900">
                <a:latin typeface="+mn-lt"/>
                <a:ea typeface="+mn-ea"/>
                <a:cs typeface="+mn-cs"/>
                <a:sym typeface="Helvetica Light"/>
              </a:defRPr>
            </a:lvl1pPr>
          </a:lstStyle>
          <a:p>
            <a:r>
              <a:t>成本</a:t>
            </a:r>
          </a:p>
        </p:txBody>
      </p:sp>
      <p:sp>
        <p:nvSpPr>
          <p:cNvPr id="275" name="线条"/>
          <p:cNvSpPr/>
          <p:nvPr/>
        </p:nvSpPr>
        <p:spPr>
          <a:xfrm>
            <a:off x="3428316" y="7014777"/>
            <a:ext cx="1824177" cy="1"/>
          </a:xfrm>
          <a:prstGeom prst="line">
            <a:avLst/>
          </a:prstGeom>
          <a:ln w="63500">
            <a:solidFill>
              <a:schemeClr val="accent4">
                <a:hueOff val="102361"/>
                <a:satOff val="14118"/>
                <a:lumOff val="10675"/>
              </a:schemeClr>
            </a:solidFill>
            <a:miter lim="400000"/>
            <a:tailEnd type="triangle"/>
          </a:ln>
        </p:spPr>
        <p:txBody>
          <a:bodyPr lIns="50800" tIns="50800" rIns="50800" bIns="50800" anchor="ctr"/>
          <a:lstStyle/>
          <a:p>
            <a:pPr algn="ctr" defTabSz="825500">
              <a:lnSpc>
                <a:spcPct val="100000"/>
              </a:lnSpc>
              <a:defRPr sz="3600">
                <a:latin typeface="+mn-lt"/>
                <a:ea typeface="+mn-ea"/>
                <a:cs typeface="+mn-cs"/>
                <a:sym typeface="Helvetica Light"/>
              </a:defRPr>
            </a:pPr>
            <a:endParaRPr/>
          </a:p>
        </p:txBody>
      </p:sp>
      <p:sp>
        <p:nvSpPr>
          <p:cNvPr id="276" name="矩形"/>
          <p:cNvSpPr/>
          <p:nvPr/>
        </p:nvSpPr>
        <p:spPr>
          <a:xfrm>
            <a:off x="10008741" y="3215827"/>
            <a:ext cx="4366518" cy="1368013"/>
          </a:xfrm>
          <a:prstGeom prst="rect">
            <a:avLst/>
          </a:prstGeom>
          <a:ln w="38100">
            <a:solidFill>
              <a:srgbClr val="FFBA02"/>
            </a:solidFill>
            <a:miter lim="400000"/>
          </a:ln>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277" name="案例"/>
          <p:cNvSpPr txBox="1"/>
          <p:nvPr/>
        </p:nvSpPr>
        <p:spPr>
          <a:xfrm>
            <a:off x="11098212" y="3117196"/>
            <a:ext cx="2187576" cy="1565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8000" b="1">
                <a:solidFill>
                  <a:srgbClr val="FFBA02"/>
                </a:solidFill>
                <a:latin typeface="Helvetica"/>
                <a:ea typeface="Helvetica"/>
                <a:cs typeface="Helvetica"/>
                <a:sym typeface="Helvetica"/>
              </a:defRPr>
            </a:lvl1pPr>
          </a:lstStyle>
          <a:p>
            <a:r>
              <a:t>案例</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281" name="纳税人"/>
          <p:cNvSpPr/>
          <p:nvPr/>
        </p:nvSpPr>
        <p:spPr>
          <a:xfrm>
            <a:off x="9465605" y="1628305"/>
            <a:ext cx="5452791" cy="1071881"/>
          </a:xfrm>
          <a:prstGeom prst="rect">
            <a:avLst/>
          </a:prstGeom>
          <a:solidFill>
            <a:srgbClr val="FFBA02">
              <a:alpha val="89311"/>
            </a:srgbClr>
          </a:solidFill>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defRPr sz="5000">
                <a:latin typeface="微软雅黑"/>
                <a:ea typeface="微软雅黑"/>
                <a:cs typeface="微软雅黑"/>
                <a:sym typeface="微软雅黑"/>
              </a:defRPr>
            </a:lvl1pPr>
          </a:lstStyle>
          <a:p>
            <a:r>
              <a:t>纳税人</a:t>
            </a:r>
          </a:p>
        </p:txBody>
      </p:sp>
      <p:sp>
        <p:nvSpPr>
          <p:cNvPr id="282" name="境内"/>
          <p:cNvSpPr/>
          <p:nvPr/>
        </p:nvSpPr>
        <p:spPr>
          <a:xfrm>
            <a:off x="930505" y="5204460"/>
            <a:ext cx="2754286" cy="1097281"/>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defRPr sz="5000">
                <a:solidFill>
                  <a:srgbClr val="FFBA02"/>
                </a:solidFill>
                <a:latin typeface="微软雅黑"/>
                <a:ea typeface="微软雅黑"/>
                <a:cs typeface="微软雅黑"/>
                <a:sym typeface="微软雅黑"/>
              </a:defRPr>
            </a:lvl1pPr>
          </a:lstStyle>
          <a:p>
            <a:r>
              <a:t>境内</a:t>
            </a:r>
          </a:p>
        </p:txBody>
      </p:sp>
      <p:sp>
        <p:nvSpPr>
          <p:cNvPr id="283" name="我国境内"/>
          <p:cNvSpPr/>
          <p:nvPr/>
        </p:nvSpPr>
        <p:spPr>
          <a:xfrm>
            <a:off x="930505" y="8279942"/>
            <a:ext cx="2754286" cy="919481"/>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defRPr sz="4000">
                <a:solidFill>
                  <a:srgbClr val="FFBA02"/>
                </a:solidFill>
                <a:latin typeface="微软雅黑"/>
                <a:ea typeface="微软雅黑"/>
                <a:cs typeface="微软雅黑"/>
                <a:sym typeface="微软雅黑"/>
              </a:defRPr>
            </a:lvl1pPr>
          </a:lstStyle>
          <a:p>
            <a:r>
              <a:t>我国境内</a:t>
            </a:r>
          </a:p>
        </p:txBody>
      </p:sp>
      <p:sp>
        <p:nvSpPr>
          <p:cNvPr id="284" name="货物"/>
          <p:cNvSpPr/>
          <p:nvPr/>
        </p:nvSpPr>
        <p:spPr>
          <a:xfrm>
            <a:off x="4462200" y="8279942"/>
            <a:ext cx="2071690" cy="919481"/>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defRPr sz="4000">
                <a:solidFill>
                  <a:srgbClr val="FFBA02"/>
                </a:solidFill>
                <a:latin typeface="微软雅黑"/>
                <a:ea typeface="微软雅黑"/>
                <a:cs typeface="微软雅黑"/>
                <a:sym typeface="微软雅黑"/>
              </a:defRPr>
            </a:lvl1pPr>
          </a:lstStyle>
          <a:p>
            <a:r>
              <a:t>货物</a:t>
            </a:r>
          </a:p>
        </p:txBody>
      </p:sp>
      <p:sp>
        <p:nvSpPr>
          <p:cNvPr id="285" name="修理修配劳务"/>
          <p:cNvSpPr/>
          <p:nvPr/>
        </p:nvSpPr>
        <p:spPr>
          <a:xfrm>
            <a:off x="6821609" y="8250801"/>
            <a:ext cx="2160724" cy="1630681"/>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defRPr sz="4000">
                <a:solidFill>
                  <a:srgbClr val="FFBA02"/>
                </a:solidFill>
                <a:latin typeface="微软雅黑"/>
                <a:ea typeface="微软雅黑"/>
                <a:cs typeface="微软雅黑"/>
                <a:sym typeface="微软雅黑"/>
              </a:defRPr>
            </a:lvl1pPr>
          </a:lstStyle>
          <a:p>
            <a:r>
              <a:t>修理修配劳务</a:t>
            </a:r>
          </a:p>
        </p:txBody>
      </p:sp>
      <p:sp>
        <p:nvSpPr>
          <p:cNvPr id="286" name="服务"/>
          <p:cNvSpPr/>
          <p:nvPr/>
        </p:nvSpPr>
        <p:spPr>
          <a:xfrm>
            <a:off x="9270053" y="8279942"/>
            <a:ext cx="2070101" cy="919481"/>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defRPr sz="4000">
                <a:solidFill>
                  <a:srgbClr val="FFBA02"/>
                </a:solidFill>
                <a:latin typeface="微软雅黑"/>
                <a:ea typeface="微软雅黑"/>
                <a:cs typeface="微软雅黑"/>
                <a:sym typeface="微软雅黑"/>
              </a:defRPr>
            </a:lvl1pPr>
          </a:lstStyle>
          <a:p>
            <a:r>
              <a:t>服务</a:t>
            </a:r>
          </a:p>
        </p:txBody>
      </p:sp>
      <p:sp>
        <p:nvSpPr>
          <p:cNvPr id="287" name="无形资产"/>
          <p:cNvSpPr/>
          <p:nvPr/>
        </p:nvSpPr>
        <p:spPr>
          <a:xfrm>
            <a:off x="11627873" y="8279942"/>
            <a:ext cx="2754286" cy="919481"/>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defRPr sz="4000">
                <a:solidFill>
                  <a:srgbClr val="FFBA02"/>
                </a:solidFill>
                <a:latin typeface="微软雅黑"/>
                <a:ea typeface="微软雅黑"/>
                <a:cs typeface="微软雅黑"/>
                <a:sym typeface="微软雅黑"/>
              </a:defRPr>
            </a:lvl1pPr>
          </a:lstStyle>
          <a:p>
            <a:r>
              <a:t>无形资产</a:t>
            </a:r>
          </a:p>
        </p:txBody>
      </p:sp>
      <p:sp>
        <p:nvSpPr>
          <p:cNvPr id="288" name="不动产"/>
          <p:cNvSpPr/>
          <p:nvPr/>
        </p:nvSpPr>
        <p:spPr>
          <a:xfrm>
            <a:off x="14669879" y="8279942"/>
            <a:ext cx="2159001" cy="919481"/>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defRPr sz="4000">
                <a:solidFill>
                  <a:srgbClr val="FFBA02"/>
                </a:solidFill>
                <a:latin typeface="微软雅黑"/>
                <a:ea typeface="微软雅黑"/>
                <a:cs typeface="微软雅黑"/>
                <a:sym typeface="微软雅黑"/>
              </a:defRPr>
            </a:lvl1pPr>
          </a:lstStyle>
          <a:p>
            <a:r>
              <a:t>不动产</a:t>
            </a:r>
          </a:p>
        </p:txBody>
      </p:sp>
      <p:sp>
        <p:nvSpPr>
          <p:cNvPr id="289" name="单位"/>
          <p:cNvSpPr/>
          <p:nvPr/>
        </p:nvSpPr>
        <p:spPr>
          <a:xfrm>
            <a:off x="18123969" y="8279942"/>
            <a:ext cx="2070101" cy="919481"/>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defRPr sz="4000">
                <a:solidFill>
                  <a:srgbClr val="FFBA02"/>
                </a:solidFill>
                <a:latin typeface="微软雅黑"/>
                <a:ea typeface="微软雅黑"/>
                <a:cs typeface="微软雅黑"/>
                <a:sym typeface="微软雅黑"/>
              </a:defRPr>
            </a:lvl1pPr>
          </a:lstStyle>
          <a:p>
            <a:r>
              <a:t>单位</a:t>
            </a:r>
          </a:p>
        </p:txBody>
      </p:sp>
      <p:sp>
        <p:nvSpPr>
          <p:cNvPr id="290" name="个人"/>
          <p:cNvSpPr/>
          <p:nvPr/>
        </p:nvSpPr>
        <p:spPr>
          <a:xfrm>
            <a:off x="21292771" y="8279942"/>
            <a:ext cx="2070101" cy="919481"/>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defRPr sz="4000">
                <a:solidFill>
                  <a:srgbClr val="FFBA02"/>
                </a:solidFill>
                <a:latin typeface="微软雅黑"/>
                <a:ea typeface="微软雅黑"/>
                <a:cs typeface="微软雅黑"/>
                <a:sym typeface="微软雅黑"/>
              </a:defRPr>
            </a:lvl1pPr>
          </a:lstStyle>
          <a:p>
            <a:r>
              <a:t>个人</a:t>
            </a:r>
          </a:p>
        </p:txBody>
      </p:sp>
      <p:sp>
        <p:nvSpPr>
          <p:cNvPr id="291" name="企业、行政单位、事业单位、社会团体及其他单位"/>
          <p:cNvSpPr/>
          <p:nvPr/>
        </p:nvSpPr>
        <p:spPr>
          <a:xfrm>
            <a:off x="17736638" y="9656318"/>
            <a:ext cx="2844763" cy="3319781"/>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tIns="91439" bIns="91439" anchor="ctr">
            <a:spAutoFit/>
          </a:bodyPr>
          <a:lstStyle>
            <a:lvl1pPr defTabSz="1828800">
              <a:lnSpc>
                <a:spcPct val="100000"/>
              </a:lnSpc>
              <a:defRPr sz="3500">
                <a:solidFill>
                  <a:srgbClr val="FFBA02"/>
                </a:solidFill>
                <a:latin typeface="微软雅黑"/>
                <a:ea typeface="微软雅黑"/>
                <a:cs typeface="微软雅黑"/>
                <a:sym typeface="微软雅黑"/>
              </a:defRPr>
            </a:lvl1pPr>
          </a:lstStyle>
          <a:p>
            <a:r>
              <a:t>企业、行政单位、事业单位、社会团体及其他单位</a:t>
            </a:r>
          </a:p>
        </p:txBody>
      </p:sp>
      <p:sp>
        <p:nvSpPr>
          <p:cNvPr id="292" name="个体和其他个人"/>
          <p:cNvSpPr/>
          <p:nvPr/>
        </p:nvSpPr>
        <p:spPr>
          <a:xfrm>
            <a:off x="20905421" y="9640069"/>
            <a:ext cx="2844801" cy="1452881"/>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tIns="91439" bIns="91439" anchor="ctr">
            <a:spAutoFit/>
          </a:bodyPr>
          <a:lstStyle>
            <a:lvl1pPr defTabSz="1828800">
              <a:lnSpc>
                <a:spcPct val="100000"/>
              </a:lnSpc>
              <a:defRPr sz="3500">
                <a:solidFill>
                  <a:srgbClr val="FFBA02"/>
                </a:solidFill>
                <a:latin typeface="微软雅黑"/>
                <a:ea typeface="微软雅黑"/>
                <a:cs typeface="微软雅黑"/>
                <a:sym typeface="微软雅黑"/>
              </a:defRPr>
            </a:lvl1pPr>
          </a:lstStyle>
          <a:p>
            <a:r>
              <a:t>个体和其他个人</a:t>
            </a:r>
          </a:p>
        </p:txBody>
      </p:sp>
      <p:sp>
        <p:nvSpPr>
          <p:cNvPr id="293" name="销售"/>
          <p:cNvSpPr/>
          <p:nvPr/>
        </p:nvSpPr>
        <p:spPr>
          <a:xfrm>
            <a:off x="9620313" y="5204460"/>
            <a:ext cx="2754286" cy="1097281"/>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defRPr sz="5000">
                <a:solidFill>
                  <a:srgbClr val="FFBA02"/>
                </a:solidFill>
                <a:latin typeface="微软雅黑"/>
                <a:ea typeface="微软雅黑"/>
                <a:cs typeface="微软雅黑"/>
                <a:sym typeface="微软雅黑"/>
              </a:defRPr>
            </a:lvl1pPr>
          </a:lstStyle>
          <a:p>
            <a:r>
              <a:t>销售</a:t>
            </a:r>
          </a:p>
        </p:txBody>
      </p:sp>
      <p:sp>
        <p:nvSpPr>
          <p:cNvPr id="294" name="单位和个人"/>
          <p:cNvSpPr/>
          <p:nvPr/>
        </p:nvSpPr>
        <p:spPr>
          <a:xfrm>
            <a:off x="18606903" y="5204460"/>
            <a:ext cx="4338818" cy="1097281"/>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defRPr sz="5000">
                <a:solidFill>
                  <a:srgbClr val="FFBA02"/>
                </a:solidFill>
                <a:latin typeface="微软雅黑"/>
                <a:ea typeface="微软雅黑"/>
                <a:cs typeface="微软雅黑"/>
                <a:sym typeface="微软雅黑"/>
              </a:defRPr>
            </a:lvl1pPr>
          </a:lstStyle>
          <a:p>
            <a:r>
              <a:t>单位和个人</a:t>
            </a:r>
          </a:p>
        </p:txBody>
      </p:sp>
      <p:cxnSp>
        <p:nvCxnSpPr>
          <p:cNvPr id="295" name="连接线"/>
          <p:cNvCxnSpPr>
            <a:stCxn id="281" idx="2"/>
            <a:endCxn id="293" idx="0"/>
          </p:cNvCxnSpPr>
          <p:nvPr/>
        </p:nvCxnSpPr>
        <p:spPr>
          <a:xfrm rot="5400000">
            <a:off x="10342592" y="3355051"/>
            <a:ext cx="2504274" cy="1194545"/>
          </a:xfrm>
          <a:prstGeom prst="bentConnector3">
            <a:avLst>
              <a:gd name="adj1" fmla="val 50000"/>
            </a:avLst>
          </a:prstGeom>
          <a:ln w="25400">
            <a:solidFill>
              <a:srgbClr val="FFFFFF"/>
            </a:solidFill>
            <a:miter lim="400000"/>
          </a:ln>
        </p:spPr>
      </p:cxnSp>
      <p:cxnSp>
        <p:nvCxnSpPr>
          <p:cNvPr id="296" name="连接线"/>
          <p:cNvCxnSpPr>
            <a:stCxn id="281" idx="0"/>
            <a:endCxn id="282" idx="0"/>
          </p:cNvCxnSpPr>
          <p:nvPr/>
        </p:nvCxnSpPr>
        <p:spPr>
          <a:xfrm rot="16200000" flipH="1" flipV="1">
            <a:off x="5461747" y="-1525795"/>
            <a:ext cx="3576155" cy="9884353"/>
          </a:xfrm>
          <a:prstGeom prst="bentConnector3">
            <a:avLst>
              <a:gd name="adj1" fmla="val -6392"/>
            </a:avLst>
          </a:prstGeom>
          <a:ln w="25400">
            <a:solidFill>
              <a:srgbClr val="FFFFFF"/>
            </a:solidFill>
            <a:miter lim="400000"/>
          </a:ln>
        </p:spPr>
      </p:cxnSp>
      <p:cxnSp>
        <p:nvCxnSpPr>
          <p:cNvPr id="297" name="连接线"/>
          <p:cNvCxnSpPr>
            <a:stCxn id="281" idx="2"/>
            <a:endCxn id="294" idx="0"/>
          </p:cNvCxnSpPr>
          <p:nvPr/>
        </p:nvCxnSpPr>
        <p:spPr>
          <a:xfrm rot="16200000" flipH="1">
            <a:off x="15232019" y="-339833"/>
            <a:ext cx="2504274" cy="8584311"/>
          </a:xfrm>
          <a:prstGeom prst="bentConnector3">
            <a:avLst>
              <a:gd name="adj1" fmla="val 50000"/>
            </a:avLst>
          </a:prstGeom>
          <a:ln w="25400">
            <a:solidFill>
              <a:srgbClr val="FFFFFF"/>
            </a:solidFill>
            <a:miter lim="400000"/>
          </a:ln>
        </p:spPr>
      </p:cxnSp>
      <p:cxnSp>
        <p:nvCxnSpPr>
          <p:cNvPr id="298" name="连接线"/>
          <p:cNvCxnSpPr>
            <a:stCxn id="283" idx="0"/>
            <a:endCxn id="282" idx="2"/>
          </p:cNvCxnSpPr>
          <p:nvPr/>
        </p:nvCxnSpPr>
        <p:spPr>
          <a:xfrm flipV="1">
            <a:off x="2307648" y="6301741"/>
            <a:ext cx="0" cy="1978201"/>
          </a:xfrm>
          <a:prstGeom prst="straightConnector1">
            <a:avLst/>
          </a:prstGeom>
          <a:ln w="25400">
            <a:solidFill>
              <a:srgbClr val="FFFFFF"/>
            </a:solidFill>
            <a:miter lim="400000"/>
          </a:ln>
        </p:spPr>
      </p:cxnSp>
      <p:cxnSp>
        <p:nvCxnSpPr>
          <p:cNvPr id="299" name="连接线"/>
          <p:cNvCxnSpPr>
            <a:stCxn id="293" idx="2"/>
            <a:endCxn id="284" idx="0"/>
          </p:cNvCxnSpPr>
          <p:nvPr/>
        </p:nvCxnSpPr>
        <p:spPr>
          <a:xfrm rot="5400000">
            <a:off x="7258651" y="4541136"/>
            <a:ext cx="1978201" cy="5499411"/>
          </a:xfrm>
          <a:prstGeom prst="bentConnector3">
            <a:avLst>
              <a:gd name="adj1" fmla="val 50000"/>
            </a:avLst>
          </a:prstGeom>
          <a:ln w="25400">
            <a:solidFill>
              <a:srgbClr val="FFFFFF"/>
            </a:solidFill>
            <a:miter lim="400000"/>
          </a:ln>
        </p:spPr>
      </p:cxnSp>
      <p:cxnSp>
        <p:nvCxnSpPr>
          <p:cNvPr id="300" name="连接线"/>
          <p:cNvCxnSpPr>
            <a:stCxn id="293" idx="2"/>
            <a:endCxn id="285" idx="0"/>
          </p:cNvCxnSpPr>
          <p:nvPr/>
        </p:nvCxnSpPr>
        <p:spPr>
          <a:xfrm rot="5400000">
            <a:off x="8475184" y="5728529"/>
            <a:ext cx="1949060" cy="3095485"/>
          </a:xfrm>
          <a:prstGeom prst="bentConnector3">
            <a:avLst>
              <a:gd name="adj1" fmla="val 50000"/>
            </a:avLst>
          </a:prstGeom>
          <a:ln w="25400">
            <a:solidFill>
              <a:srgbClr val="FFFFFF"/>
            </a:solidFill>
            <a:miter lim="400000"/>
          </a:ln>
        </p:spPr>
      </p:cxnSp>
      <p:cxnSp>
        <p:nvCxnSpPr>
          <p:cNvPr id="301" name="连接线"/>
          <p:cNvCxnSpPr>
            <a:stCxn id="286" idx="0"/>
            <a:endCxn id="293" idx="2"/>
          </p:cNvCxnSpPr>
          <p:nvPr/>
        </p:nvCxnSpPr>
        <p:spPr>
          <a:xfrm rot="5400000" flipH="1" flipV="1">
            <a:off x="9662180" y="6944666"/>
            <a:ext cx="1978201" cy="692352"/>
          </a:xfrm>
          <a:prstGeom prst="bentConnector3">
            <a:avLst>
              <a:gd name="adj1" fmla="val 50000"/>
            </a:avLst>
          </a:prstGeom>
          <a:ln w="25400">
            <a:solidFill>
              <a:srgbClr val="FFFFFF"/>
            </a:solidFill>
            <a:miter lim="400000"/>
          </a:ln>
        </p:spPr>
      </p:cxnSp>
      <p:cxnSp>
        <p:nvCxnSpPr>
          <p:cNvPr id="302" name="连接线"/>
          <p:cNvCxnSpPr>
            <a:stCxn id="293" idx="2"/>
            <a:endCxn id="287" idx="0"/>
          </p:cNvCxnSpPr>
          <p:nvPr/>
        </p:nvCxnSpPr>
        <p:spPr>
          <a:xfrm rot="16200000" flipH="1">
            <a:off x="11012136" y="6287061"/>
            <a:ext cx="1978201" cy="2007560"/>
          </a:xfrm>
          <a:prstGeom prst="bentConnector3">
            <a:avLst>
              <a:gd name="adj1" fmla="val 50000"/>
            </a:avLst>
          </a:prstGeom>
          <a:ln w="25400">
            <a:solidFill>
              <a:srgbClr val="FFFFFF"/>
            </a:solidFill>
            <a:miter lim="400000"/>
          </a:ln>
        </p:spPr>
      </p:cxnSp>
      <p:cxnSp>
        <p:nvCxnSpPr>
          <p:cNvPr id="303" name="连接线"/>
          <p:cNvCxnSpPr>
            <a:stCxn id="288" idx="0"/>
            <a:endCxn id="293" idx="2"/>
          </p:cNvCxnSpPr>
          <p:nvPr/>
        </p:nvCxnSpPr>
        <p:spPr>
          <a:xfrm rot="16200000" flipV="1">
            <a:off x="12384318" y="4914880"/>
            <a:ext cx="1978201" cy="4751924"/>
          </a:xfrm>
          <a:prstGeom prst="bentConnector3">
            <a:avLst>
              <a:gd name="adj1" fmla="val 50000"/>
            </a:avLst>
          </a:prstGeom>
          <a:ln w="25400">
            <a:solidFill>
              <a:srgbClr val="FFFFFF"/>
            </a:solidFill>
            <a:miter lim="400000"/>
          </a:ln>
        </p:spPr>
      </p:cxnSp>
      <p:cxnSp>
        <p:nvCxnSpPr>
          <p:cNvPr id="304" name="连接线"/>
          <p:cNvCxnSpPr>
            <a:stCxn id="294" idx="2"/>
            <a:endCxn id="289" idx="0"/>
          </p:cNvCxnSpPr>
          <p:nvPr/>
        </p:nvCxnSpPr>
        <p:spPr>
          <a:xfrm rot="5400000">
            <a:off x="18978566" y="6482195"/>
            <a:ext cx="1978201" cy="1617292"/>
          </a:xfrm>
          <a:prstGeom prst="bentConnector3">
            <a:avLst>
              <a:gd name="adj1" fmla="val 50000"/>
            </a:avLst>
          </a:prstGeom>
          <a:ln w="25400">
            <a:solidFill>
              <a:srgbClr val="FFFFFF"/>
            </a:solidFill>
            <a:miter lim="400000"/>
          </a:ln>
        </p:spPr>
      </p:cxnSp>
      <p:cxnSp>
        <p:nvCxnSpPr>
          <p:cNvPr id="305" name="连接线"/>
          <p:cNvCxnSpPr>
            <a:stCxn id="290" idx="0"/>
            <a:endCxn id="294" idx="2"/>
          </p:cNvCxnSpPr>
          <p:nvPr/>
        </p:nvCxnSpPr>
        <p:spPr>
          <a:xfrm rot="16200000" flipV="1">
            <a:off x="20562967" y="6515087"/>
            <a:ext cx="1978201" cy="1551510"/>
          </a:xfrm>
          <a:prstGeom prst="bentConnector3">
            <a:avLst>
              <a:gd name="adj1" fmla="val 50000"/>
            </a:avLst>
          </a:prstGeom>
          <a:ln w="25400">
            <a:solidFill>
              <a:srgbClr val="FFFFFF"/>
            </a:solidFill>
            <a:miter lim="400000"/>
          </a:ln>
        </p:spPr>
      </p:cxnSp>
      <p:cxnSp>
        <p:nvCxnSpPr>
          <p:cNvPr id="306" name="连接线"/>
          <p:cNvCxnSpPr>
            <a:stCxn id="289" idx="2"/>
            <a:endCxn id="291" idx="0"/>
          </p:cNvCxnSpPr>
          <p:nvPr/>
        </p:nvCxnSpPr>
        <p:spPr>
          <a:xfrm>
            <a:off x="19159020" y="9199423"/>
            <a:ext cx="0" cy="456895"/>
          </a:xfrm>
          <a:prstGeom prst="straightConnector1">
            <a:avLst/>
          </a:prstGeom>
          <a:ln w="25400">
            <a:solidFill>
              <a:srgbClr val="FFFFFF"/>
            </a:solidFill>
            <a:miter lim="400000"/>
          </a:ln>
        </p:spPr>
      </p:cxnSp>
      <p:cxnSp>
        <p:nvCxnSpPr>
          <p:cNvPr id="307" name="连接线"/>
          <p:cNvCxnSpPr>
            <a:stCxn id="292" idx="0"/>
            <a:endCxn id="290" idx="2"/>
          </p:cNvCxnSpPr>
          <p:nvPr/>
        </p:nvCxnSpPr>
        <p:spPr>
          <a:xfrm flipV="1">
            <a:off x="22327822" y="9199423"/>
            <a:ext cx="0" cy="440646"/>
          </a:xfrm>
          <a:prstGeom prst="straightConnector1">
            <a:avLst/>
          </a:prstGeom>
          <a:ln w="25400">
            <a:solidFill>
              <a:srgbClr val="FFFFFF"/>
            </a:solidFill>
            <a:miter lim="400000"/>
          </a:ln>
        </p:spPr>
      </p:cxn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309" name="纳税人分类"/>
          <p:cNvSpPr txBox="1"/>
          <p:nvPr/>
        </p:nvSpPr>
        <p:spPr>
          <a:xfrm>
            <a:off x="9574212" y="1071562"/>
            <a:ext cx="5235576" cy="1565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8000" b="1">
                <a:solidFill>
                  <a:srgbClr val="FFBA02"/>
                </a:solidFill>
                <a:latin typeface="Helvetica"/>
                <a:ea typeface="Helvetica"/>
                <a:cs typeface="Helvetica"/>
                <a:sym typeface="Helvetica"/>
              </a:defRPr>
            </a:lvl1pPr>
          </a:lstStyle>
          <a:p>
            <a:r>
              <a:t>纳税人分类</a:t>
            </a:r>
          </a:p>
        </p:txBody>
      </p:sp>
      <p:sp>
        <p:nvSpPr>
          <p:cNvPr id="310" name="Rapid Demonstration"/>
          <p:cNvSpPr txBox="1"/>
          <p:nvPr/>
        </p:nvSpPr>
        <p:spPr>
          <a:xfrm>
            <a:off x="9114789" y="2518558"/>
            <a:ext cx="615442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5000">
                <a:latin typeface="+mn-lt"/>
                <a:ea typeface="+mn-ea"/>
                <a:cs typeface="+mn-cs"/>
                <a:sym typeface="Helvetica Light"/>
              </a:defRPr>
            </a:lvl1pPr>
          </a:lstStyle>
          <a:p>
            <a:r>
              <a:t>Rapid Demonstration</a:t>
            </a:r>
          </a:p>
        </p:txBody>
      </p:sp>
      <p:sp>
        <p:nvSpPr>
          <p:cNvPr id="311" name="线条"/>
          <p:cNvSpPr/>
          <p:nvPr/>
        </p:nvSpPr>
        <p:spPr>
          <a:xfrm>
            <a:off x="11169974" y="3624659"/>
            <a:ext cx="2044052" cy="1"/>
          </a:xfrm>
          <a:prstGeom prst="line">
            <a:avLst/>
          </a:prstGeom>
          <a:ln w="25400">
            <a:solidFill>
              <a:srgbClr val="FFC400"/>
            </a:solidFill>
            <a:miter lim="400000"/>
          </a:ln>
        </p:spPr>
        <p:txBody>
          <a:bodyPr lIns="71437" tIns="71437" rIns="71437" bIns="71437" anchor="ctr"/>
          <a:lstStyle/>
          <a:p>
            <a:pPr algn="ctr" defTabSz="821531">
              <a:lnSpc>
                <a:spcPct val="100000"/>
              </a:lnSpc>
              <a:defRPr sz="3200">
                <a:solidFill>
                  <a:srgbClr val="000000"/>
                </a:solidFill>
                <a:latin typeface="+mn-lt"/>
                <a:ea typeface="+mn-ea"/>
                <a:cs typeface="+mn-cs"/>
                <a:sym typeface="Helvetica Light"/>
              </a:defRPr>
            </a:pPr>
            <a:endParaRPr/>
          </a:p>
        </p:txBody>
      </p:sp>
      <p:sp>
        <p:nvSpPr>
          <p:cNvPr id="312" name="单位   +    个人"/>
          <p:cNvSpPr txBox="1"/>
          <p:nvPr/>
        </p:nvSpPr>
        <p:spPr>
          <a:xfrm>
            <a:off x="9173643" y="6053122"/>
            <a:ext cx="6788845" cy="15652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8000" b="1">
                <a:latin typeface="Helvetica"/>
                <a:ea typeface="Helvetica"/>
                <a:cs typeface="Helvetica"/>
                <a:sym typeface="Helvetica"/>
              </a:defRPr>
            </a:lvl1pPr>
          </a:lstStyle>
          <a:p>
            <a:r>
              <a:t>单位   +    个人</a:t>
            </a:r>
          </a:p>
        </p:txBody>
      </p:sp>
      <p:sp>
        <p:nvSpPr>
          <p:cNvPr id="313" name="一般纳税人 + 小规模纳税人"/>
          <p:cNvSpPr txBox="1"/>
          <p:nvPr/>
        </p:nvSpPr>
        <p:spPr>
          <a:xfrm>
            <a:off x="6654764" y="8189945"/>
            <a:ext cx="12489459" cy="15652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8000" b="1">
                <a:latin typeface="Helvetica"/>
                <a:ea typeface="Helvetica"/>
                <a:cs typeface="Helvetica"/>
                <a:sym typeface="Helvetica"/>
              </a:defRPr>
            </a:lvl1pPr>
          </a:lstStyle>
          <a:p>
            <a:r>
              <a:t>一般纳税人 + 小规模纳税人</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315" name="矩形"/>
          <p:cNvSpPr/>
          <p:nvPr/>
        </p:nvSpPr>
        <p:spPr>
          <a:xfrm>
            <a:off x="3006706" y="4834880"/>
            <a:ext cx="6023174" cy="4046240"/>
          </a:xfrm>
          <a:prstGeom prst="rect">
            <a:avLst/>
          </a:prstGeom>
          <a:ln w="38100">
            <a:solidFill>
              <a:srgbClr val="FFC400"/>
            </a:solidFill>
            <a:miter lim="400000"/>
          </a:ln>
          <a:effectLst>
            <a:outerShdw blurRad="50800" dist="25400" dir="5400000" rotWithShape="0">
              <a:srgbClr val="FFC400">
                <a:alpha val="50000"/>
              </a:srgbClr>
            </a:outerShdw>
          </a:effectLst>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316" name="小规模和一般纳税人的划分标准"/>
          <p:cNvSpPr txBox="1"/>
          <p:nvPr/>
        </p:nvSpPr>
        <p:spPr>
          <a:xfrm>
            <a:off x="5889000" y="6075362"/>
            <a:ext cx="14379576" cy="15652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8000" b="1">
                <a:latin typeface="Helvetica"/>
                <a:ea typeface="Helvetica"/>
                <a:cs typeface="Helvetica"/>
                <a:sym typeface="Helvetica"/>
              </a:defRPr>
            </a:lvl1pPr>
          </a:lstStyle>
          <a:p>
            <a:r>
              <a:t>小规模和一般纳税人的划分标准</a:t>
            </a:r>
          </a:p>
        </p:txBody>
      </p:sp>
      <p:sp>
        <p:nvSpPr>
          <p:cNvPr id="317" name="概念"/>
          <p:cNvSpPr txBox="1"/>
          <p:nvPr/>
        </p:nvSpPr>
        <p:spPr>
          <a:xfrm>
            <a:off x="5980717" y="7520458"/>
            <a:ext cx="866776" cy="650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2800" b="1">
                <a:solidFill>
                  <a:srgbClr val="FFBA02"/>
                </a:solidFill>
                <a:latin typeface="Helvetica"/>
                <a:ea typeface="Helvetica"/>
                <a:cs typeface="Helvetica"/>
                <a:sym typeface="Helvetica"/>
              </a:defRPr>
            </a:lvl1pPr>
          </a:lstStyle>
          <a:p>
            <a:r>
              <a:t>概念</a:t>
            </a:r>
          </a:p>
        </p:txBody>
      </p:sp>
      <p:grpSp>
        <p:nvGrpSpPr>
          <p:cNvPr id="320" name="成组"/>
          <p:cNvGrpSpPr/>
          <p:nvPr/>
        </p:nvGrpSpPr>
        <p:grpSpPr>
          <a:xfrm>
            <a:off x="3392428" y="5637707"/>
            <a:ext cx="2080054" cy="2401838"/>
            <a:chOff x="160892" y="0"/>
            <a:chExt cx="2080052" cy="2401837"/>
          </a:xfrm>
        </p:grpSpPr>
        <p:sp>
          <p:nvSpPr>
            <p:cNvPr id="318" name="多边形"/>
            <p:cNvSpPr/>
            <p:nvPr/>
          </p:nvSpPr>
          <p:spPr>
            <a:xfrm>
              <a:off x="160892" y="0"/>
              <a:ext cx="2080054" cy="24018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BA02"/>
            </a:solidFill>
            <a:ln w="12700" cap="flat">
              <a:noFill/>
              <a:miter lim="400000"/>
            </a:ln>
            <a:effectLst/>
          </p:spPr>
          <p:txBody>
            <a:bodyPr wrap="square" lIns="71437" tIns="71437" rIns="71437" bIns="71437" numCol="1" anchor="ctr">
              <a:noAutofit/>
            </a:bodyPr>
            <a:lstStyle/>
            <a:p>
              <a:pPr algn="ctr" defTabSz="821531">
                <a:lnSpc>
                  <a:spcPct val="100000"/>
                </a:lnSpc>
                <a:defRPr sz="3200">
                  <a:latin typeface="+mn-lt"/>
                  <a:ea typeface="+mn-ea"/>
                  <a:cs typeface="+mn-cs"/>
                  <a:sym typeface="Helvetica Light"/>
                </a:defRPr>
              </a:pPr>
              <a:endParaRPr/>
            </a:p>
          </p:txBody>
        </p:sp>
        <p:sp>
          <p:nvSpPr>
            <p:cNvPr id="319" name="形状"/>
            <p:cNvSpPr/>
            <p:nvPr/>
          </p:nvSpPr>
          <p:spPr>
            <a:xfrm>
              <a:off x="650280" y="668839"/>
              <a:ext cx="1101278" cy="11001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1395" y="0"/>
                  </a:lnTo>
                  <a:lnTo>
                    <a:pt x="0" y="0"/>
                  </a:lnTo>
                  <a:close/>
                  <a:moveTo>
                    <a:pt x="14486" y="1856"/>
                  </a:moveTo>
                  <a:lnTo>
                    <a:pt x="10950" y="8178"/>
                  </a:lnTo>
                  <a:lnTo>
                    <a:pt x="13040" y="11111"/>
                  </a:lnTo>
                  <a:lnTo>
                    <a:pt x="8480" y="12596"/>
                  </a:lnTo>
                  <a:lnTo>
                    <a:pt x="4483" y="19744"/>
                  </a:lnTo>
                  <a:lnTo>
                    <a:pt x="12508" y="16993"/>
                  </a:lnTo>
                  <a:lnTo>
                    <a:pt x="16049" y="21600"/>
                  </a:lnTo>
                  <a:lnTo>
                    <a:pt x="14981" y="16148"/>
                  </a:lnTo>
                  <a:lnTo>
                    <a:pt x="21600" y="13879"/>
                  </a:lnTo>
                  <a:lnTo>
                    <a:pt x="14486" y="1856"/>
                  </a:lnTo>
                  <a:close/>
                </a:path>
              </a:pathLst>
            </a:custGeom>
            <a:solidFill>
              <a:srgbClr val="FFFFFF"/>
            </a:solidFill>
            <a:ln w="12700" cap="flat">
              <a:noFill/>
              <a:miter lim="400000"/>
            </a:ln>
            <a:effectLst/>
          </p:spPr>
          <p:txBody>
            <a:bodyPr wrap="square" lIns="71437" tIns="71437" rIns="71437" bIns="71437" numCol="1" anchor="ctr">
              <a:noAutofit/>
            </a:bodyPr>
            <a:lstStyle/>
            <a:p>
              <a:pPr algn="ctr" defTabSz="821531">
                <a:lnSpc>
                  <a:spcPct val="100000"/>
                </a:lnSpc>
                <a:defRPr sz="3200">
                  <a:latin typeface="+mn-lt"/>
                  <a:ea typeface="+mn-ea"/>
                  <a:cs typeface="+mn-cs"/>
                  <a:sym typeface="Helvetica Light"/>
                </a:defRPr>
              </a:pPr>
              <a:endParaRPr/>
            </a:p>
          </p:txBody>
        </p:sp>
      </p:gr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322" name="矩形"/>
          <p:cNvSpPr/>
          <p:nvPr/>
        </p:nvSpPr>
        <p:spPr>
          <a:xfrm>
            <a:off x="986596" y="1138359"/>
            <a:ext cx="465819" cy="1368014"/>
          </a:xfrm>
          <a:prstGeom prst="rect">
            <a:avLst/>
          </a:prstGeom>
          <a:ln w="38100">
            <a:solidFill>
              <a:srgbClr val="FFBA02"/>
            </a:solidFill>
            <a:miter lim="400000"/>
          </a:ln>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graphicFrame>
        <p:nvGraphicFramePr>
          <p:cNvPr id="323" name="表格"/>
          <p:cNvGraphicFramePr/>
          <p:nvPr/>
        </p:nvGraphicFramePr>
        <p:xfrm>
          <a:off x="1670699" y="4656776"/>
          <a:ext cx="20469773" cy="7106445"/>
        </p:xfrm>
        <a:graphic>
          <a:graphicData uri="http://schemas.openxmlformats.org/drawingml/2006/table">
            <a:tbl>
              <a:tblPr>
                <a:tableStyleId>{4C3C2611-4C71-4FC5-86AE-919BDF0F9419}</a:tableStyleId>
              </a:tblPr>
              <a:tblGrid>
                <a:gridCol w="5293657"/>
                <a:gridCol w="4941230"/>
                <a:gridCol w="5117443"/>
                <a:gridCol w="5117443"/>
              </a:tblGrid>
              <a:tr h="1421289">
                <a:tc>
                  <a:txBody>
                    <a:bodyPr/>
                    <a:lstStyle/>
                    <a:p>
                      <a:pPr>
                        <a:defRPr sz="1800">
                          <a:solidFill>
                            <a:srgbClr val="000000"/>
                          </a:solidFill>
                        </a:defRPr>
                      </a:pPr>
                      <a:r>
                        <a:rPr sz="5200"/>
                        <a:t>从事业务</a:t>
                      </a:r>
                    </a:p>
                  </a:txBody>
                  <a:tcPr marL="50800" marR="50800" marT="50800" marB="50800" anchor="ctr" horzOverflow="overflow">
                    <a:lnL w="12700">
                      <a:solidFill>
                        <a:srgbClr val="D6D6D6"/>
                      </a:solidFill>
                      <a:miter lim="400000"/>
                    </a:lnL>
                    <a:lnT w="12700">
                      <a:solidFill>
                        <a:srgbClr val="D6D6D6"/>
                      </a:solidFill>
                      <a:miter lim="400000"/>
                    </a:lnT>
                    <a:solidFill>
                      <a:srgbClr val="DCDEE0"/>
                    </a:solidFill>
                  </a:tcPr>
                </a:tc>
                <a:tc>
                  <a:txBody>
                    <a:bodyPr/>
                    <a:lstStyle/>
                    <a:p>
                      <a:pPr>
                        <a:defRPr sz="1800">
                          <a:solidFill>
                            <a:srgbClr val="000000"/>
                          </a:solidFill>
                        </a:defRPr>
                      </a:pPr>
                      <a:r>
                        <a:rPr sz="5200"/>
                        <a:t>年销售额</a:t>
                      </a:r>
                    </a:p>
                  </a:txBody>
                  <a:tcPr marL="50800" marR="50800" marT="50800" marB="50800" anchor="ctr" horzOverflow="overflow">
                    <a:lnT w="12700">
                      <a:solidFill>
                        <a:srgbClr val="D6D6D6"/>
                      </a:solidFill>
                      <a:miter lim="400000"/>
                    </a:lnT>
                    <a:solidFill>
                      <a:srgbClr val="DCDEE0"/>
                    </a:solidFill>
                  </a:tcPr>
                </a:tc>
                <a:tc>
                  <a:txBody>
                    <a:bodyPr/>
                    <a:lstStyle/>
                    <a:p>
                      <a:pPr>
                        <a:defRPr sz="1800">
                          <a:solidFill>
                            <a:srgbClr val="000000"/>
                          </a:solidFill>
                        </a:defRPr>
                      </a:pPr>
                      <a:r>
                        <a:rPr sz="5200"/>
                        <a:t>以下</a:t>
                      </a:r>
                    </a:p>
                  </a:txBody>
                  <a:tcPr marL="50800" marR="50800" marT="50800" marB="50800" anchor="ctr" horzOverflow="overflow">
                    <a:lnT w="12700">
                      <a:solidFill>
                        <a:srgbClr val="D6D6D6"/>
                      </a:solidFill>
                      <a:miter lim="400000"/>
                    </a:lnT>
                    <a:solidFill>
                      <a:srgbClr val="DCDEE0"/>
                    </a:solidFill>
                  </a:tcPr>
                </a:tc>
                <a:tc>
                  <a:txBody>
                    <a:bodyPr/>
                    <a:lstStyle/>
                    <a:p>
                      <a:pPr>
                        <a:defRPr sz="1800">
                          <a:solidFill>
                            <a:srgbClr val="000000"/>
                          </a:solidFill>
                        </a:defRPr>
                      </a:pPr>
                      <a:r>
                        <a:rPr sz="5200"/>
                        <a:t>以上</a:t>
                      </a:r>
                    </a:p>
                  </a:txBody>
                  <a:tcPr marL="50800" marR="50800" marT="50800" marB="50800" anchor="ctr" horzOverflow="overflow">
                    <a:lnR w="12700">
                      <a:solidFill>
                        <a:srgbClr val="D6D6D6"/>
                      </a:solidFill>
                      <a:miter lim="400000"/>
                    </a:lnR>
                    <a:lnT w="12700">
                      <a:solidFill>
                        <a:srgbClr val="D6D6D6"/>
                      </a:solidFill>
                      <a:miter lim="400000"/>
                    </a:lnT>
                    <a:solidFill>
                      <a:srgbClr val="DCDEE0"/>
                    </a:solidFill>
                  </a:tcPr>
                </a:tc>
              </a:tr>
              <a:tr h="1421289">
                <a:tc>
                  <a:txBody>
                    <a:bodyPr/>
                    <a:lstStyle/>
                    <a:p>
                      <a:pPr algn="l" defTabSz="1828800">
                        <a:spcBef>
                          <a:spcPts val="700"/>
                        </a:spcBef>
                        <a:defRPr sz="1800">
                          <a:solidFill>
                            <a:srgbClr val="000000"/>
                          </a:solidFill>
                        </a:defRPr>
                      </a:pPr>
                      <a:r>
                        <a:rPr sz="3600">
                          <a:solidFill>
                            <a:srgbClr val="FFFFFF"/>
                          </a:solidFill>
                          <a:latin typeface="微软雅黑"/>
                          <a:ea typeface="微软雅黑"/>
                          <a:cs typeface="微软雅黑"/>
                          <a:sym typeface="微软雅黑"/>
                        </a:rPr>
                        <a:t>从事货物、工业企业</a:t>
                      </a:r>
                    </a:p>
                  </a:txBody>
                  <a:tcPr marL="50800" marR="50800" marT="50800" marB="50800" anchor="ctr" horzOverflow="overflow">
                    <a:lnL w="12700">
                      <a:solidFill>
                        <a:srgbClr val="D6D6D6"/>
                      </a:solidFill>
                      <a:miter lim="400000"/>
                    </a:lnL>
                  </a:tcPr>
                </a:tc>
                <a:tc>
                  <a:txBody>
                    <a:bodyPr/>
                    <a:lstStyle/>
                    <a:p>
                      <a:pPr>
                        <a:defRPr sz="1800">
                          <a:solidFill>
                            <a:srgbClr val="000000"/>
                          </a:solidFill>
                        </a:defRPr>
                      </a:pPr>
                      <a:r>
                        <a:rPr sz="5200">
                          <a:solidFill>
                            <a:srgbClr val="FFFFFF"/>
                          </a:solidFill>
                        </a:rPr>
                        <a:t>50万</a:t>
                      </a:r>
                    </a:p>
                  </a:txBody>
                  <a:tcPr marL="50800" marR="50800" marT="50800" marB="50800" anchor="ctr" horzOverflow="overflow"/>
                </a:tc>
                <a:tc rowSpan="4">
                  <a:txBody>
                    <a:bodyPr/>
                    <a:lstStyle/>
                    <a:p>
                      <a:pPr>
                        <a:defRPr sz="1800">
                          <a:solidFill>
                            <a:srgbClr val="000000"/>
                          </a:solidFill>
                        </a:defRPr>
                      </a:pPr>
                      <a:r>
                        <a:rPr sz="5200" b="1">
                          <a:solidFill>
                            <a:srgbClr val="FFBA02"/>
                          </a:solidFill>
                          <a:latin typeface="Helvetica"/>
                          <a:ea typeface="Helvetica"/>
                          <a:cs typeface="Helvetica"/>
                          <a:sym typeface="Helvetica"/>
                        </a:rPr>
                        <a:t>小规模纳税人</a:t>
                      </a:r>
                    </a:p>
                  </a:txBody>
                  <a:tcPr marL="50800" marR="50800" marT="50800" marB="50800" anchor="ctr" horzOverflow="overflow">
                    <a:lnB w="12700">
                      <a:solidFill>
                        <a:srgbClr val="D6D6D6"/>
                      </a:solidFill>
                      <a:miter lim="400000"/>
                    </a:lnB>
                  </a:tcPr>
                </a:tc>
                <a:tc rowSpan="4">
                  <a:txBody>
                    <a:bodyPr/>
                    <a:lstStyle/>
                    <a:p>
                      <a:pPr>
                        <a:defRPr sz="1800">
                          <a:solidFill>
                            <a:srgbClr val="000000"/>
                          </a:solidFill>
                        </a:defRPr>
                      </a:pPr>
                      <a:r>
                        <a:rPr sz="5200" b="1">
                          <a:solidFill>
                            <a:srgbClr val="FFBA02"/>
                          </a:solidFill>
                          <a:latin typeface="Helvetica"/>
                          <a:ea typeface="Helvetica"/>
                          <a:cs typeface="Helvetica"/>
                          <a:sym typeface="Helvetica"/>
                        </a:rPr>
                        <a:t>一般纳税人</a:t>
                      </a:r>
                    </a:p>
                  </a:txBody>
                  <a:tcPr marL="50800" marR="50800" marT="50800" marB="50800" anchor="ctr" horzOverflow="overflow">
                    <a:lnR w="12700">
                      <a:solidFill>
                        <a:srgbClr val="D6D6D6"/>
                      </a:solidFill>
                      <a:miter lim="400000"/>
                    </a:lnR>
                    <a:lnB w="12700">
                      <a:solidFill>
                        <a:srgbClr val="D6D6D6"/>
                      </a:solidFill>
                      <a:miter lim="400000"/>
                    </a:lnB>
                  </a:tcPr>
                </a:tc>
              </a:tr>
              <a:tr h="1421289">
                <a:tc>
                  <a:txBody>
                    <a:bodyPr/>
                    <a:lstStyle/>
                    <a:p>
                      <a:pPr algn="l" defTabSz="1828800">
                        <a:spcBef>
                          <a:spcPts val="700"/>
                        </a:spcBef>
                        <a:defRPr sz="1800">
                          <a:solidFill>
                            <a:srgbClr val="000000"/>
                          </a:solidFill>
                        </a:defRPr>
                      </a:pPr>
                      <a:r>
                        <a:rPr sz="3600">
                          <a:solidFill>
                            <a:srgbClr val="FFFFFF"/>
                          </a:solidFill>
                          <a:latin typeface="微软雅黑"/>
                          <a:ea typeface="微软雅黑"/>
                          <a:cs typeface="微软雅黑"/>
                          <a:sym typeface="微软雅黑"/>
                        </a:rPr>
                        <a:t>修理修配劳务纳税人：商业企业</a:t>
                      </a:r>
                    </a:p>
                  </a:txBody>
                  <a:tcPr marL="50800" marR="50800" marT="50800" marB="50800" anchor="ctr" horzOverflow="overflow">
                    <a:lnL w="12700">
                      <a:solidFill>
                        <a:srgbClr val="D6D6D6"/>
                      </a:solidFill>
                      <a:miter lim="400000"/>
                    </a:lnL>
                  </a:tcPr>
                </a:tc>
                <a:tc>
                  <a:txBody>
                    <a:bodyPr/>
                    <a:lstStyle/>
                    <a:p>
                      <a:pPr>
                        <a:defRPr sz="1800">
                          <a:solidFill>
                            <a:srgbClr val="000000"/>
                          </a:solidFill>
                        </a:defRPr>
                      </a:pPr>
                      <a:r>
                        <a:rPr sz="5200">
                          <a:solidFill>
                            <a:srgbClr val="FFFFFF"/>
                          </a:solidFill>
                        </a:rPr>
                        <a:t>80万</a:t>
                      </a:r>
                    </a:p>
                  </a:txBody>
                  <a:tcPr marL="50800" marR="50800" marT="50800" marB="50800" anchor="ctr" horzOverflow="overflow"/>
                </a:tc>
                <a:tc vMerge="1">
                  <a:txBody>
                    <a:bodyPr/>
                    <a:lstStyle/>
                    <a:p>
                      <a:endParaRPr lang="zh-CN"/>
                    </a:p>
                  </a:txBody>
                  <a:tcPr/>
                </a:tc>
                <a:tc vMerge="1">
                  <a:txBody>
                    <a:bodyPr/>
                    <a:lstStyle/>
                    <a:p>
                      <a:endParaRPr lang="zh-CN"/>
                    </a:p>
                  </a:txBody>
                  <a:tcPr/>
                </a:tc>
              </a:tr>
              <a:tr h="1421289">
                <a:tc>
                  <a:txBody>
                    <a:bodyPr/>
                    <a:lstStyle/>
                    <a:p>
                      <a:pPr algn="l" defTabSz="1828800">
                        <a:spcBef>
                          <a:spcPts val="700"/>
                        </a:spcBef>
                        <a:defRPr sz="1800">
                          <a:solidFill>
                            <a:srgbClr val="000000"/>
                          </a:solidFill>
                        </a:defRPr>
                      </a:pPr>
                      <a:r>
                        <a:rPr sz="3600">
                          <a:solidFill>
                            <a:srgbClr val="FFFFFF"/>
                          </a:solidFill>
                          <a:latin typeface="微软雅黑"/>
                          <a:ea typeface="微软雅黑"/>
                          <a:cs typeface="微软雅黑"/>
                          <a:sym typeface="微软雅黑"/>
                        </a:rPr>
                        <a:t>销售服务：销售无形资产</a:t>
                      </a:r>
                    </a:p>
                  </a:txBody>
                  <a:tcPr marL="50800" marR="50800" marT="50800" marB="50800" anchor="ctr" horzOverflow="overflow">
                    <a:lnL w="12700">
                      <a:solidFill>
                        <a:srgbClr val="D6D6D6"/>
                      </a:solidFill>
                      <a:miter lim="400000"/>
                    </a:lnL>
                  </a:tcPr>
                </a:tc>
                <a:tc>
                  <a:txBody>
                    <a:bodyPr/>
                    <a:lstStyle/>
                    <a:p>
                      <a:pPr>
                        <a:defRPr sz="1800">
                          <a:solidFill>
                            <a:srgbClr val="000000"/>
                          </a:solidFill>
                        </a:defRPr>
                      </a:pPr>
                      <a:r>
                        <a:rPr sz="5200">
                          <a:solidFill>
                            <a:srgbClr val="FFFFFF"/>
                          </a:solidFill>
                        </a:rPr>
                        <a:t>500万</a:t>
                      </a:r>
                    </a:p>
                  </a:txBody>
                  <a:tcPr marL="50800" marR="50800" marT="50800" marB="50800" anchor="ctr" horzOverflow="overflow"/>
                </a:tc>
                <a:tc vMerge="1">
                  <a:txBody>
                    <a:bodyPr/>
                    <a:lstStyle/>
                    <a:p>
                      <a:endParaRPr lang="zh-CN"/>
                    </a:p>
                  </a:txBody>
                  <a:tcPr/>
                </a:tc>
                <a:tc vMerge="1">
                  <a:txBody>
                    <a:bodyPr/>
                    <a:lstStyle/>
                    <a:p>
                      <a:endParaRPr lang="zh-CN"/>
                    </a:p>
                  </a:txBody>
                  <a:tcPr/>
                </a:tc>
              </a:tr>
              <a:tr h="1421289">
                <a:tc>
                  <a:txBody>
                    <a:bodyPr/>
                    <a:lstStyle/>
                    <a:p>
                      <a:pPr algn="l" defTabSz="1828800">
                        <a:spcBef>
                          <a:spcPts val="700"/>
                        </a:spcBef>
                        <a:defRPr sz="1800">
                          <a:solidFill>
                            <a:srgbClr val="000000"/>
                          </a:solidFill>
                        </a:defRPr>
                      </a:pPr>
                      <a:r>
                        <a:rPr sz="3600">
                          <a:solidFill>
                            <a:srgbClr val="FFFFFF"/>
                          </a:solidFill>
                          <a:latin typeface="微软雅黑"/>
                          <a:ea typeface="微软雅黑"/>
                          <a:cs typeface="微软雅黑"/>
                          <a:sym typeface="微软雅黑"/>
                        </a:rPr>
                        <a:t>销售服务：销售不动产</a:t>
                      </a:r>
                    </a:p>
                  </a:txBody>
                  <a:tcPr marL="50800" marR="50800" marT="50800" marB="50800" anchor="ctr" horzOverflow="overflow">
                    <a:lnL w="12700">
                      <a:solidFill>
                        <a:srgbClr val="D6D6D6"/>
                      </a:solidFill>
                      <a:miter lim="400000"/>
                    </a:lnL>
                    <a:lnB w="12700">
                      <a:solidFill>
                        <a:srgbClr val="D6D6D6"/>
                      </a:solidFill>
                      <a:miter lim="400000"/>
                    </a:lnB>
                  </a:tcPr>
                </a:tc>
                <a:tc>
                  <a:txBody>
                    <a:bodyPr/>
                    <a:lstStyle/>
                    <a:p>
                      <a:pPr>
                        <a:defRPr sz="5200"/>
                      </a:pPr>
                      <a:endParaRPr/>
                    </a:p>
                  </a:txBody>
                  <a:tcPr marL="50800" marR="50800" marT="50800" marB="50800" anchor="ctr" horzOverflow="overflow">
                    <a:lnB w="12700">
                      <a:solidFill>
                        <a:srgbClr val="D6D6D6"/>
                      </a:solidFill>
                      <a:miter lim="400000"/>
                    </a:lnB>
                  </a:tcPr>
                </a:tc>
                <a:tc vMerge="1">
                  <a:txBody>
                    <a:bodyPr/>
                    <a:lstStyle/>
                    <a:p>
                      <a:endParaRPr lang="zh-CN"/>
                    </a:p>
                  </a:txBody>
                  <a:tcPr/>
                </a:tc>
                <a:tc vMerge="1">
                  <a:txBody>
                    <a:bodyPr/>
                    <a:lstStyle/>
                    <a:p>
                      <a:endParaRPr lang="zh-CN"/>
                    </a:p>
                  </a:txBody>
                  <a:tcPr/>
                </a:tc>
              </a:tr>
            </a:tbl>
          </a:graphicData>
        </a:graphic>
      </p:graphicFrame>
      <p:sp>
        <p:nvSpPr>
          <p:cNvPr id="324" name="小规模和一般纳税人的划分标准"/>
          <p:cNvSpPr txBox="1"/>
          <p:nvPr/>
        </p:nvSpPr>
        <p:spPr>
          <a:xfrm>
            <a:off x="1735717" y="1217528"/>
            <a:ext cx="10823576" cy="12096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6000" b="1">
                <a:latin typeface="Helvetica"/>
                <a:ea typeface="Helvetica"/>
                <a:cs typeface="Helvetica"/>
                <a:sym typeface="Helvetica"/>
              </a:defRPr>
            </a:lvl1pPr>
          </a:lstStyle>
          <a:p>
            <a:r>
              <a:t>小规模和一般纳税人的划分标准</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摆放阶梯.jpg" descr="摆放阶梯.jpg"/>
          <p:cNvPicPr>
            <a:picLocks noChangeAspect="1"/>
          </p:cNvPicPr>
          <p:nvPr/>
        </p:nvPicPr>
        <p:blipFill>
          <a:blip r:embed="rId2">
            <a:extLst/>
          </a:blip>
          <a:stretch>
            <a:fillRect/>
          </a:stretch>
        </p:blipFill>
        <p:spPr>
          <a:xfrm>
            <a:off x="63593" y="-480131"/>
            <a:ext cx="24256814" cy="16171211"/>
          </a:xfrm>
          <a:prstGeom prst="rect">
            <a:avLst/>
          </a:prstGeom>
          <a:ln w="12700">
            <a:miter lim="400000"/>
          </a:ln>
        </p:spPr>
      </p:pic>
      <p:sp>
        <p:nvSpPr>
          <p:cNvPr id="100" name="营 改 增 ，你该知道什么？"/>
          <p:cNvSpPr/>
          <p:nvPr/>
        </p:nvSpPr>
        <p:spPr>
          <a:xfrm>
            <a:off x="4635500" y="5851921"/>
            <a:ext cx="15113000" cy="2012158"/>
          </a:xfrm>
          <a:prstGeom prst="rect">
            <a:avLst/>
          </a:prstGeom>
          <a:ln w="12700">
            <a:miter lim="400000"/>
          </a:ln>
          <a:extLst>
            <a:ext uri="{C572A759-6A51-4108-AA02-DFA0A04FC94B}">
              <ma14:wrappingTextBoxFlag xmlns:ma14="http://schemas.microsoft.com/office/mac/drawingml/2011/main" val="1"/>
            </a:ext>
          </a:extLst>
        </p:spPr>
        <p:txBody>
          <a:bodyPr lIns="53578" tIns="53578" rIns="53578" bIns="53578" anchor="ctr">
            <a:spAutoFit/>
          </a:bodyPr>
          <a:lstStyle>
            <a:lvl1pPr algn="ctr" defTabSz="821531">
              <a:lnSpc>
                <a:spcPct val="100000"/>
              </a:lnSpc>
              <a:defRPr sz="10800">
                <a:solidFill>
                  <a:srgbClr val="3F3A3A"/>
                </a:solidFill>
                <a:latin typeface="Lantinghei SC Heavy"/>
                <a:ea typeface="Lantinghei SC Heavy"/>
                <a:cs typeface="Lantinghei SC Heavy"/>
                <a:sym typeface="Lantinghei SC Heavy"/>
              </a:defRPr>
            </a:lvl1pPr>
          </a:lstStyle>
          <a:p>
            <a:r>
              <a:t>营 改 增 ，你该知道什么？</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326" name="小规模和一般纳税人的关系"/>
          <p:cNvSpPr txBox="1"/>
          <p:nvPr/>
        </p:nvSpPr>
        <p:spPr>
          <a:xfrm>
            <a:off x="1739926" y="1217528"/>
            <a:ext cx="9299576" cy="12096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6000" b="1">
                <a:latin typeface="Helvetica"/>
                <a:ea typeface="Helvetica"/>
                <a:cs typeface="Helvetica"/>
                <a:sym typeface="Helvetica"/>
              </a:defRPr>
            </a:lvl1pPr>
          </a:lstStyle>
          <a:p>
            <a:r>
              <a:t>小规模和一般纳税人的关系</a:t>
            </a:r>
          </a:p>
        </p:txBody>
      </p:sp>
      <p:sp>
        <p:nvSpPr>
          <p:cNvPr id="327" name="矩形"/>
          <p:cNvSpPr/>
          <p:nvPr/>
        </p:nvSpPr>
        <p:spPr>
          <a:xfrm>
            <a:off x="986596" y="1138359"/>
            <a:ext cx="465819" cy="1368014"/>
          </a:xfrm>
          <a:prstGeom prst="rect">
            <a:avLst/>
          </a:prstGeom>
          <a:ln w="38100">
            <a:solidFill>
              <a:srgbClr val="FFBA02"/>
            </a:solidFill>
            <a:miter lim="400000"/>
          </a:ln>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328" name="小规模纳税人"/>
          <p:cNvSpPr/>
          <p:nvPr/>
        </p:nvSpPr>
        <p:spPr>
          <a:xfrm>
            <a:off x="2827384" y="6740106"/>
            <a:ext cx="5856252" cy="1097281"/>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defRPr sz="5000">
                <a:solidFill>
                  <a:srgbClr val="FFBA02"/>
                </a:solidFill>
                <a:latin typeface="微软雅黑"/>
                <a:ea typeface="微软雅黑"/>
                <a:cs typeface="微软雅黑"/>
                <a:sym typeface="微软雅黑"/>
              </a:defRPr>
            </a:lvl1pPr>
          </a:lstStyle>
          <a:p>
            <a:r>
              <a:t>小规模纳税人                </a:t>
            </a:r>
          </a:p>
        </p:txBody>
      </p:sp>
      <p:sp>
        <p:nvSpPr>
          <p:cNvPr id="329" name="箭头"/>
          <p:cNvSpPr/>
          <p:nvPr/>
        </p:nvSpPr>
        <p:spPr>
          <a:xfrm>
            <a:off x="10742277" y="6619881"/>
            <a:ext cx="3143251" cy="314326"/>
          </a:xfrm>
          <a:prstGeom prst="rightArrow">
            <a:avLst>
              <a:gd name="adj1" fmla="val 50000"/>
              <a:gd name="adj2" fmla="val 49815"/>
            </a:avLst>
          </a:prstGeom>
          <a:solidFill>
            <a:srgbClr val="CCCCCC"/>
          </a:solidFill>
          <a:ln w="12700">
            <a:miter lim="400000"/>
          </a:ln>
        </p:spPr>
        <p:txBody>
          <a:bodyPr tIns="91439" bIns="91439" anchor="b"/>
          <a:lstStyle/>
          <a:p>
            <a:pPr algn="ctr" defTabSz="1828800">
              <a:lnSpc>
                <a:spcPct val="100000"/>
              </a:lnSpc>
              <a:defRPr sz="2800">
                <a:solidFill>
                  <a:srgbClr val="000000"/>
                </a:solidFill>
                <a:latin typeface="微软雅黑"/>
                <a:ea typeface="微软雅黑"/>
                <a:cs typeface="微软雅黑"/>
                <a:sym typeface="微软雅黑"/>
              </a:defRPr>
            </a:pPr>
            <a:endParaRPr/>
          </a:p>
        </p:txBody>
      </p:sp>
      <p:sp>
        <p:nvSpPr>
          <p:cNvPr id="330" name="箭头"/>
          <p:cNvSpPr/>
          <p:nvPr/>
        </p:nvSpPr>
        <p:spPr>
          <a:xfrm rot="10800000">
            <a:off x="10742277" y="6934206"/>
            <a:ext cx="3143251" cy="314326"/>
          </a:xfrm>
          <a:prstGeom prst="rightArrow">
            <a:avLst>
              <a:gd name="adj1" fmla="val 50000"/>
              <a:gd name="adj2" fmla="val 49815"/>
            </a:avLst>
          </a:prstGeom>
          <a:solidFill>
            <a:srgbClr val="CCCCCC"/>
          </a:solidFill>
          <a:ln w="12700">
            <a:miter lim="400000"/>
          </a:ln>
        </p:spPr>
        <p:txBody>
          <a:bodyPr tIns="91439" bIns="91439" anchor="b"/>
          <a:lstStyle/>
          <a:p>
            <a:pPr algn="ctr" defTabSz="1828800">
              <a:lnSpc>
                <a:spcPct val="100000"/>
              </a:lnSpc>
              <a:defRPr sz="2800">
                <a:solidFill>
                  <a:srgbClr val="000000"/>
                </a:solidFill>
                <a:latin typeface="微软雅黑"/>
                <a:ea typeface="微软雅黑"/>
                <a:cs typeface="微软雅黑"/>
                <a:sym typeface="微软雅黑"/>
              </a:defRPr>
            </a:pPr>
            <a:endParaRPr/>
          </a:p>
        </p:txBody>
      </p:sp>
      <p:sp>
        <p:nvSpPr>
          <p:cNvPr id="331" name="达标准或申请"/>
          <p:cNvSpPr/>
          <p:nvPr/>
        </p:nvSpPr>
        <p:spPr>
          <a:xfrm>
            <a:off x="10882612" y="5758388"/>
            <a:ext cx="2862581" cy="8051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lnSpc>
                <a:spcPct val="100000"/>
              </a:lnSpc>
              <a:defRPr sz="3500">
                <a:latin typeface="微软雅黑"/>
                <a:ea typeface="微软雅黑"/>
                <a:cs typeface="微软雅黑"/>
                <a:sym typeface="微软雅黑"/>
              </a:defRPr>
            </a:lvl1pPr>
          </a:lstStyle>
          <a:p>
            <a:r>
              <a:t>达标准或申请</a:t>
            </a:r>
          </a:p>
        </p:txBody>
      </p:sp>
      <p:sp>
        <p:nvSpPr>
          <p:cNvPr id="332" name="形状"/>
          <p:cNvSpPr/>
          <p:nvPr/>
        </p:nvSpPr>
        <p:spPr>
          <a:xfrm>
            <a:off x="11218271" y="7298275"/>
            <a:ext cx="2191261" cy="659337"/>
          </a:xfrm>
          <a:custGeom>
            <a:avLst/>
            <a:gdLst/>
            <a:ahLst/>
            <a:cxnLst>
              <a:cxn ang="0">
                <a:pos x="wd2" y="hd2"/>
              </a:cxn>
              <a:cxn ang="5400000">
                <a:pos x="wd2" y="hd2"/>
              </a:cxn>
              <a:cxn ang="10800000">
                <a:pos x="wd2" y="hd2"/>
              </a:cxn>
              <a:cxn ang="16200000">
                <a:pos x="wd2" y="hd2"/>
              </a:cxn>
            </a:cxnLst>
            <a:rect l="0" t="0" r="r" b="b"/>
            <a:pathLst>
              <a:path w="21600" h="21600" extrusionOk="0">
                <a:moveTo>
                  <a:pt x="0" y="6628"/>
                </a:moveTo>
                <a:lnTo>
                  <a:pt x="425" y="0"/>
                </a:lnTo>
                <a:lnTo>
                  <a:pt x="10800" y="7336"/>
                </a:lnTo>
                <a:lnTo>
                  <a:pt x="21175" y="0"/>
                </a:lnTo>
                <a:lnTo>
                  <a:pt x="21600" y="6628"/>
                </a:lnTo>
                <a:lnTo>
                  <a:pt x="15699" y="10800"/>
                </a:lnTo>
                <a:lnTo>
                  <a:pt x="21600" y="14972"/>
                </a:lnTo>
                <a:lnTo>
                  <a:pt x="21175" y="21600"/>
                </a:lnTo>
                <a:lnTo>
                  <a:pt x="10800" y="14264"/>
                </a:lnTo>
                <a:lnTo>
                  <a:pt x="425" y="21600"/>
                </a:lnTo>
                <a:lnTo>
                  <a:pt x="0" y="14972"/>
                </a:lnTo>
                <a:lnTo>
                  <a:pt x="5901" y="10800"/>
                </a:lnTo>
                <a:lnTo>
                  <a:pt x="0" y="6628"/>
                </a:lnTo>
                <a:close/>
              </a:path>
            </a:pathLst>
          </a:custGeom>
          <a:solidFill>
            <a:srgbClr val="CCCCCC"/>
          </a:solidFill>
          <a:ln w="12700">
            <a:miter lim="400000"/>
          </a:ln>
        </p:spPr>
        <p:txBody>
          <a:bodyPr tIns="91439" bIns="91439"/>
          <a:lstStyle/>
          <a:p>
            <a:pPr algn="l" defTabSz="1828800">
              <a:lnSpc>
                <a:spcPct val="100000"/>
              </a:lnSpc>
              <a:defRPr sz="3600">
                <a:solidFill>
                  <a:srgbClr val="000000"/>
                </a:solidFill>
                <a:latin typeface="Arial"/>
                <a:ea typeface="Arial"/>
                <a:cs typeface="Arial"/>
                <a:sym typeface="Arial"/>
              </a:defRPr>
            </a:pPr>
            <a:endParaRPr/>
          </a:p>
        </p:txBody>
      </p:sp>
      <p:sp>
        <p:nvSpPr>
          <p:cNvPr id="333" name="一般纳税人"/>
          <p:cNvSpPr txBox="1"/>
          <p:nvPr/>
        </p:nvSpPr>
        <p:spPr>
          <a:xfrm>
            <a:off x="15528675" y="6740106"/>
            <a:ext cx="6027942" cy="1097281"/>
          </a:xfrm>
          <a:prstGeom prst="rect">
            <a:avLst/>
          </a:prstGeom>
          <a:ln w="25400">
            <a:solidFill>
              <a:srgbClr val="FFFFFF"/>
            </a:solidFill>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defRPr sz="5000">
                <a:solidFill>
                  <a:srgbClr val="FFBA02"/>
                </a:solidFill>
                <a:latin typeface="微软雅黑"/>
                <a:ea typeface="微软雅黑"/>
                <a:cs typeface="微软雅黑"/>
                <a:sym typeface="微软雅黑"/>
              </a:defRPr>
            </a:lvl1pPr>
          </a:lstStyle>
          <a:p>
            <a:r>
              <a:t>一般纳税人</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335" name="如何判断是否缴纳增值税"/>
          <p:cNvSpPr txBox="1"/>
          <p:nvPr/>
        </p:nvSpPr>
        <p:spPr>
          <a:xfrm>
            <a:off x="6385073" y="1071562"/>
            <a:ext cx="11613854" cy="1565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8000" b="1">
                <a:solidFill>
                  <a:srgbClr val="FFBA02"/>
                </a:solidFill>
                <a:latin typeface="Helvetica"/>
                <a:ea typeface="Helvetica"/>
                <a:cs typeface="Helvetica"/>
                <a:sym typeface="Helvetica"/>
              </a:defRPr>
            </a:lvl1pPr>
          </a:lstStyle>
          <a:p>
            <a:r>
              <a:t> 如何判断是否缴纳增值税</a:t>
            </a:r>
          </a:p>
        </p:txBody>
      </p:sp>
      <p:sp>
        <p:nvSpPr>
          <p:cNvPr id="336" name="Rapid Demonstration"/>
          <p:cNvSpPr txBox="1"/>
          <p:nvPr/>
        </p:nvSpPr>
        <p:spPr>
          <a:xfrm>
            <a:off x="9114789" y="2518558"/>
            <a:ext cx="615442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5000">
                <a:latin typeface="+mn-lt"/>
                <a:ea typeface="+mn-ea"/>
                <a:cs typeface="+mn-cs"/>
                <a:sym typeface="Helvetica Light"/>
              </a:defRPr>
            </a:lvl1pPr>
          </a:lstStyle>
          <a:p>
            <a:r>
              <a:t>Rapid Demonstration</a:t>
            </a:r>
          </a:p>
        </p:txBody>
      </p:sp>
      <p:sp>
        <p:nvSpPr>
          <p:cNvPr id="337" name="线条"/>
          <p:cNvSpPr/>
          <p:nvPr/>
        </p:nvSpPr>
        <p:spPr>
          <a:xfrm>
            <a:off x="11169974" y="3624659"/>
            <a:ext cx="2044052" cy="1"/>
          </a:xfrm>
          <a:prstGeom prst="line">
            <a:avLst/>
          </a:prstGeom>
          <a:ln w="25400">
            <a:solidFill>
              <a:srgbClr val="FFC400"/>
            </a:solidFill>
            <a:miter lim="400000"/>
          </a:ln>
        </p:spPr>
        <p:txBody>
          <a:bodyPr lIns="71437" tIns="71437" rIns="71437" bIns="71437" anchor="ctr"/>
          <a:lstStyle/>
          <a:p>
            <a:pPr algn="ctr" defTabSz="821531">
              <a:lnSpc>
                <a:spcPct val="100000"/>
              </a:lnSpc>
              <a:defRPr sz="3200">
                <a:solidFill>
                  <a:srgbClr val="000000"/>
                </a:solidFill>
                <a:latin typeface="+mn-lt"/>
                <a:ea typeface="+mn-ea"/>
                <a:cs typeface="+mn-cs"/>
                <a:sym typeface="Helvetica Light"/>
              </a:defRPr>
            </a:pPr>
            <a:endParaRPr/>
          </a:p>
        </p:txBody>
      </p:sp>
      <p:sp>
        <p:nvSpPr>
          <p:cNvPr id="338" name="货物、修理修配劳务、服务：看人，销售方或者购买方在境内…"/>
          <p:cNvSpPr/>
          <p:nvPr/>
        </p:nvSpPr>
        <p:spPr>
          <a:xfrm>
            <a:off x="3045295" y="5930302"/>
            <a:ext cx="16742569" cy="47902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pPr>
            <a:r>
              <a:t>货物、修理修配劳务、服务：</a:t>
            </a:r>
            <a:r>
              <a:rPr u="sng">
                <a:latin typeface="Lantinghei SC Demibold"/>
                <a:ea typeface="Lantinghei SC Demibold"/>
                <a:cs typeface="Lantinghei SC Demibold"/>
                <a:sym typeface="Lantinghei SC Demibold"/>
              </a:rPr>
              <a:t>看人，销售方或者购买方在境内</a:t>
            </a:r>
          </a:p>
          <a:p>
            <a:pPr>
              <a:lnSpc>
                <a:spcPct val="150000"/>
              </a:lnSpc>
            </a:pPr>
            <a:r>
              <a:t>无形资产：</a:t>
            </a:r>
            <a:r>
              <a:rPr u="sng">
                <a:latin typeface="Lantinghei SC Demibold"/>
                <a:ea typeface="Lantinghei SC Demibold"/>
                <a:cs typeface="Lantinghei SC Demibold"/>
                <a:sym typeface="Lantinghei SC Demibold"/>
              </a:rPr>
              <a:t>看人，销售方或者购买方在境内</a:t>
            </a:r>
          </a:p>
          <a:p>
            <a:pPr>
              <a:lnSpc>
                <a:spcPct val="150000"/>
              </a:lnSpc>
            </a:pPr>
            <a:r>
              <a:t>不动产：</a:t>
            </a:r>
            <a:r>
              <a:rPr u="sng">
                <a:latin typeface="Lantinghei SC Demibold"/>
                <a:ea typeface="Lantinghei SC Demibold"/>
                <a:cs typeface="Lantinghei SC Demibold"/>
                <a:sym typeface="Lantinghei SC Demibold"/>
              </a:rPr>
              <a:t>看物，不动产在境内</a:t>
            </a:r>
          </a:p>
          <a:p>
            <a:pPr>
              <a:lnSpc>
                <a:spcPct val="150000"/>
              </a:lnSpc>
            </a:pPr>
            <a:r>
              <a:t>自然资源使用权：</a:t>
            </a:r>
            <a:r>
              <a:rPr u="sng">
                <a:latin typeface="Lantinghei SC Demibold"/>
                <a:ea typeface="Lantinghei SC Demibold"/>
                <a:cs typeface="Lantinghei SC Demibold"/>
                <a:sym typeface="Lantinghei SC Demibold"/>
              </a:rPr>
              <a:t>看物，自然资源在境内</a:t>
            </a:r>
          </a:p>
        </p:txBody>
      </p:sp>
      <p:grpSp>
        <p:nvGrpSpPr>
          <p:cNvPr id="341" name="成组"/>
          <p:cNvGrpSpPr/>
          <p:nvPr/>
        </p:nvGrpSpPr>
        <p:grpSpPr>
          <a:xfrm>
            <a:off x="2157736" y="6096916"/>
            <a:ext cx="592787" cy="592787"/>
            <a:chOff x="0" y="0"/>
            <a:chExt cx="592786" cy="592786"/>
          </a:xfrm>
        </p:grpSpPr>
        <p:sp>
          <p:nvSpPr>
            <p:cNvPr id="339"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340"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grpSp>
        <p:nvGrpSpPr>
          <p:cNvPr id="344" name="成组"/>
          <p:cNvGrpSpPr/>
          <p:nvPr/>
        </p:nvGrpSpPr>
        <p:grpSpPr>
          <a:xfrm>
            <a:off x="2157736" y="7371714"/>
            <a:ext cx="592787" cy="592787"/>
            <a:chOff x="0" y="0"/>
            <a:chExt cx="592786" cy="592786"/>
          </a:xfrm>
        </p:grpSpPr>
        <p:sp>
          <p:nvSpPr>
            <p:cNvPr id="342"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343"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grpSp>
        <p:nvGrpSpPr>
          <p:cNvPr id="347" name="成组"/>
          <p:cNvGrpSpPr/>
          <p:nvPr/>
        </p:nvGrpSpPr>
        <p:grpSpPr>
          <a:xfrm>
            <a:off x="2157736" y="8646511"/>
            <a:ext cx="592787" cy="592787"/>
            <a:chOff x="0" y="0"/>
            <a:chExt cx="592786" cy="592786"/>
          </a:xfrm>
        </p:grpSpPr>
        <p:sp>
          <p:nvSpPr>
            <p:cNvPr id="345"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346"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grpSp>
        <p:nvGrpSpPr>
          <p:cNvPr id="350" name="成组"/>
          <p:cNvGrpSpPr/>
          <p:nvPr/>
        </p:nvGrpSpPr>
        <p:grpSpPr>
          <a:xfrm>
            <a:off x="2157736" y="9921309"/>
            <a:ext cx="592787" cy="592787"/>
            <a:chOff x="0" y="0"/>
            <a:chExt cx="592786" cy="592786"/>
          </a:xfrm>
        </p:grpSpPr>
        <p:sp>
          <p:nvSpPr>
            <p:cNvPr id="348"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349"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352" name="增值税发票的类型"/>
          <p:cNvSpPr txBox="1"/>
          <p:nvPr/>
        </p:nvSpPr>
        <p:spPr>
          <a:xfrm>
            <a:off x="8050212" y="1071562"/>
            <a:ext cx="8283576" cy="1565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8000" b="1">
                <a:solidFill>
                  <a:srgbClr val="FFBA02"/>
                </a:solidFill>
                <a:latin typeface="Helvetica"/>
                <a:ea typeface="Helvetica"/>
                <a:cs typeface="Helvetica"/>
                <a:sym typeface="Helvetica"/>
              </a:defRPr>
            </a:lvl1pPr>
          </a:lstStyle>
          <a:p>
            <a:r>
              <a:t>增值税发票的类型</a:t>
            </a:r>
          </a:p>
        </p:txBody>
      </p:sp>
      <p:sp>
        <p:nvSpPr>
          <p:cNvPr id="353" name="Rapid Demonstration"/>
          <p:cNvSpPr txBox="1"/>
          <p:nvPr/>
        </p:nvSpPr>
        <p:spPr>
          <a:xfrm>
            <a:off x="9114789" y="2518558"/>
            <a:ext cx="615442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5000">
                <a:latin typeface="+mn-lt"/>
                <a:ea typeface="+mn-ea"/>
                <a:cs typeface="+mn-cs"/>
                <a:sym typeface="Helvetica Light"/>
              </a:defRPr>
            </a:lvl1pPr>
          </a:lstStyle>
          <a:p>
            <a:r>
              <a:t>Rapid Demonstration</a:t>
            </a:r>
          </a:p>
        </p:txBody>
      </p:sp>
      <p:sp>
        <p:nvSpPr>
          <p:cNvPr id="354" name="线条"/>
          <p:cNvSpPr/>
          <p:nvPr/>
        </p:nvSpPr>
        <p:spPr>
          <a:xfrm>
            <a:off x="11169974" y="3624659"/>
            <a:ext cx="2044052" cy="1"/>
          </a:xfrm>
          <a:prstGeom prst="line">
            <a:avLst/>
          </a:prstGeom>
          <a:ln w="25400">
            <a:solidFill>
              <a:srgbClr val="FFC400"/>
            </a:solidFill>
            <a:miter lim="400000"/>
          </a:ln>
        </p:spPr>
        <p:txBody>
          <a:bodyPr lIns="71437" tIns="71437" rIns="71437" bIns="71437" anchor="ctr"/>
          <a:lstStyle/>
          <a:p>
            <a:pPr algn="ctr" defTabSz="821531">
              <a:lnSpc>
                <a:spcPct val="100000"/>
              </a:lnSpc>
              <a:defRPr sz="3200">
                <a:solidFill>
                  <a:srgbClr val="000000"/>
                </a:solidFill>
                <a:latin typeface="+mn-lt"/>
                <a:ea typeface="+mn-ea"/>
                <a:cs typeface="+mn-cs"/>
                <a:sym typeface="Helvetica Light"/>
              </a:defRPr>
            </a:pPr>
            <a:endParaRPr/>
          </a:p>
        </p:txBody>
      </p:sp>
      <p:pic>
        <p:nvPicPr>
          <p:cNvPr id="355" name="pasted-image.tiff" descr="pasted-image.tiff"/>
          <p:cNvPicPr>
            <a:picLocks noChangeAspect="1"/>
          </p:cNvPicPr>
          <p:nvPr/>
        </p:nvPicPr>
        <p:blipFill>
          <a:blip r:embed="rId2">
            <a:extLst/>
          </a:blip>
          <a:stretch>
            <a:fillRect/>
          </a:stretch>
        </p:blipFill>
        <p:spPr>
          <a:xfrm>
            <a:off x="13761750" y="4790676"/>
            <a:ext cx="8283576" cy="4743870"/>
          </a:xfrm>
          <a:prstGeom prst="rect">
            <a:avLst/>
          </a:prstGeom>
          <a:ln w="12700">
            <a:miter lim="400000"/>
          </a:ln>
        </p:spPr>
      </p:pic>
      <p:pic>
        <p:nvPicPr>
          <p:cNvPr id="356" name="pasted-image.tiff" descr="pasted-image.tiff"/>
          <p:cNvPicPr>
            <a:picLocks noChangeAspect="1"/>
          </p:cNvPicPr>
          <p:nvPr/>
        </p:nvPicPr>
        <p:blipFill>
          <a:blip r:embed="rId3">
            <a:extLst/>
          </a:blip>
          <a:stretch>
            <a:fillRect/>
          </a:stretch>
        </p:blipFill>
        <p:spPr>
          <a:xfrm>
            <a:off x="2951425" y="4790687"/>
            <a:ext cx="8286416" cy="4743974"/>
          </a:xfrm>
          <a:prstGeom prst="rect">
            <a:avLst/>
          </a:prstGeom>
          <a:ln w="12700">
            <a:miter lim="400000"/>
          </a:ln>
        </p:spPr>
      </p:pic>
      <p:sp>
        <p:nvSpPr>
          <p:cNvPr id="357" name="用途：企业所得税费用扣除+增值税抵扣"/>
          <p:cNvSpPr txBox="1"/>
          <p:nvPr/>
        </p:nvSpPr>
        <p:spPr>
          <a:xfrm>
            <a:off x="3001309" y="11284606"/>
            <a:ext cx="8186739"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50000"/>
              </a:lnSpc>
              <a:defRPr sz="3600"/>
            </a:lvl1pPr>
          </a:lstStyle>
          <a:p>
            <a:r>
              <a:t>用途：企业所得税费用扣除+增值税抵扣</a:t>
            </a:r>
          </a:p>
        </p:txBody>
      </p:sp>
      <p:sp>
        <p:nvSpPr>
          <p:cNvPr id="358" name="普通发票"/>
          <p:cNvSpPr txBox="1"/>
          <p:nvPr/>
        </p:nvSpPr>
        <p:spPr>
          <a:xfrm>
            <a:off x="17117835" y="9939676"/>
            <a:ext cx="2552701"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50000"/>
              </a:lnSpc>
            </a:lvl1pPr>
          </a:lstStyle>
          <a:p>
            <a:r>
              <a:t>普通发票</a:t>
            </a:r>
          </a:p>
        </p:txBody>
      </p:sp>
      <p:pic>
        <p:nvPicPr>
          <p:cNvPr id="359" name="pasted-image.pdf" descr="pasted-image.pdf"/>
          <p:cNvPicPr>
            <a:picLocks noChangeAspect="1"/>
          </p:cNvPicPr>
          <p:nvPr/>
        </p:nvPicPr>
        <p:blipFill>
          <a:blip r:embed="rId4">
            <a:extLst/>
          </a:blip>
          <a:stretch>
            <a:fillRect/>
          </a:stretch>
        </p:blipFill>
        <p:spPr>
          <a:xfrm>
            <a:off x="3985585" y="9877366"/>
            <a:ext cx="892221" cy="1064405"/>
          </a:xfrm>
          <a:prstGeom prst="rect">
            <a:avLst/>
          </a:prstGeom>
          <a:ln w="12700">
            <a:miter lim="400000"/>
          </a:ln>
        </p:spPr>
      </p:pic>
      <p:sp>
        <p:nvSpPr>
          <p:cNvPr id="360" name="增值税专用发票"/>
          <p:cNvSpPr txBox="1"/>
          <p:nvPr/>
        </p:nvSpPr>
        <p:spPr>
          <a:xfrm>
            <a:off x="5079708" y="9939676"/>
            <a:ext cx="4381501"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50000"/>
              </a:lnSpc>
            </a:lvl1pPr>
          </a:lstStyle>
          <a:p>
            <a:r>
              <a:t>增值税专用发票</a:t>
            </a:r>
          </a:p>
        </p:txBody>
      </p:sp>
      <p:sp>
        <p:nvSpPr>
          <p:cNvPr id="361" name="用途：企业所得税费用扣除"/>
          <p:cNvSpPr txBox="1"/>
          <p:nvPr/>
        </p:nvSpPr>
        <p:spPr>
          <a:xfrm>
            <a:off x="15103188" y="11284606"/>
            <a:ext cx="5600701"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50000"/>
              </a:lnSpc>
              <a:defRPr sz="3600"/>
            </a:lvl1pPr>
          </a:lstStyle>
          <a:p>
            <a:r>
              <a:t>用途：企业所得税费用扣除</a:t>
            </a:r>
          </a:p>
        </p:txBody>
      </p:sp>
      <p:pic>
        <p:nvPicPr>
          <p:cNvPr id="362" name="pasted-image.pdf" descr="pasted-image.pdf"/>
          <p:cNvPicPr>
            <a:picLocks noChangeAspect="1"/>
          </p:cNvPicPr>
          <p:nvPr/>
        </p:nvPicPr>
        <p:blipFill>
          <a:blip r:embed="rId4">
            <a:extLst/>
          </a:blip>
          <a:stretch>
            <a:fillRect/>
          </a:stretch>
        </p:blipFill>
        <p:spPr>
          <a:xfrm>
            <a:off x="16136540" y="9877366"/>
            <a:ext cx="892222" cy="1064405"/>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364" name="营改增国税地税发票表"/>
          <p:cNvSpPr txBox="1"/>
          <p:nvPr/>
        </p:nvSpPr>
        <p:spPr>
          <a:xfrm>
            <a:off x="7034212" y="1071562"/>
            <a:ext cx="10315576" cy="1565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8000" b="1">
                <a:solidFill>
                  <a:srgbClr val="FFBA02"/>
                </a:solidFill>
                <a:latin typeface="Helvetica"/>
                <a:ea typeface="Helvetica"/>
                <a:cs typeface="Helvetica"/>
                <a:sym typeface="Helvetica"/>
              </a:defRPr>
            </a:lvl1pPr>
          </a:lstStyle>
          <a:p>
            <a:r>
              <a:t>营改增国税地税发票表</a:t>
            </a:r>
          </a:p>
        </p:txBody>
      </p:sp>
      <p:sp>
        <p:nvSpPr>
          <p:cNvPr id="365" name="Rapid Demonstration"/>
          <p:cNvSpPr txBox="1"/>
          <p:nvPr/>
        </p:nvSpPr>
        <p:spPr>
          <a:xfrm>
            <a:off x="9114789" y="2518558"/>
            <a:ext cx="615442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5000">
                <a:latin typeface="+mn-lt"/>
                <a:ea typeface="+mn-ea"/>
                <a:cs typeface="+mn-cs"/>
                <a:sym typeface="Helvetica Light"/>
              </a:defRPr>
            </a:lvl1pPr>
          </a:lstStyle>
          <a:p>
            <a:r>
              <a:t>Rapid Demonstration</a:t>
            </a:r>
          </a:p>
        </p:txBody>
      </p:sp>
      <p:sp>
        <p:nvSpPr>
          <p:cNvPr id="366" name="线条"/>
          <p:cNvSpPr/>
          <p:nvPr/>
        </p:nvSpPr>
        <p:spPr>
          <a:xfrm>
            <a:off x="11169974" y="3624659"/>
            <a:ext cx="2044052" cy="1"/>
          </a:xfrm>
          <a:prstGeom prst="line">
            <a:avLst/>
          </a:prstGeom>
          <a:ln w="25400">
            <a:solidFill>
              <a:srgbClr val="FFC400"/>
            </a:solidFill>
            <a:miter lim="400000"/>
          </a:ln>
        </p:spPr>
        <p:txBody>
          <a:bodyPr lIns="71437" tIns="71437" rIns="71437" bIns="71437" anchor="ctr"/>
          <a:lstStyle/>
          <a:p>
            <a:pPr algn="ctr" defTabSz="821531">
              <a:lnSpc>
                <a:spcPct val="100000"/>
              </a:lnSpc>
              <a:defRPr sz="3200">
                <a:solidFill>
                  <a:srgbClr val="000000"/>
                </a:solidFill>
                <a:latin typeface="+mn-lt"/>
                <a:ea typeface="+mn-ea"/>
                <a:cs typeface="+mn-cs"/>
                <a:sym typeface="Helvetica Light"/>
              </a:defRPr>
            </a:pPr>
            <a:endParaRPr/>
          </a:p>
        </p:txBody>
      </p:sp>
      <p:graphicFrame>
        <p:nvGraphicFramePr>
          <p:cNvPr id="367" name="表格"/>
          <p:cNvGraphicFramePr/>
          <p:nvPr/>
        </p:nvGraphicFramePr>
        <p:xfrm>
          <a:off x="1812039" y="4008277"/>
          <a:ext cx="20759923" cy="9040474"/>
        </p:xfrm>
        <a:graphic>
          <a:graphicData uri="http://schemas.openxmlformats.org/drawingml/2006/table">
            <a:tbl>
              <a:tblPr>
                <a:tableStyleId>{4C3C2611-4C71-4FC5-86AE-919BDF0F9419}</a:tableStyleId>
              </a:tblPr>
              <a:tblGrid>
                <a:gridCol w="4700014"/>
                <a:gridCol w="8399948"/>
                <a:gridCol w="7659961"/>
              </a:tblGrid>
              <a:tr h="715574">
                <a:tc>
                  <a:txBody>
                    <a:bodyPr/>
                    <a:lstStyle/>
                    <a:p>
                      <a:pPr defTabSz="1828800">
                        <a:defRPr sz="1800">
                          <a:solidFill>
                            <a:srgbClr val="000000"/>
                          </a:solidFill>
                        </a:defRPr>
                      </a:pPr>
                      <a:r>
                        <a:rPr sz="3200" b="1">
                          <a:latin typeface="微软雅黑"/>
                          <a:ea typeface="微软雅黑"/>
                          <a:cs typeface="微软雅黑"/>
                          <a:sym typeface="微软雅黑"/>
                        </a:rPr>
                        <a:t>原地税票种</a:t>
                      </a:r>
                    </a:p>
                  </a:txBody>
                  <a:tcPr marL="45718" marR="45718" marT="45718" marB="45718" horzOverflow="overflow">
                    <a:lnL w="25400">
                      <a:solidFill>
                        <a:srgbClr val="FFFFFF"/>
                      </a:solidFill>
                    </a:lnL>
                    <a:lnR w="25400">
                      <a:solidFill>
                        <a:srgbClr val="FFFFFF"/>
                      </a:solidFill>
                    </a:lnR>
                    <a:lnT w="25400">
                      <a:solidFill>
                        <a:srgbClr val="FFFFFF"/>
                      </a:solidFill>
                    </a:lnT>
                    <a:lnB w="76200">
                      <a:solidFill>
                        <a:srgbClr val="FFFFFF"/>
                      </a:solidFill>
                    </a:lnB>
                    <a:solidFill>
                      <a:schemeClr val="accent4">
                        <a:hueOff val="102361"/>
                        <a:satOff val="14118"/>
                        <a:lumOff val="10675"/>
                      </a:schemeClr>
                    </a:solidFill>
                  </a:tcPr>
                </a:tc>
                <a:tc>
                  <a:txBody>
                    <a:bodyPr/>
                    <a:lstStyle/>
                    <a:p>
                      <a:pPr defTabSz="1828800">
                        <a:defRPr sz="1800">
                          <a:solidFill>
                            <a:srgbClr val="000000"/>
                          </a:solidFill>
                        </a:defRPr>
                      </a:pPr>
                      <a:r>
                        <a:rPr sz="3200" b="1">
                          <a:latin typeface="微软雅黑"/>
                          <a:ea typeface="微软雅黑"/>
                          <a:cs typeface="微软雅黑"/>
                          <a:sym typeface="微软雅黑"/>
                        </a:rPr>
                        <a:t>适用对象</a:t>
                      </a:r>
                    </a:p>
                  </a:txBody>
                  <a:tcPr marL="45718" marR="45718" marT="45718" marB="45718" horzOverflow="overflow">
                    <a:lnL w="25400">
                      <a:solidFill>
                        <a:srgbClr val="FFFFFF"/>
                      </a:solidFill>
                    </a:lnL>
                    <a:lnR w="25400">
                      <a:solidFill>
                        <a:srgbClr val="FFFFFF"/>
                      </a:solidFill>
                    </a:lnR>
                    <a:lnT w="25400">
                      <a:solidFill>
                        <a:srgbClr val="FFFFFF"/>
                      </a:solidFill>
                    </a:lnT>
                    <a:lnB w="76200">
                      <a:solidFill>
                        <a:srgbClr val="FFFFFF"/>
                      </a:solidFill>
                    </a:lnB>
                    <a:solidFill>
                      <a:schemeClr val="accent4">
                        <a:hueOff val="102361"/>
                        <a:satOff val="14118"/>
                        <a:lumOff val="10675"/>
                      </a:schemeClr>
                    </a:solidFill>
                  </a:tcPr>
                </a:tc>
                <a:tc>
                  <a:txBody>
                    <a:bodyPr/>
                    <a:lstStyle/>
                    <a:p>
                      <a:pPr defTabSz="1828800">
                        <a:defRPr sz="1800">
                          <a:solidFill>
                            <a:srgbClr val="000000"/>
                          </a:solidFill>
                        </a:defRPr>
                      </a:pPr>
                      <a:r>
                        <a:rPr sz="3200" b="1">
                          <a:latin typeface="微软雅黑"/>
                          <a:ea typeface="微软雅黑"/>
                          <a:cs typeface="微软雅黑"/>
                          <a:sym typeface="微软雅黑"/>
                        </a:rPr>
                        <a:t>现国税票种</a:t>
                      </a:r>
                    </a:p>
                  </a:txBody>
                  <a:tcPr marL="45718" marR="45718" marT="45718" marB="45718" horzOverflow="overflow">
                    <a:lnL w="25400">
                      <a:solidFill>
                        <a:srgbClr val="FFFFFF"/>
                      </a:solidFill>
                    </a:lnL>
                    <a:lnR w="25400">
                      <a:solidFill>
                        <a:srgbClr val="FFFFFF"/>
                      </a:solidFill>
                    </a:lnR>
                    <a:lnT w="25400">
                      <a:solidFill>
                        <a:srgbClr val="FFFFFF"/>
                      </a:solidFill>
                    </a:lnT>
                    <a:lnB w="76200">
                      <a:solidFill>
                        <a:srgbClr val="FFFFFF"/>
                      </a:solidFill>
                    </a:lnB>
                    <a:solidFill>
                      <a:schemeClr val="accent4">
                        <a:hueOff val="102361"/>
                        <a:satOff val="14118"/>
                        <a:lumOff val="10675"/>
                      </a:schemeClr>
                    </a:solidFill>
                  </a:tcPr>
                </a:tc>
              </a:tr>
              <a:tr h="715574">
                <a:tc>
                  <a:txBody>
                    <a:bodyPr/>
                    <a:lstStyle/>
                    <a:p>
                      <a:pPr defTabSz="1828800">
                        <a:defRPr sz="1800">
                          <a:solidFill>
                            <a:srgbClr val="000000"/>
                          </a:solidFill>
                        </a:defRPr>
                      </a:pPr>
                      <a:r>
                        <a:rPr sz="3200">
                          <a:latin typeface="微软雅黑"/>
                          <a:ea typeface="微软雅黑"/>
                          <a:cs typeface="微软雅黑"/>
                          <a:sym typeface="微软雅黑"/>
                        </a:rPr>
                        <a:t>通用定额发票</a:t>
                      </a:r>
                    </a:p>
                  </a:txBody>
                  <a:tcPr marL="45718" marR="45718" marT="45718" marB="45718" anchor="ctr" horzOverflow="overflow">
                    <a:lnL w="25400">
                      <a:solidFill>
                        <a:srgbClr val="FFFFFF"/>
                      </a:solidFill>
                    </a:lnL>
                    <a:lnR w="25400">
                      <a:solidFill>
                        <a:srgbClr val="FFFFFF"/>
                      </a:solidFill>
                    </a:lnR>
                    <a:lnT w="76200">
                      <a:solidFill>
                        <a:srgbClr val="FFFFFF"/>
                      </a:solidFill>
                    </a:lnT>
                    <a:lnB w="76200">
                      <a:solidFill>
                        <a:srgbClr val="FFFFFF"/>
                      </a:solidFill>
                    </a:lnB>
                    <a:solidFill>
                      <a:srgbClr val="FFF3E2"/>
                    </a:solidFill>
                  </a:tcPr>
                </a:tc>
                <a:tc>
                  <a:txBody>
                    <a:bodyPr/>
                    <a:lstStyle/>
                    <a:p>
                      <a:pPr algn="l" defTabSz="1828800">
                        <a:defRPr sz="1800">
                          <a:solidFill>
                            <a:srgbClr val="000000"/>
                          </a:solidFill>
                        </a:defRPr>
                      </a:pPr>
                      <a:r>
                        <a:rPr sz="3200">
                          <a:latin typeface="微软雅黑"/>
                          <a:ea typeface="微软雅黑"/>
                          <a:cs typeface="微软雅黑"/>
                          <a:sym typeface="微软雅黑"/>
                        </a:rPr>
                        <a:t>所有纳税人</a:t>
                      </a:r>
                    </a:p>
                  </a:txBody>
                  <a:tcPr marL="45718" marR="45718" marT="45718" marB="45718" anchor="ctr" horzOverflow="overflow">
                    <a:lnL w="25400">
                      <a:solidFill>
                        <a:srgbClr val="FFFFFF"/>
                      </a:solidFill>
                    </a:lnL>
                    <a:lnR w="25400">
                      <a:solidFill>
                        <a:srgbClr val="FFFFFF"/>
                      </a:solidFill>
                    </a:lnR>
                    <a:lnT w="76200">
                      <a:solidFill>
                        <a:srgbClr val="FFFFFF"/>
                      </a:solidFill>
                    </a:lnT>
                    <a:lnB w="76200">
                      <a:solidFill>
                        <a:srgbClr val="FFFFFF"/>
                      </a:solidFill>
                    </a:lnB>
                    <a:solidFill>
                      <a:srgbClr val="FFF3E2"/>
                    </a:solidFill>
                  </a:tcPr>
                </a:tc>
                <a:tc>
                  <a:txBody>
                    <a:bodyPr/>
                    <a:lstStyle/>
                    <a:p>
                      <a:pPr algn="l" defTabSz="1828800">
                        <a:defRPr sz="1800">
                          <a:solidFill>
                            <a:srgbClr val="000000"/>
                          </a:solidFill>
                        </a:defRPr>
                      </a:pPr>
                      <a:r>
                        <a:rPr sz="3200">
                          <a:latin typeface="微软雅黑"/>
                          <a:ea typeface="微软雅黑"/>
                          <a:cs typeface="微软雅黑"/>
                          <a:sym typeface="微软雅黑"/>
                        </a:rPr>
                        <a:t>通用定额发票</a:t>
                      </a:r>
                    </a:p>
                  </a:txBody>
                  <a:tcPr marL="45718" marR="45718" marT="45718" marB="45718" anchor="ctr" horzOverflow="overflow">
                    <a:lnL w="25400">
                      <a:solidFill>
                        <a:srgbClr val="FFFFFF"/>
                      </a:solidFill>
                    </a:lnL>
                    <a:lnR w="25400">
                      <a:solidFill>
                        <a:srgbClr val="FFFFFF"/>
                      </a:solidFill>
                    </a:lnR>
                    <a:lnT w="76200">
                      <a:solidFill>
                        <a:srgbClr val="FFFFFF"/>
                      </a:solidFill>
                    </a:lnT>
                    <a:lnB w="76200">
                      <a:solidFill>
                        <a:srgbClr val="FFFFFF"/>
                      </a:solidFill>
                    </a:lnB>
                    <a:solidFill>
                      <a:srgbClr val="FFF3E2"/>
                    </a:solidFill>
                  </a:tcPr>
                </a:tc>
              </a:tr>
              <a:tr h="690108">
                <a:tc>
                  <a:txBody>
                    <a:bodyPr/>
                    <a:lstStyle/>
                    <a:p>
                      <a:pPr defTabSz="1828800">
                        <a:defRPr sz="1800">
                          <a:solidFill>
                            <a:srgbClr val="000000"/>
                          </a:solidFill>
                        </a:defRPr>
                      </a:pPr>
                      <a:r>
                        <a:rPr sz="3200">
                          <a:latin typeface="微软雅黑"/>
                          <a:ea typeface="微软雅黑"/>
                          <a:cs typeface="微软雅黑"/>
                          <a:sym typeface="微软雅黑"/>
                        </a:rPr>
                        <a:t>定额门票</a:t>
                      </a:r>
                    </a:p>
                  </a:txBody>
                  <a:tcPr marL="45718" marR="45718" marT="45718" marB="45718" anchor="ctr" horzOverflow="overflow">
                    <a:lnL w="25400">
                      <a:solidFill>
                        <a:srgbClr val="FFFFFF"/>
                      </a:solidFill>
                    </a:lnL>
                    <a:lnR w="25400">
                      <a:solidFill>
                        <a:srgbClr val="FFFFFF"/>
                      </a:solidFill>
                    </a:lnR>
                    <a:lnT w="76200">
                      <a:solidFill>
                        <a:srgbClr val="FFFFFF"/>
                      </a:solidFill>
                    </a:lnT>
                    <a:lnB w="25400">
                      <a:solidFill>
                        <a:srgbClr val="FFFFFF"/>
                      </a:solidFill>
                    </a:lnB>
                    <a:solidFill>
                      <a:srgbClr val="FFFDFE"/>
                    </a:solidFill>
                  </a:tcPr>
                </a:tc>
                <a:tc>
                  <a:txBody>
                    <a:bodyPr/>
                    <a:lstStyle/>
                    <a:p>
                      <a:pPr algn="l" defTabSz="1828800">
                        <a:defRPr sz="1800">
                          <a:solidFill>
                            <a:srgbClr val="000000"/>
                          </a:solidFill>
                        </a:defRPr>
                      </a:pPr>
                      <a:r>
                        <a:rPr sz="3200">
                          <a:latin typeface="微软雅黑"/>
                          <a:ea typeface="微软雅黑"/>
                          <a:cs typeface="微软雅黑"/>
                          <a:sym typeface="微软雅黑"/>
                        </a:rPr>
                        <a:t>需要使用门票的纳税人</a:t>
                      </a:r>
                    </a:p>
                  </a:txBody>
                  <a:tcPr marL="45718" marR="45718" marT="45718" marB="45718" anchor="ctr" horzOverflow="overflow">
                    <a:lnL w="25400">
                      <a:solidFill>
                        <a:srgbClr val="FFFFFF"/>
                      </a:solidFill>
                    </a:lnL>
                    <a:lnR w="25400">
                      <a:solidFill>
                        <a:srgbClr val="FFFFFF"/>
                      </a:solidFill>
                    </a:lnR>
                    <a:lnT w="76200">
                      <a:solidFill>
                        <a:srgbClr val="FFFFFF"/>
                      </a:solidFill>
                    </a:lnT>
                    <a:lnB w="25400">
                      <a:solidFill>
                        <a:srgbClr val="FFFFFF"/>
                      </a:solidFill>
                    </a:lnB>
                    <a:solidFill>
                      <a:srgbClr val="FFFDFE"/>
                    </a:solidFill>
                  </a:tcPr>
                </a:tc>
                <a:tc>
                  <a:txBody>
                    <a:bodyPr/>
                    <a:lstStyle/>
                    <a:p>
                      <a:pPr algn="l" defTabSz="1828800">
                        <a:defRPr sz="1800">
                          <a:solidFill>
                            <a:srgbClr val="000000"/>
                          </a:solidFill>
                        </a:defRPr>
                      </a:pPr>
                      <a:r>
                        <a:rPr sz="3200">
                          <a:latin typeface="微软雅黑"/>
                          <a:ea typeface="微软雅黑"/>
                          <a:cs typeface="微软雅黑"/>
                          <a:sym typeface="微软雅黑"/>
                        </a:rPr>
                        <a:t>定额门票</a:t>
                      </a:r>
                    </a:p>
                  </a:txBody>
                  <a:tcPr marL="45718" marR="45718" marT="45718" marB="45718" anchor="ctr" horzOverflow="overflow">
                    <a:lnL w="25400">
                      <a:solidFill>
                        <a:srgbClr val="FFFFFF"/>
                      </a:solidFill>
                    </a:lnL>
                    <a:lnR w="25400">
                      <a:solidFill>
                        <a:srgbClr val="FFFFFF"/>
                      </a:solidFill>
                    </a:lnR>
                    <a:lnT w="76200">
                      <a:solidFill>
                        <a:srgbClr val="FFFFFF"/>
                      </a:solidFill>
                    </a:lnT>
                    <a:lnB w="25400">
                      <a:solidFill>
                        <a:srgbClr val="FFFFFF"/>
                      </a:solidFill>
                    </a:lnB>
                    <a:solidFill>
                      <a:srgbClr val="FFFDFE"/>
                    </a:solidFill>
                  </a:tcPr>
                </a:tc>
              </a:tr>
              <a:tr h="1173951">
                <a:tc>
                  <a:txBody>
                    <a:bodyPr/>
                    <a:lstStyle/>
                    <a:p>
                      <a:pPr defTabSz="1828800">
                        <a:defRPr sz="1800">
                          <a:solidFill>
                            <a:srgbClr val="000000"/>
                          </a:solidFill>
                        </a:defRPr>
                      </a:pPr>
                      <a:r>
                        <a:rPr sz="3200">
                          <a:latin typeface="微软雅黑"/>
                          <a:ea typeface="微软雅黑"/>
                          <a:cs typeface="微软雅黑"/>
                          <a:sym typeface="微软雅黑"/>
                        </a:rPr>
                        <a:t>通用机打卷式发票</a:t>
                      </a:r>
                    </a:p>
                  </a:txBody>
                  <a:tcPr marL="45718" marR="45718" marT="45718" marB="45718" anchor="ctr" horzOverflow="overflow">
                    <a:lnL w="25400">
                      <a:solidFill>
                        <a:srgbClr val="FFFFFF"/>
                      </a:solidFill>
                    </a:lnL>
                    <a:lnR w="25400">
                      <a:solidFill>
                        <a:srgbClr val="FFFFFF"/>
                      </a:solidFill>
                    </a:lnR>
                    <a:lnT w="25400">
                      <a:solidFill>
                        <a:srgbClr val="FFFFFF"/>
                      </a:solidFill>
                    </a:lnT>
                    <a:lnB w="76200">
                      <a:solidFill>
                        <a:srgbClr val="FFFFFF"/>
                      </a:solidFill>
                    </a:lnB>
                    <a:solidFill>
                      <a:srgbClr val="FFF3E2"/>
                    </a:solidFill>
                  </a:tcPr>
                </a:tc>
                <a:tc>
                  <a:txBody>
                    <a:bodyPr/>
                    <a:lstStyle/>
                    <a:p>
                      <a:pPr algn="l" defTabSz="1828800">
                        <a:defRPr sz="1800">
                          <a:solidFill>
                            <a:srgbClr val="000000"/>
                          </a:solidFill>
                        </a:defRPr>
                      </a:pPr>
                      <a:r>
                        <a:rPr sz="3200">
                          <a:latin typeface="微软雅黑"/>
                          <a:ea typeface="微软雅黑"/>
                          <a:cs typeface="微软雅黑"/>
                          <a:sym typeface="微软雅黑"/>
                        </a:rPr>
                        <a:t>收银机具备开具卷式发票的纳税人</a:t>
                      </a:r>
                    </a:p>
                  </a:txBody>
                  <a:tcPr marL="45718" marR="45718" marT="45718" marB="45718" anchor="ctr" horzOverflow="overflow">
                    <a:lnL w="25400">
                      <a:solidFill>
                        <a:srgbClr val="FFFFFF"/>
                      </a:solidFill>
                    </a:lnL>
                    <a:lnR w="25400">
                      <a:solidFill>
                        <a:srgbClr val="FFFFFF"/>
                      </a:solidFill>
                    </a:lnR>
                    <a:lnT w="25400">
                      <a:solidFill>
                        <a:srgbClr val="FFFFFF"/>
                      </a:solidFill>
                    </a:lnT>
                    <a:lnB w="76200">
                      <a:solidFill>
                        <a:srgbClr val="FFFFFF"/>
                      </a:solidFill>
                    </a:lnB>
                    <a:solidFill>
                      <a:srgbClr val="FFF3E2"/>
                    </a:solidFill>
                  </a:tcPr>
                </a:tc>
                <a:tc>
                  <a:txBody>
                    <a:bodyPr/>
                    <a:lstStyle/>
                    <a:p>
                      <a:pPr algn="l" defTabSz="1828800">
                        <a:defRPr sz="1800">
                          <a:solidFill>
                            <a:srgbClr val="000000"/>
                          </a:solidFill>
                        </a:defRPr>
                      </a:pPr>
                      <a:r>
                        <a:rPr sz="3200">
                          <a:latin typeface="微软雅黑"/>
                          <a:ea typeface="微软雅黑"/>
                          <a:cs typeface="微软雅黑"/>
                          <a:sym typeface="微软雅黑"/>
                        </a:rPr>
                        <a:t>通用机打卷式发票</a:t>
                      </a:r>
                    </a:p>
                  </a:txBody>
                  <a:tcPr marL="45718" marR="45718" marT="45718" marB="45718" anchor="ctr" horzOverflow="overflow">
                    <a:lnL w="25400">
                      <a:solidFill>
                        <a:srgbClr val="FFFFFF"/>
                      </a:solidFill>
                    </a:lnL>
                    <a:lnR w="25400">
                      <a:solidFill>
                        <a:srgbClr val="FFFFFF"/>
                      </a:solidFill>
                    </a:lnR>
                    <a:lnT w="25400">
                      <a:solidFill>
                        <a:srgbClr val="FFFFFF"/>
                      </a:solidFill>
                    </a:lnT>
                    <a:lnB w="76200">
                      <a:solidFill>
                        <a:srgbClr val="FFFFFF"/>
                      </a:solidFill>
                    </a:lnB>
                    <a:solidFill>
                      <a:srgbClr val="FFF3E2"/>
                    </a:solidFill>
                  </a:tcPr>
                </a:tc>
              </a:tr>
              <a:tr h="1263080">
                <a:tc rowSpan="5">
                  <a:txBody>
                    <a:bodyPr/>
                    <a:lstStyle/>
                    <a:p>
                      <a:pPr defTabSz="1828800">
                        <a:defRPr sz="3200">
                          <a:solidFill>
                            <a:srgbClr val="000000"/>
                          </a:solidFill>
                          <a:latin typeface="Helvetica"/>
                          <a:ea typeface="Helvetica"/>
                          <a:cs typeface="Helvetica"/>
                          <a:sym typeface="Helvetica"/>
                        </a:defRPr>
                      </a:pPr>
                      <a:r>
                        <a:rPr>
                          <a:latin typeface="微软雅黑"/>
                          <a:ea typeface="微软雅黑"/>
                          <a:cs typeface="微软雅黑"/>
                          <a:sym typeface="微软雅黑"/>
                        </a:rPr>
                        <a:t>通用机打发票</a:t>
                      </a:r>
                    </a:p>
                  </a:txBody>
                  <a:tcPr marL="45718" marR="45718" marT="45718" marB="45718" anchor="ctr" horzOverflow="overflow">
                    <a:lnL w="25400">
                      <a:solidFill>
                        <a:srgbClr val="FFFFFF"/>
                      </a:solidFill>
                    </a:lnL>
                    <a:lnR w="25400">
                      <a:solidFill>
                        <a:srgbClr val="FFFFFF"/>
                      </a:solidFill>
                    </a:lnR>
                    <a:lnT w="76200">
                      <a:solidFill>
                        <a:srgbClr val="FFFFFF"/>
                      </a:solidFill>
                    </a:lnT>
                    <a:lnB w="25400">
                      <a:solidFill>
                        <a:srgbClr val="FFFFFF"/>
                      </a:solidFill>
                    </a:lnB>
                    <a:solidFill>
                      <a:srgbClr val="FFFDFE"/>
                    </a:solidFill>
                  </a:tcPr>
                </a:tc>
                <a:tc>
                  <a:txBody>
                    <a:bodyPr/>
                    <a:lstStyle/>
                    <a:p>
                      <a:pPr algn="l" defTabSz="1828800">
                        <a:defRPr sz="1800">
                          <a:solidFill>
                            <a:srgbClr val="000000"/>
                          </a:solidFill>
                        </a:defRPr>
                      </a:pPr>
                      <a:r>
                        <a:rPr sz="3200">
                          <a:latin typeface="微软雅黑"/>
                          <a:ea typeface="微软雅黑"/>
                          <a:cs typeface="微软雅黑"/>
                          <a:sym typeface="微软雅黑"/>
                        </a:rPr>
                        <a:t>增值税一般纳税人</a:t>
                      </a:r>
                    </a:p>
                  </a:txBody>
                  <a:tcPr marL="45718" marR="45718" marT="45718" marB="45718" anchor="ctr" horzOverflow="overflow">
                    <a:lnL w="25400">
                      <a:solidFill>
                        <a:srgbClr val="FFFFFF"/>
                      </a:solidFill>
                    </a:lnL>
                    <a:lnR w="25400">
                      <a:solidFill>
                        <a:srgbClr val="FFFFFF"/>
                      </a:solidFill>
                    </a:lnR>
                    <a:lnT w="76200">
                      <a:solidFill>
                        <a:srgbClr val="FFFFFF"/>
                      </a:solidFill>
                    </a:lnT>
                    <a:lnB w="25400">
                      <a:solidFill>
                        <a:srgbClr val="FFFFFF"/>
                      </a:solidFill>
                    </a:lnB>
                    <a:solidFill>
                      <a:srgbClr val="FFFDFE"/>
                    </a:solidFill>
                  </a:tcPr>
                </a:tc>
                <a:tc>
                  <a:txBody>
                    <a:bodyPr/>
                    <a:lstStyle/>
                    <a:p>
                      <a:pPr algn="l" defTabSz="1828800">
                        <a:defRPr sz="1800">
                          <a:solidFill>
                            <a:srgbClr val="000000"/>
                          </a:solidFill>
                        </a:defRPr>
                      </a:pPr>
                      <a:r>
                        <a:rPr sz="3200">
                          <a:latin typeface="微软雅黑"/>
                          <a:ea typeface="微软雅黑"/>
                          <a:cs typeface="微软雅黑"/>
                          <a:sym typeface="微软雅黑"/>
                        </a:rPr>
                        <a:t>增值税专用发票、增值税普通发票、增值税电子普通发票</a:t>
                      </a:r>
                    </a:p>
                  </a:txBody>
                  <a:tcPr marL="45718" marR="45718" marT="45718" marB="45718" anchor="ctr" horzOverflow="overflow">
                    <a:lnL w="25400">
                      <a:solidFill>
                        <a:srgbClr val="FFFFFF"/>
                      </a:solidFill>
                    </a:lnL>
                    <a:lnR w="25400">
                      <a:solidFill>
                        <a:srgbClr val="FFFFFF"/>
                      </a:solidFill>
                    </a:lnR>
                    <a:lnT w="76200">
                      <a:solidFill>
                        <a:srgbClr val="FFFFFF"/>
                      </a:solidFill>
                    </a:lnT>
                    <a:lnB w="25400">
                      <a:solidFill>
                        <a:srgbClr val="FFFFFF"/>
                      </a:solidFill>
                    </a:lnB>
                    <a:solidFill>
                      <a:srgbClr val="FFFDFE"/>
                    </a:solidFill>
                  </a:tcPr>
                </a:tc>
              </a:tr>
              <a:tr h="1263080">
                <a:tc vMerge="1">
                  <a:txBody>
                    <a:bodyPr/>
                    <a:lstStyle/>
                    <a:p>
                      <a:endParaRPr lang="zh-CN"/>
                    </a:p>
                  </a:txBody>
                  <a:tcPr/>
                </a:tc>
                <a:tc>
                  <a:txBody>
                    <a:bodyPr/>
                    <a:lstStyle/>
                    <a:p>
                      <a:pPr algn="l" defTabSz="1828800">
                        <a:defRPr sz="3200">
                          <a:solidFill>
                            <a:srgbClr val="000000"/>
                          </a:solidFill>
                          <a:latin typeface="微软雅黑"/>
                          <a:ea typeface="微软雅黑"/>
                          <a:cs typeface="微软雅黑"/>
                          <a:sym typeface="微软雅黑"/>
                        </a:defRPr>
                      </a:pPr>
                      <a:r>
                        <a:t>月不含税销售额超过3万元或季不含税销售额超过9万元的小规模纳税人</a:t>
                      </a:r>
                    </a:p>
                  </a:txBody>
                  <a:tcPr marL="45718" marR="45718" marT="45718" marB="45718" anchor="ctr" horzOverflow="overflow">
                    <a:lnL w="25400">
                      <a:solidFill>
                        <a:srgbClr val="FFFFFF"/>
                      </a:solidFill>
                    </a:lnL>
                    <a:lnR w="25400">
                      <a:solidFill>
                        <a:srgbClr val="FFFFFF"/>
                      </a:solidFill>
                    </a:lnR>
                    <a:lnT w="25400">
                      <a:solidFill>
                        <a:srgbClr val="FFFFFF"/>
                      </a:solidFill>
                    </a:lnT>
                    <a:lnB w="76200">
                      <a:solidFill>
                        <a:srgbClr val="FFFFFF"/>
                      </a:solidFill>
                    </a:lnB>
                    <a:solidFill>
                      <a:srgbClr val="FFF3E2"/>
                    </a:solidFill>
                  </a:tcPr>
                </a:tc>
                <a:tc>
                  <a:txBody>
                    <a:bodyPr/>
                    <a:lstStyle/>
                    <a:p>
                      <a:pPr algn="l" defTabSz="1828800">
                        <a:defRPr sz="1800">
                          <a:solidFill>
                            <a:srgbClr val="000000"/>
                          </a:solidFill>
                        </a:defRPr>
                      </a:pPr>
                      <a:r>
                        <a:rPr sz="3200">
                          <a:latin typeface="微软雅黑"/>
                          <a:ea typeface="微软雅黑"/>
                          <a:cs typeface="微软雅黑"/>
                          <a:sym typeface="微软雅黑"/>
                        </a:rPr>
                        <a:t>增值税普通发票、增值税电子普通发票</a:t>
                      </a:r>
                    </a:p>
                  </a:txBody>
                  <a:tcPr marL="45718" marR="45718" marT="45718" marB="45718" anchor="ctr" horzOverflow="overflow">
                    <a:lnL w="25400">
                      <a:solidFill>
                        <a:srgbClr val="FFFFFF"/>
                      </a:solidFill>
                    </a:lnL>
                    <a:lnR w="25400">
                      <a:solidFill>
                        <a:srgbClr val="FFFFFF"/>
                      </a:solidFill>
                    </a:lnR>
                    <a:lnT w="25400">
                      <a:solidFill>
                        <a:srgbClr val="FFFFFF"/>
                      </a:solidFill>
                    </a:lnT>
                    <a:lnB w="76200">
                      <a:solidFill>
                        <a:srgbClr val="FFFFFF"/>
                      </a:solidFill>
                    </a:lnB>
                    <a:solidFill>
                      <a:srgbClr val="FFF3E2"/>
                    </a:solidFill>
                  </a:tcPr>
                </a:tc>
              </a:tr>
              <a:tr h="1263080">
                <a:tc vMerge="1">
                  <a:txBody>
                    <a:bodyPr/>
                    <a:lstStyle/>
                    <a:p>
                      <a:endParaRPr lang="zh-CN"/>
                    </a:p>
                  </a:txBody>
                  <a:tcPr/>
                </a:tc>
                <a:tc>
                  <a:txBody>
                    <a:bodyPr/>
                    <a:lstStyle/>
                    <a:p>
                      <a:pPr algn="l" defTabSz="1828800">
                        <a:defRPr sz="3200">
                          <a:solidFill>
                            <a:srgbClr val="000000"/>
                          </a:solidFill>
                          <a:latin typeface="微软雅黑"/>
                          <a:ea typeface="微软雅黑"/>
                          <a:cs typeface="微软雅黑"/>
                          <a:sym typeface="微软雅黑"/>
                        </a:defRPr>
                      </a:pPr>
                      <a:r>
                        <a:t>月不含税销售额不超过3万元或季不含税销售额不超过9万元的小规模纳税人</a:t>
                      </a:r>
                    </a:p>
                  </a:txBody>
                  <a:tcPr marL="45718" marR="45718" marT="45718" marB="45718" anchor="ctr" horzOverflow="overflow">
                    <a:lnL w="25400">
                      <a:solidFill>
                        <a:srgbClr val="FFFFFF"/>
                      </a:solidFill>
                    </a:lnL>
                    <a:lnR w="25400">
                      <a:solidFill>
                        <a:srgbClr val="FFFFFF"/>
                      </a:solidFill>
                    </a:lnR>
                    <a:lnT w="76200">
                      <a:solidFill>
                        <a:srgbClr val="FFFFFF"/>
                      </a:solidFill>
                    </a:lnT>
                    <a:lnB w="25400">
                      <a:solidFill>
                        <a:srgbClr val="FFFFFF"/>
                      </a:solidFill>
                    </a:lnB>
                    <a:solidFill>
                      <a:srgbClr val="FFFDFE"/>
                    </a:solidFill>
                  </a:tcPr>
                </a:tc>
                <a:tc>
                  <a:txBody>
                    <a:bodyPr/>
                    <a:lstStyle/>
                    <a:p>
                      <a:pPr algn="l" defTabSz="1828800">
                        <a:defRPr sz="1800">
                          <a:solidFill>
                            <a:srgbClr val="000000"/>
                          </a:solidFill>
                        </a:defRPr>
                      </a:pPr>
                      <a:r>
                        <a:rPr sz="3200">
                          <a:latin typeface="微软雅黑"/>
                          <a:ea typeface="微软雅黑"/>
                          <a:cs typeface="微软雅黑"/>
                          <a:sym typeface="微软雅黑"/>
                        </a:rPr>
                        <a:t>通用机打发票</a:t>
                      </a:r>
                    </a:p>
                  </a:txBody>
                  <a:tcPr marL="45718" marR="45718" marT="45718" marB="45718" anchor="ctr" horzOverflow="overflow">
                    <a:lnL w="25400">
                      <a:solidFill>
                        <a:srgbClr val="FFFFFF"/>
                      </a:solidFill>
                    </a:lnL>
                    <a:lnR w="25400">
                      <a:solidFill>
                        <a:srgbClr val="FFFFFF"/>
                      </a:solidFill>
                    </a:lnR>
                    <a:lnT w="76200">
                      <a:solidFill>
                        <a:srgbClr val="FFFFFF"/>
                      </a:solidFill>
                    </a:lnT>
                    <a:lnB w="25400">
                      <a:solidFill>
                        <a:srgbClr val="FFFFFF"/>
                      </a:solidFill>
                    </a:lnB>
                    <a:solidFill>
                      <a:srgbClr val="FFFDFE"/>
                    </a:solidFill>
                  </a:tcPr>
                </a:tc>
              </a:tr>
              <a:tr h="692947">
                <a:tc vMerge="1">
                  <a:txBody>
                    <a:bodyPr/>
                    <a:lstStyle/>
                    <a:p>
                      <a:endParaRPr lang="zh-CN"/>
                    </a:p>
                  </a:txBody>
                  <a:tcPr/>
                </a:tc>
                <a:tc>
                  <a:txBody>
                    <a:bodyPr/>
                    <a:lstStyle/>
                    <a:p>
                      <a:pPr algn="l" defTabSz="1828800">
                        <a:defRPr sz="1800">
                          <a:solidFill>
                            <a:srgbClr val="000000"/>
                          </a:solidFill>
                        </a:defRPr>
                      </a:pPr>
                      <a:r>
                        <a:rPr sz="3200">
                          <a:latin typeface="微软雅黑"/>
                          <a:ea typeface="微软雅黑"/>
                          <a:cs typeface="微软雅黑"/>
                          <a:sym typeface="微软雅黑"/>
                        </a:rPr>
                        <a:t>收取过路（过桥）费纳税人</a:t>
                      </a:r>
                    </a:p>
                  </a:txBody>
                  <a:tcPr marL="45718" marR="45718" marT="45718" marB="45718" anchor="ctr" horzOverflow="overflow">
                    <a:lnL w="25400">
                      <a:solidFill>
                        <a:srgbClr val="FFFFFF"/>
                      </a:solidFill>
                    </a:lnL>
                    <a:lnR w="25400">
                      <a:solidFill>
                        <a:srgbClr val="FFFFFF"/>
                      </a:solidFill>
                    </a:lnR>
                    <a:lnT w="25400">
                      <a:solidFill>
                        <a:srgbClr val="FFFFFF"/>
                      </a:solidFill>
                    </a:lnT>
                    <a:lnB w="76200">
                      <a:solidFill>
                        <a:srgbClr val="FFFFFF"/>
                      </a:solidFill>
                    </a:lnB>
                    <a:solidFill>
                      <a:srgbClr val="FFF3E2"/>
                    </a:solidFill>
                  </a:tcPr>
                </a:tc>
                <a:tc>
                  <a:txBody>
                    <a:bodyPr/>
                    <a:lstStyle/>
                    <a:p>
                      <a:pPr algn="l" defTabSz="1828800">
                        <a:defRPr sz="1800">
                          <a:solidFill>
                            <a:srgbClr val="000000"/>
                          </a:solidFill>
                        </a:defRPr>
                      </a:pPr>
                      <a:r>
                        <a:rPr sz="3200">
                          <a:latin typeface="微软雅黑"/>
                          <a:ea typeface="微软雅黑"/>
                          <a:cs typeface="微软雅黑"/>
                          <a:sym typeface="微软雅黑"/>
                        </a:rPr>
                        <a:t>通用机打发票</a:t>
                      </a:r>
                    </a:p>
                  </a:txBody>
                  <a:tcPr marL="45718" marR="45718" marT="45718" marB="45718" anchor="ctr" horzOverflow="overflow">
                    <a:lnL w="25400">
                      <a:solidFill>
                        <a:srgbClr val="FFFFFF"/>
                      </a:solidFill>
                    </a:lnL>
                    <a:lnR w="25400">
                      <a:solidFill>
                        <a:srgbClr val="FFFFFF"/>
                      </a:solidFill>
                    </a:lnR>
                    <a:lnT w="25400">
                      <a:solidFill>
                        <a:srgbClr val="FFFFFF"/>
                      </a:solidFill>
                    </a:lnT>
                    <a:lnB w="76200">
                      <a:solidFill>
                        <a:srgbClr val="FFFFFF"/>
                      </a:solidFill>
                    </a:lnB>
                    <a:solidFill>
                      <a:srgbClr val="FFF3E2"/>
                    </a:solidFill>
                  </a:tcPr>
                </a:tc>
              </a:tr>
              <a:tr h="1263080">
                <a:tc vMerge="1">
                  <a:txBody>
                    <a:bodyPr/>
                    <a:lstStyle/>
                    <a:p>
                      <a:endParaRPr lang="zh-CN"/>
                    </a:p>
                  </a:txBody>
                  <a:tcPr/>
                </a:tc>
                <a:tc>
                  <a:txBody>
                    <a:bodyPr/>
                    <a:lstStyle/>
                    <a:p>
                      <a:pPr algn="l" defTabSz="1828800">
                        <a:defRPr sz="1800">
                          <a:solidFill>
                            <a:srgbClr val="000000"/>
                          </a:solidFill>
                        </a:defRPr>
                      </a:pPr>
                      <a:r>
                        <a:rPr sz="3200">
                          <a:latin typeface="微软雅黑"/>
                          <a:ea typeface="微软雅黑"/>
                          <a:cs typeface="微软雅黑"/>
                          <a:sym typeface="微软雅黑"/>
                        </a:rPr>
                        <a:t>增值税一般纳税人</a:t>
                      </a:r>
                    </a:p>
                  </a:txBody>
                  <a:tcPr marL="45718" marR="45718" marT="45718" marB="45718" anchor="ctr" horzOverflow="overflow">
                    <a:lnL w="25400">
                      <a:solidFill>
                        <a:srgbClr val="FFFFFF"/>
                      </a:solidFill>
                    </a:lnL>
                    <a:lnR w="25400">
                      <a:solidFill>
                        <a:srgbClr val="FFFFFF"/>
                      </a:solidFill>
                    </a:lnR>
                    <a:lnT w="76200">
                      <a:solidFill>
                        <a:srgbClr val="FFFFFF"/>
                      </a:solidFill>
                    </a:lnT>
                    <a:lnB w="25400">
                      <a:solidFill>
                        <a:srgbClr val="FFFFFF"/>
                      </a:solidFill>
                    </a:lnB>
                    <a:solidFill>
                      <a:srgbClr val="FFFDFE"/>
                    </a:solidFill>
                  </a:tcPr>
                </a:tc>
                <a:tc>
                  <a:txBody>
                    <a:bodyPr/>
                    <a:lstStyle/>
                    <a:p>
                      <a:pPr algn="l" defTabSz="1828800">
                        <a:defRPr sz="1800">
                          <a:solidFill>
                            <a:srgbClr val="000000"/>
                          </a:solidFill>
                        </a:defRPr>
                      </a:pPr>
                      <a:r>
                        <a:rPr sz="3200">
                          <a:latin typeface="微软雅黑"/>
                          <a:ea typeface="微软雅黑"/>
                          <a:cs typeface="微软雅黑"/>
                          <a:sym typeface="微软雅黑"/>
                        </a:rPr>
                        <a:t>增值税专用发票、增值税普通发票、增值税电子普通发票</a:t>
                      </a:r>
                    </a:p>
                  </a:txBody>
                  <a:tcPr marL="45718" marR="45718" marT="45718" marB="45718" anchor="ctr" horzOverflow="overflow">
                    <a:lnL w="25400">
                      <a:solidFill>
                        <a:srgbClr val="FFFFFF"/>
                      </a:solidFill>
                    </a:lnL>
                    <a:lnR w="25400">
                      <a:solidFill>
                        <a:srgbClr val="FFFFFF"/>
                      </a:solidFill>
                    </a:lnR>
                    <a:lnT w="76200">
                      <a:solidFill>
                        <a:srgbClr val="FFFFFF"/>
                      </a:solidFill>
                    </a:lnT>
                    <a:lnB w="25400">
                      <a:solidFill>
                        <a:srgbClr val="FFFFFF"/>
                      </a:solidFill>
                    </a:lnB>
                    <a:solidFill>
                      <a:srgbClr val="FFFDFE"/>
                    </a:solidFill>
                  </a:tcPr>
                </a:tc>
              </a:tr>
            </a:tbl>
          </a:graphicData>
        </a:graphic>
      </p:graphicFrame>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369" name="不能开具专用发票的情形"/>
          <p:cNvSpPr txBox="1"/>
          <p:nvPr/>
        </p:nvSpPr>
        <p:spPr>
          <a:xfrm>
            <a:off x="6526212" y="1071562"/>
            <a:ext cx="11331576" cy="1565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8000" b="1">
                <a:solidFill>
                  <a:srgbClr val="FFBA02"/>
                </a:solidFill>
                <a:latin typeface="Helvetica"/>
                <a:ea typeface="Helvetica"/>
                <a:cs typeface="Helvetica"/>
                <a:sym typeface="Helvetica"/>
              </a:defRPr>
            </a:lvl1pPr>
          </a:lstStyle>
          <a:p>
            <a:r>
              <a:t>不能开具专用发票的情形</a:t>
            </a:r>
          </a:p>
        </p:txBody>
      </p:sp>
      <p:sp>
        <p:nvSpPr>
          <p:cNvPr id="370" name="Rapid Demonstration"/>
          <p:cNvSpPr txBox="1"/>
          <p:nvPr/>
        </p:nvSpPr>
        <p:spPr>
          <a:xfrm>
            <a:off x="9114789" y="2518558"/>
            <a:ext cx="615442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5000">
                <a:latin typeface="+mn-lt"/>
                <a:ea typeface="+mn-ea"/>
                <a:cs typeface="+mn-cs"/>
                <a:sym typeface="Helvetica Light"/>
              </a:defRPr>
            </a:lvl1pPr>
          </a:lstStyle>
          <a:p>
            <a:r>
              <a:t>Rapid Demonstration</a:t>
            </a:r>
          </a:p>
        </p:txBody>
      </p:sp>
      <p:sp>
        <p:nvSpPr>
          <p:cNvPr id="371" name="线条"/>
          <p:cNvSpPr/>
          <p:nvPr/>
        </p:nvSpPr>
        <p:spPr>
          <a:xfrm>
            <a:off x="11169974" y="3624659"/>
            <a:ext cx="2044052" cy="1"/>
          </a:xfrm>
          <a:prstGeom prst="line">
            <a:avLst/>
          </a:prstGeom>
          <a:ln w="25400">
            <a:solidFill>
              <a:srgbClr val="FFC400"/>
            </a:solidFill>
            <a:miter lim="400000"/>
          </a:ln>
        </p:spPr>
        <p:txBody>
          <a:bodyPr lIns="71437" tIns="71437" rIns="71437" bIns="71437" anchor="ctr"/>
          <a:lstStyle/>
          <a:p>
            <a:pPr algn="ctr" defTabSz="821531">
              <a:lnSpc>
                <a:spcPct val="100000"/>
              </a:lnSpc>
              <a:defRPr sz="3200">
                <a:solidFill>
                  <a:srgbClr val="000000"/>
                </a:solidFill>
                <a:latin typeface="+mn-lt"/>
                <a:ea typeface="+mn-ea"/>
                <a:cs typeface="+mn-cs"/>
                <a:sym typeface="Helvetica Light"/>
              </a:defRPr>
            </a:pPr>
            <a:endParaRPr/>
          </a:p>
        </p:txBody>
      </p:sp>
      <p:sp>
        <p:nvSpPr>
          <p:cNvPr id="372" name="一、不得向个人开具专用发票。…"/>
          <p:cNvSpPr/>
          <p:nvPr/>
        </p:nvSpPr>
        <p:spPr>
          <a:xfrm>
            <a:off x="3536093" y="5610417"/>
            <a:ext cx="18398223" cy="596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50000"/>
              </a:lnSpc>
            </a:pPr>
            <a:r>
              <a:t>一、不得向个人开具专用发票。　</a:t>
            </a:r>
          </a:p>
          <a:p>
            <a:pPr>
              <a:lnSpc>
                <a:spcPct val="150000"/>
              </a:lnSpc>
            </a:pPr>
            <a:r>
              <a:t>二、个人不得代开专用发票(出租或销售不动产的其他个人除外)。　</a:t>
            </a:r>
          </a:p>
          <a:p>
            <a:pPr>
              <a:lnSpc>
                <a:spcPct val="150000"/>
              </a:lnSpc>
            </a:pPr>
            <a:r>
              <a:t>三、小规模纳税人不能自行开具专用发票，只能代开专用发票。</a:t>
            </a:r>
          </a:p>
          <a:p>
            <a:pPr>
              <a:lnSpc>
                <a:spcPct val="150000"/>
              </a:lnSpc>
            </a:pPr>
            <a:r>
              <a:t>四、免征增值税项目不得开具专用发票。国有粮食购销企业销售免税粮食除外。</a:t>
            </a:r>
          </a:p>
        </p:txBody>
      </p:sp>
      <p:grpSp>
        <p:nvGrpSpPr>
          <p:cNvPr id="375" name="成组"/>
          <p:cNvGrpSpPr/>
          <p:nvPr/>
        </p:nvGrpSpPr>
        <p:grpSpPr>
          <a:xfrm>
            <a:off x="2449684" y="5748928"/>
            <a:ext cx="592787" cy="592788"/>
            <a:chOff x="0" y="0"/>
            <a:chExt cx="592786" cy="592786"/>
          </a:xfrm>
        </p:grpSpPr>
        <p:sp>
          <p:nvSpPr>
            <p:cNvPr id="373"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374"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grpSp>
        <p:nvGrpSpPr>
          <p:cNvPr id="378" name="成组"/>
          <p:cNvGrpSpPr/>
          <p:nvPr/>
        </p:nvGrpSpPr>
        <p:grpSpPr>
          <a:xfrm>
            <a:off x="2449684" y="7023726"/>
            <a:ext cx="592787" cy="592787"/>
            <a:chOff x="0" y="0"/>
            <a:chExt cx="592786" cy="592786"/>
          </a:xfrm>
        </p:grpSpPr>
        <p:sp>
          <p:nvSpPr>
            <p:cNvPr id="376"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377"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grpSp>
        <p:nvGrpSpPr>
          <p:cNvPr id="381" name="成组"/>
          <p:cNvGrpSpPr/>
          <p:nvPr/>
        </p:nvGrpSpPr>
        <p:grpSpPr>
          <a:xfrm>
            <a:off x="2449684" y="8298523"/>
            <a:ext cx="592787" cy="592787"/>
            <a:chOff x="0" y="0"/>
            <a:chExt cx="592786" cy="592786"/>
          </a:xfrm>
        </p:grpSpPr>
        <p:sp>
          <p:nvSpPr>
            <p:cNvPr id="379"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380"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grpSp>
        <p:nvGrpSpPr>
          <p:cNvPr id="384" name="成组"/>
          <p:cNvGrpSpPr/>
          <p:nvPr/>
        </p:nvGrpSpPr>
        <p:grpSpPr>
          <a:xfrm>
            <a:off x="2449684" y="9573321"/>
            <a:ext cx="592787" cy="592787"/>
            <a:chOff x="0" y="0"/>
            <a:chExt cx="592786" cy="592786"/>
          </a:xfrm>
        </p:grpSpPr>
        <p:sp>
          <p:nvSpPr>
            <p:cNvPr id="382"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383"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386" name="不能开具专用发票的情形"/>
          <p:cNvSpPr txBox="1"/>
          <p:nvPr/>
        </p:nvSpPr>
        <p:spPr>
          <a:xfrm>
            <a:off x="6526212" y="1071562"/>
            <a:ext cx="11331576" cy="1565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8000" b="1">
                <a:solidFill>
                  <a:srgbClr val="FFBA02"/>
                </a:solidFill>
                <a:latin typeface="Helvetica"/>
                <a:ea typeface="Helvetica"/>
                <a:cs typeface="Helvetica"/>
                <a:sym typeface="Helvetica"/>
              </a:defRPr>
            </a:lvl1pPr>
          </a:lstStyle>
          <a:p>
            <a:r>
              <a:t>不能开具专用发票的情形</a:t>
            </a:r>
          </a:p>
        </p:txBody>
      </p:sp>
      <p:sp>
        <p:nvSpPr>
          <p:cNvPr id="387" name="Rapid Demonstration"/>
          <p:cNvSpPr txBox="1"/>
          <p:nvPr/>
        </p:nvSpPr>
        <p:spPr>
          <a:xfrm>
            <a:off x="9114789" y="2518558"/>
            <a:ext cx="615442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5000">
                <a:latin typeface="+mn-lt"/>
                <a:ea typeface="+mn-ea"/>
                <a:cs typeface="+mn-cs"/>
                <a:sym typeface="Helvetica Light"/>
              </a:defRPr>
            </a:lvl1pPr>
          </a:lstStyle>
          <a:p>
            <a:r>
              <a:t>Rapid Demonstration</a:t>
            </a:r>
          </a:p>
        </p:txBody>
      </p:sp>
      <p:sp>
        <p:nvSpPr>
          <p:cNvPr id="388" name="线条"/>
          <p:cNvSpPr/>
          <p:nvPr/>
        </p:nvSpPr>
        <p:spPr>
          <a:xfrm>
            <a:off x="11169974" y="3624659"/>
            <a:ext cx="2044052" cy="1"/>
          </a:xfrm>
          <a:prstGeom prst="line">
            <a:avLst/>
          </a:prstGeom>
          <a:ln w="25400">
            <a:solidFill>
              <a:srgbClr val="FFC400"/>
            </a:solidFill>
            <a:miter lim="400000"/>
          </a:ln>
        </p:spPr>
        <p:txBody>
          <a:bodyPr lIns="71437" tIns="71437" rIns="71437" bIns="71437" anchor="ctr"/>
          <a:lstStyle/>
          <a:p>
            <a:pPr algn="ctr" defTabSz="821531">
              <a:lnSpc>
                <a:spcPct val="100000"/>
              </a:lnSpc>
              <a:defRPr sz="3200">
                <a:solidFill>
                  <a:srgbClr val="000000"/>
                </a:solidFill>
                <a:latin typeface="+mn-lt"/>
                <a:ea typeface="+mn-ea"/>
                <a:cs typeface="+mn-cs"/>
                <a:sym typeface="Helvetica Light"/>
              </a:defRPr>
            </a:pPr>
            <a:endParaRPr/>
          </a:p>
        </p:txBody>
      </p:sp>
      <p:sp>
        <p:nvSpPr>
          <p:cNvPr id="389" name="五、不征收增值税项目不得开具专用发票。…"/>
          <p:cNvSpPr/>
          <p:nvPr/>
        </p:nvSpPr>
        <p:spPr>
          <a:xfrm>
            <a:off x="2964398" y="4612482"/>
            <a:ext cx="19802701" cy="857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50000"/>
              </a:lnSpc>
              <a:defRPr sz="4200"/>
            </a:pPr>
            <a:r>
              <a:t>五、不征收增值税项目不得开具专用发票。</a:t>
            </a:r>
          </a:p>
          <a:p>
            <a:pPr>
              <a:lnSpc>
                <a:spcPct val="150000"/>
              </a:lnSpc>
              <a:defRPr sz="4200"/>
            </a:pPr>
            <a:r>
              <a:t>六、出口的项目不得开具增值税专用发票。</a:t>
            </a:r>
          </a:p>
          <a:p>
            <a:pPr marL="512884" indent="-512884">
              <a:lnSpc>
                <a:spcPct val="150000"/>
              </a:lnSpc>
              <a:buSzPct val="75000"/>
              <a:buChar char="•"/>
              <a:defRPr sz="4200"/>
            </a:pPr>
            <a:r>
              <a:t>出口货物劳务除输入特殊区域的水电气外，出口企业和其他单位不得开具增值税专用发票。</a:t>
            </a:r>
          </a:p>
          <a:p>
            <a:pPr>
              <a:lnSpc>
                <a:spcPct val="150000"/>
              </a:lnSpc>
              <a:defRPr sz="4200"/>
            </a:pPr>
            <a:r>
              <a:t>七、法规遵从度不够的不得开具增值税专用发票。</a:t>
            </a:r>
          </a:p>
          <a:p>
            <a:pPr marL="512884" indent="-512884">
              <a:lnSpc>
                <a:spcPct val="150000"/>
              </a:lnSpc>
              <a:buSzPct val="75000"/>
              <a:buChar char="•"/>
              <a:defRPr sz="4200"/>
            </a:pPr>
            <a:r>
              <a:t>凡达到增值税一般纳税人标准不申请办理认定手续的纳税人，不得开具专用发票</a:t>
            </a:r>
          </a:p>
          <a:p>
            <a:pPr marL="512884" indent="-512884">
              <a:lnSpc>
                <a:spcPct val="150000"/>
              </a:lnSpc>
              <a:buSzPct val="75000"/>
              <a:buChar char="•"/>
              <a:defRPr sz="4200"/>
            </a:pPr>
            <a:r>
              <a:t>一般纳税人会计核算不健全，或者不能够提供准确税务资料的，应当按照销售额和增值税税率计算应纳税额，不得抵扣进项税额，也不得使用增值税专用发票。　　</a:t>
            </a:r>
          </a:p>
        </p:txBody>
      </p:sp>
      <p:grpSp>
        <p:nvGrpSpPr>
          <p:cNvPr id="392" name="成组"/>
          <p:cNvGrpSpPr/>
          <p:nvPr/>
        </p:nvGrpSpPr>
        <p:grpSpPr>
          <a:xfrm>
            <a:off x="1952558" y="4729821"/>
            <a:ext cx="592787" cy="592787"/>
            <a:chOff x="0" y="0"/>
            <a:chExt cx="592786" cy="592786"/>
          </a:xfrm>
        </p:grpSpPr>
        <p:sp>
          <p:nvSpPr>
            <p:cNvPr id="390"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391"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grpSp>
        <p:nvGrpSpPr>
          <p:cNvPr id="395" name="成组"/>
          <p:cNvGrpSpPr/>
          <p:nvPr/>
        </p:nvGrpSpPr>
        <p:grpSpPr>
          <a:xfrm>
            <a:off x="1952558" y="5880337"/>
            <a:ext cx="592787" cy="592788"/>
            <a:chOff x="0" y="0"/>
            <a:chExt cx="592786" cy="592786"/>
          </a:xfrm>
        </p:grpSpPr>
        <p:sp>
          <p:nvSpPr>
            <p:cNvPr id="393"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394"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grpSp>
        <p:nvGrpSpPr>
          <p:cNvPr id="398" name="成组"/>
          <p:cNvGrpSpPr/>
          <p:nvPr/>
        </p:nvGrpSpPr>
        <p:grpSpPr>
          <a:xfrm>
            <a:off x="1952558" y="9125908"/>
            <a:ext cx="592787" cy="592787"/>
            <a:chOff x="0" y="0"/>
            <a:chExt cx="592786" cy="592786"/>
          </a:xfrm>
        </p:grpSpPr>
        <p:sp>
          <p:nvSpPr>
            <p:cNvPr id="396"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397"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400" name="不能开具专用发票的情形"/>
          <p:cNvSpPr txBox="1"/>
          <p:nvPr/>
        </p:nvSpPr>
        <p:spPr>
          <a:xfrm>
            <a:off x="6526212" y="1071562"/>
            <a:ext cx="11331576" cy="1565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8000" b="1">
                <a:solidFill>
                  <a:srgbClr val="FFBA02"/>
                </a:solidFill>
                <a:latin typeface="Helvetica"/>
                <a:ea typeface="Helvetica"/>
                <a:cs typeface="Helvetica"/>
                <a:sym typeface="Helvetica"/>
              </a:defRPr>
            </a:lvl1pPr>
          </a:lstStyle>
          <a:p>
            <a:r>
              <a:t>不能开具专用发票的情形</a:t>
            </a:r>
          </a:p>
        </p:txBody>
      </p:sp>
      <p:sp>
        <p:nvSpPr>
          <p:cNvPr id="401" name="Rapid Demonstration"/>
          <p:cNvSpPr txBox="1"/>
          <p:nvPr/>
        </p:nvSpPr>
        <p:spPr>
          <a:xfrm>
            <a:off x="9114789" y="2518558"/>
            <a:ext cx="615442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5000">
                <a:latin typeface="+mn-lt"/>
                <a:ea typeface="+mn-ea"/>
                <a:cs typeface="+mn-cs"/>
                <a:sym typeface="Helvetica Light"/>
              </a:defRPr>
            </a:lvl1pPr>
          </a:lstStyle>
          <a:p>
            <a:r>
              <a:t>Rapid Demonstration</a:t>
            </a:r>
          </a:p>
        </p:txBody>
      </p:sp>
      <p:sp>
        <p:nvSpPr>
          <p:cNvPr id="402" name="线条"/>
          <p:cNvSpPr/>
          <p:nvPr/>
        </p:nvSpPr>
        <p:spPr>
          <a:xfrm>
            <a:off x="11169974" y="3624659"/>
            <a:ext cx="2044052" cy="1"/>
          </a:xfrm>
          <a:prstGeom prst="line">
            <a:avLst/>
          </a:prstGeom>
          <a:ln w="25400">
            <a:solidFill>
              <a:srgbClr val="FFC400"/>
            </a:solidFill>
            <a:miter lim="400000"/>
          </a:ln>
        </p:spPr>
        <p:txBody>
          <a:bodyPr lIns="71437" tIns="71437" rIns="71437" bIns="71437" anchor="ctr"/>
          <a:lstStyle/>
          <a:p>
            <a:pPr algn="ctr" defTabSz="821531">
              <a:lnSpc>
                <a:spcPct val="100000"/>
              </a:lnSpc>
              <a:defRPr sz="3200">
                <a:solidFill>
                  <a:srgbClr val="000000"/>
                </a:solidFill>
                <a:latin typeface="+mn-lt"/>
                <a:ea typeface="+mn-ea"/>
                <a:cs typeface="+mn-cs"/>
                <a:sym typeface="Helvetica Light"/>
              </a:defRPr>
            </a:pPr>
            <a:endParaRPr/>
          </a:p>
        </p:txBody>
      </p:sp>
      <p:sp>
        <p:nvSpPr>
          <p:cNvPr id="403" name="八、经纪代理服务，以取得的全部价款和价外费用，扣除向委托方收取并代为支付的政府性基金或者行政事业性收费后的余额为销售额。向委托方收取的政府性基金或者行政事业性收费，不得开具增值税专用发票。…"/>
          <p:cNvSpPr/>
          <p:nvPr/>
        </p:nvSpPr>
        <p:spPr>
          <a:xfrm>
            <a:off x="2964398" y="4612482"/>
            <a:ext cx="19802701" cy="857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50000"/>
              </a:lnSpc>
              <a:defRPr sz="4200"/>
            </a:pPr>
            <a:r>
              <a:t>八、经纪代理服务，以取得的全部价款和价外费用，扣除向委托方收取并代为支付的政府性基金或者行政事业性收费后的余额为销售额。向委托方收取的政府性基金或者行政事业性收费，不得开具增值税专用发票。</a:t>
            </a:r>
          </a:p>
          <a:p>
            <a:pPr>
              <a:lnSpc>
                <a:spcPct val="150000"/>
              </a:lnSpc>
              <a:defRPr sz="4200"/>
            </a:pPr>
            <a:r>
              <a:t>九、试点纳税人提供旅游服务，可以选择以取得的全部价款和价外费用，扣除向旅游服务购买方收取并支付给其他单位或者个人的住宿费、餐饮费、交通费、签证费、门票费和支付给其他接团旅游企业的旅游费用后的余额为销售额。</a:t>
            </a:r>
          </a:p>
          <a:p>
            <a:pPr marL="512884" indent="-512884">
              <a:lnSpc>
                <a:spcPct val="150000"/>
              </a:lnSpc>
              <a:buSzPct val="75000"/>
              <a:buChar char="•"/>
              <a:defRPr sz="4200"/>
            </a:pPr>
            <a:r>
              <a:t>选择上述办法计算销售额的试点纳税人，向旅游服务购买方收取并支付的上述费用，不得开具增值税专用发票，可以开具普通发票。</a:t>
            </a:r>
          </a:p>
        </p:txBody>
      </p:sp>
      <p:grpSp>
        <p:nvGrpSpPr>
          <p:cNvPr id="406" name="成组"/>
          <p:cNvGrpSpPr/>
          <p:nvPr/>
        </p:nvGrpSpPr>
        <p:grpSpPr>
          <a:xfrm>
            <a:off x="1952558" y="4729821"/>
            <a:ext cx="592787" cy="592787"/>
            <a:chOff x="0" y="0"/>
            <a:chExt cx="592786" cy="592786"/>
          </a:xfrm>
        </p:grpSpPr>
        <p:sp>
          <p:nvSpPr>
            <p:cNvPr id="404"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405"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grpSp>
        <p:nvGrpSpPr>
          <p:cNvPr id="409" name="成组"/>
          <p:cNvGrpSpPr/>
          <p:nvPr/>
        </p:nvGrpSpPr>
        <p:grpSpPr>
          <a:xfrm>
            <a:off x="1952558" y="8131657"/>
            <a:ext cx="592787" cy="592787"/>
            <a:chOff x="0" y="0"/>
            <a:chExt cx="592786" cy="592786"/>
          </a:xfrm>
        </p:grpSpPr>
        <p:sp>
          <p:nvSpPr>
            <p:cNvPr id="407"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408"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411" name="不能开具专用发票的情形"/>
          <p:cNvSpPr txBox="1"/>
          <p:nvPr/>
        </p:nvSpPr>
        <p:spPr>
          <a:xfrm>
            <a:off x="6526212" y="1071562"/>
            <a:ext cx="11331576" cy="1565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8000" b="1">
                <a:solidFill>
                  <a:srgbClr val="FFBA02"/>
                </a:solidFill>
                <a:latin typeface="Helvetica"/>
                <a:ea typeface="Helvetica"/>
                <a:cs typeface="Helvetica"/>
                <a:sym typeface="Helvetica"/>
              </a:defRPr>
            </a:lvl1pPr>
          </a:lstStyle>
          <a:p>
            <a:r>
              <a:t>不能开具专用发票的情形</a:t>
            </a:r>
          </a:p>
        </p:txBody>
      </p:sp>
      <p:sp>
        <p:nvSpPr>
          <p:cNvPr id="412" name="Rapid Demonstration"/>
          <p:cNvSpPr txBox="1"/>
          <p:nvPr/>
        </p:nvSpPr>
        <p:spPr>
          <a:xfrm>
            <a:off x="9114789" y="2518558"/>
            <a:ext cx="615442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5000">
                <a:latin typeface="+mn-lt"/>
                <a:ea typeface="+mn-ea"/>
                <a:cs typeface="+mn-cs"/>
                <a:sym typeface="Helvetica Light"/>
              </a:defRPr>
            </a:lvl1pPr>
          </a:lstStyle>
          <a:p>
            <a:r>
              <a:t>Rapid Demonstration</a:t>
            </a:r>
          </a:p>
        </p:txBody>
      </p:sp>
      <p:sp>
        <p:nvSpPr>
          <p:cNvPr id="413" name="线条"/>
          <p:cNvSpPr/>
          <p:nvPr/>
        </p:nvSpPr>
        <p:spPr>
          <a:xfrm>
            <a:off x="11169974" y="3624659"/>
            <a:ext cx="2044052" cy="1"/>
          </a:xfrm>
          <a:prstGeom prst="line">
            <a:avLst/>
          </a:prstGeom>
          <a:ln w="25400">
            <a:solidFill>
              <a:srgbClr val="FFC400"/>
            </a:solidFill>
            <a:miter lim="400000"/>
          </a:ln>
        </p:spPr>
        <p:txBody>
          <a:bodyPr lIns="71437" tIns="71437" rIns="71437" bIns="71437" anchor="ctr"/>
          <a:lstStyle/>
          <a:p>
            <a:pPr algn="ctr" defTabSz="821531">
              <a:lnSpc>
                <a:spcPct val="100000"/>
              </a:lnSpc>
              <a:defRPr sz="3200">
                <a:solidFill>
                  <a:srgbClr val="000000"/>
                </a:solidFill>
                <a:latin typeface="+mn-lt"/>
                <a:ea typeface="+mn-ea"/>
                <a:cs typeface="+mn-cs"/>
                <a:sym typeface="Helvetica Light"/>
              </a:defRPr>
            </a:pPr>
            <a:endParaRPr/>
          </a:p>
        </p:txBody>
      </p:sp>
      <p:grpSp>
        <p:nvGrpSpPr>
          <p:cNvPr id="416" name="成组"/>
          <p:cNvGrpSpPr/>
          <p:nvPr/>
        </p:nvGrpSpPr>
        <p:grpSpPr>
          <a:xfrm>
            <a:off x="2449684" y="4474131"/>
            <a:ext cx="592787" cy="592787"/>
            <a:chOff x="0" y="0"/>
            <a:chExt cx="592786" cy="592786"/>
          </a:xfrm>
        </p:grpSpPr>
        <p:sp>
          <p:nvSpPr>
            <p:cNvPr id="414"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415"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grpSp>
        <p:nvGrpSpPr>
          <p:cNvPr id="419" name="成组"/>
          <p:cNvGrpSpPr/>
          <p:nvPr/>
        </p:nvGrpSpPr>
        <p:grpSpPr>
          <a:xfrm>
            <a:off x="2449684" y="7769414"/>
            <a:ext cx="592787" cy="592787"/>
            <a:chOff x="0" y="0"/>
            <a:chExt cx="592786" cy="592786"/>
          </a:xfrm>
        </p:grpSpPr>
        <p:sp>
          <p:nvSpPr>
            <p:cNvPr id="417"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418"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grpSp>
        <p:nvGrpSpPr>
          <p:cNvPr id="422" name="成组"/>
          <p:cNvGrpSpPr/>
          <p:nvPr/>
        </p:nvGrpSpPr>
        <p:grpSpPr>
          <a:xfrm>
            <a:off x="2449684" y="9864468"/>
            <a:ext cx="592787" cy="592787"/>
            <a:chOff x="0" y="0"/>
            <a:chExt cx="592786" cy="592786"/>
          </a:xfrm>
        </p:grpSpPr>
        <p:sp>
          <p:nvSpPr>
            <p:cNvPr id="420"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421"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grpSp>
        <p:nvGrpSpPr>
          <p:cNvPr id="425" name="成组"/>
          <p:cNvGrpSpPr/>
          <p:nvPr/>
        </p:nvGrpSpPr>
        <p:grpSpPr>
          <a:xfrm>
            <a:off x="2449684" y="12122915"/>
            <a:ext cx="592787" cy="592787"/>
            <a:chOff x="0" y="0"/>
            <a:chExt cx="592786" cy="592786"/>
          </a:xfrm>
        </p:grpSpPr>
        <p:sp>
          <p:nvSpPr>
            <p:cNvPr id="423"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424"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sp>
        <p:nvSpPr>
          <p:cNvPr id="426" name="十、提供劳务派遣服务选择差额纳税的纳税人，向用工单位收取用于支付给劳务派遣员工工资、福利和为其办理社会保险及住房公积金的费用，不得开具增值税专用发票，可以开具普通发票。…"/>
          <p:cNvSpPr txBox="1">
            <a:spLocks noGrp="1"/>
          </p:cNvSpPr>
          <p:nvPr>
            <p:ph type="body" idx="1"/>
          </p:nvPr>
        </p:nvSpPr>
        <p:spPr>
          <a:xfrm>
            <a:off x="3343730" y="4307378"/>
            <a:ext cx="19198208" cy="8575078"/>
          </a:xfrm>
          <a:prstGeom prst="rect">
            <a:avLst/>
          </a:prstGeom>
        </p:spPr>
        <p:txBody>
          <a:bodyPr lIns="50800" tIns="50800" rIns="50800" bIns="50800" anchor="t">
            <a:noAutofit/>
          </a:bodyPr>
          <a:lstStyle/>
          <a:p>
            <a:pPr marL="0" indent="0" algn="just" defTabSz="1377950">
              <a:lnSpc>
                <a:spcPct val="150000"/>
              </a:lnSpc>
              <a:spcBef>
                <a:spcPts val="0"/>
              </a:spcBef>
              <a:buSzTx/>
              <a:buNone/>
              <a:defRPr sz="4200">
                <a:solidFill>
                  <a:srgbClr val="FFFFFF"/>
                </a:solidFill>
                <a:latin typeface="Lantinghei SC Extralight"/>
                <a:ea typeface="Lantinghei SC Extralight"/>
                <a:cs typeface="Lantinghei SC Extralight"/>
                <a:sym typeface="Lantinghei SC Extralight"/>
              </a:defRPr>
            </a:pPr>
            <a:r>
              <a:t>十、提供劳务派遣服务选择差额纳税的纳税人，向用工单位收取用于支付给劳务派遣员工工资、福利和为其办理社会保险及住房公积金的费用，不得开具增值税专用发票，可以开具普通发票。</a:t>
            </a:r>
          </a:p>
          <a:p>
            <a:pPr marL="0" indent="0" algn="just" defTabSz="1377950">
              <a:lnSpc>
                <a:spcPct val="150000"/>
              </a:lnSpc>
              <a:spcBef>
                <a:spcPts val="0"/>
              </a:spcBef>
              <a:buSzTx/>
              <a:buNone/>
              <a:defRPr sz="4200">
                <a:solidFill>
                  <a:srgbClr val="FFFFFF"/>
                </a:solidFill>
                <a:latin typeface="Lantinghei SC Extralight"/>
                <a:ea typeface="Lantinghei SC Extralight"/>
                <a:cs typeface="Lantinghei SC Extralight"/>
                <a:sym typeface="Lantinghei SC Extralight"/>
              </a:defRPr>
            </a:pPr>
            <a:r>
              <a:t>十一、纳税人提供人力资源外包服务，向委托方收取并代为发放的工资和代理缴纳的社会保险、住房公积金，不得开具增值税专用发票，可以开具普通发票。</a:t>
            </a:r>
          </a:p>
          <a:p>
            <a:pPr marL="0" indent="0" algn="just" defTabSz="1377950">
              <a:lnSpc>
                <a:spcPct val="150000"/>
              </a:lnSpc>
              <a:spcBef>
                <a:spcPts val="0"/>
              </a:spcBef>
              <a:buSzTx/>
              <a:buNone/>
              <a:defRPr sz="4200">
                <a:solidFill>
                  <a:srgbClr val="FFFFFF"/>
                </a:solidFill>
                <a:latin typeface="Lantinghei SC Extralight"/>
                <a:ea typeface="Lantinghei SC Extralight"/>
                <a:cs typeface="Lantinghei SC Extralight"/>
                <a:sym typeface="Lantinghei SC Extralight"/>
              </a:defRPr>
            </a:pPr>
            <a:r>
              <a:t>十二、商业企业一般纳税人零售的烟、酒、食品、服装、鞋帽（不包括劳保专用部分）、化妆品等消费品不得开具专用发票：</a:t>
            </a:r>
          </a:p>
          <a:p>
            <a:pPr marL="0" indent="0" algn="just" defTabSz="1377950">
              <a:lnSpc>
                <a:spcPct val="150000"/>
              </a:lnSpc>
              <a:spcBef>
                <a:spcPts val="0"/>
              </a:spcBef>
              <a:buSzTx/>
              <a:buNone/>
              <a:defRPr sz="4200">
                <a:solidFill>
                  <a:srgbClr val="FFFFFF"/>
                </a:solidFill>
                <a:latin typeface="Lantinghei SC Extralight"/>
                <a:ea typeface="Lantinghei SC Extralight"/>
                <a:cs typeface="Lantinghei SC Extralight"/>
                <a:sym typeface="Lantinghei SC Extralight"/>
              </a:defRPr>
            </a:pPr>
            <a:r>
              <a:t>十三、金融商品转让，不得开具增值税专用发票。</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428" name="四类凭证代表准予增值税扣除的进项税额"/>
          <p:cNvSpPr txBox="1"/>
          <p:nvPr/>
        </p:nvSpPr>
        <p:spPr>
          <a:xfrm>
            <a:off x="2970212" y="1071562"/>
            <a:ext cx="18443576" cy="1565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8000" b="1">
                <a:solidFill>
                  <a:srgbClr val="FFBA02"/>
                </a:solidFill>
                <a:latin typeface="Helvetica"/>
                <a:ea typeface="Helvetica"/>
                <a:cs typeface="Helvetica"/>
                <a:sym typeface="Helvetica"/>
              </a:defRPr>
            </a:lvl1pPr>
          </a:lstStyle>
          <a:p>
            <a:r>
              <a:t>四类凭证代表准予增值税扣除的进项税额</a:t>
            </a:r>
          </a:p>
        </p:txBody>
      </p:sp>
      <p:sp>
        <p:nvSpPr>
          <p:cNvPr id="429" name="Rapid Demonstration"/>
          <p:cNvSpPr txBox="1"/>
          <p:nvPr/>
        </p:nvSpPr>
        <p:spPr>
          <a:xfrm>
            <a:off x="9114789" y="2518558"/>
            <a:ext cx="615442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5000">
                <a:latin typeface="+mn-lt"/>
                <a:ea typeface="+mn-ea"/>
                <a:cs typeface="+mn-cs"/>
                <a:sym typeface="Helvetica Light"/>
              </a:defRPr>
            </a:lvl1pPr>
          </a:lstStyle>
          <a:p>
            <a:r>
              <a:t>Rapid Demonstration</a:t>
            </a:r>
          </a:p>
        </p:txBody>
      </p:sp>
      <p:sp>
        <p:nvSpPr>
          <p:cNvPr id="430" name="线条"/>
          <p:cNvSpPr/>
          <p:nvPr/>
        </p:nvSpPr>
        <p:spPr>
          <a:xfrm>
            <a:off x="11169974" y="3624659"/>
            <a:ext cx="2044052" cy="1"/>
          </a:xfrm>
          <a:prstGeom prst="line">
            <a:avLst/>
          </a:prstGeom>
          <a:ln w="25400">
            <a:solidFill>
              <a:srgbClr val="FFC400"/>
            </a:solidFill>
            <a:miter lim="400000"/>
          </a:ln>
        </p:spPr>
        <p:txBody>
          <a:bodyPr lIns="71437" tIns="71437" rIns="71437" bIns="71437" anchor="ctr"/>
          <a:lstStyle/>
          <a:p>
            <a:pPr algn="ctr" defTabSz="821531">
              <a:lnSpc>
                <a:spcPct val="100000"/>
              </a:lnSpc>
              <a:defRPr sz="3200">
                <a:solidFill>
                  <a:srgbClr val="000000"/>
                </a:solidFill>
                <a:latin typeface="+mn-lt"/>
                <a:ea typeface="+mn-ea"/>
                <a:cs typeface="+mn-cs"/>
                <a:sym typeface="Helvetica Light"/>
              </a:defRPr>
            </a:pPr>
            <a:endParaRPr/>
          </a:p>
        </p:txBody>
      </p:sp>
      <p:grpSp>
        <p:nvGrpSpPr>
          <p:cNvPr id="433" name="成组"/>
          <p:cNvGrpSpPr/>
          <p:nvPr/>
        </p:nvGrpSpPr>
        <p:grpSpPr>
          <a:xfrm>
            <a:off x="2142035" y="4422856"/>
            <a:ext cx="592787" cy="592787"/>
            <a:chOff x="0" y="0"/>
            <a:chExt cx="592786" cy="592786"/>
          </a:xfrm>
        </p:grpSpPr>
        <p:sp>
          <p:nvSpPr>
            <p:cNvPr id="431"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432"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grpSp>
        <p:nvGrpSpPr>
          <p:cNvPr id="436" name="成组"/>
          <p:cNvGrpSpPr/>
          <p:nvPr/>
        </p:nvGrpSpPr>
        <p:grpSpPr>
          <a:xfrm>
            <a:off x="2142035" y="6128621"/>
            <a:ext cx="592787" cy="592787"/>
            <a:chOff x="0" y="0"/>
            <a:chExt cx="592786" cy="592786"/>
          </a:xfrm>
        </p:grpSpPr>
        <p:sp>
          <p:nvSpPr>
            <p:cNvPr id="434"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435"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grpSp>
        <p:nvGrpSpPr>
          <p:cNvPr id="439" name="成组"/>
          <p:cNvGrpSpPr/>
          <p:nvPr/>
        </p:nvGrpSpPr>
        <p:grpSpPr>
          <a:xfrm>
            <a:off x="2142035" y="7044356"/>
            <a:ext cx="592787" cy="592787"/>
            <a:chOff x="0" y="0"/>
            <a:chExt cx="592786" cy="592786"/>
          </a:xfrm>
        </p:grpSpPr>
        <p:sp>
          <p:nvSpPr>
            <p:cNvPr id="437"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438"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grpSp>
        <p:nvGrpSpPr>
          <p:cNvPr id="442" name="成组"/>
          <p:cNvGrpSpPr/>
          <p:nvPr/>
        </p:nvGrpSpPr>
        <p:grpSpPr>
          <a:xfrm>
            <a:off x="2142035" y="8767154"/>
            <a:ext cx="592787" cy="592787"/>
            <a:chOff x="0" y="0"/>
            <a:chExt cx="592786" cy="592786"/>
          </a:xfrm>
        </p:grpSpPr>
        <p:sp>
          <p:nvSpPr>
            <p:cNvPr id="440"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441"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sp>
        <p:nvSpPr>
          <p:cNvPr id="443" name="（一）从销售方取得的增值税专用发票（含税控机动车销售统一发票）上注明的增值税额。…"/>
          <p:cNvSpPr txBox="1">
            <a:spLocks noGrp="1"/>
          </p:cNvSpPr>
          <p:nvPr>
            <p:ph type="body" idx="1"/>
          </p:nvPr>
        </p:nvSpPr>
        <p:spPr>
          <a:xfrm>
            <a:off x="3081675" y="4287358"/>
            <a:ext cx="20187519" cy="9552378"/>
          </a:xfrm>
          <a:prstGeom prst="rect">
            <a:avLst/>
          </a:prstGeom>
        </p:spPr>
        <p:txBody>
          <a:bodyPr lIns="50800" tIns="50800" rIns="50800" bIns="50800" anchor="t">
            <a:noAutofit/>
          </a:bodyPr>
          <a:lstStyle/>
          <a:p>
            <a:pPr marL="0" indent="0" algn="just" defTabSz="1377950">
              <a:lnSpc>
                <a:spcPct val="120000"/>
              </a:lnSpc>
              <a:spcBef>
                <a:spcPts val="0"/>
              </a:spcBef>
              <a:buSzTx/>
              <a:buNone/>
              <a:defRPr sz="4200">
                <a:solidFill>
                  <a:srgbClr val="FFFFFF"/>
                </a:solidFill>
                <a:latin typeface="Lantinghei SC Extralight"/>
                <a:ea typeface="Lantinghei SC Extralight"/>
                <a:cs typeface="Lantinghei SC Extralight"/>
                <a:sym typeface="Lantinghei SC Extralight"/>
              </a:defRPr>
            </a:pPr>
            <a:r>
              <a:t>（一）从销售方取得的增值税专用发票（含税控机动车销售统一发票）上注明的增值税额。</a:t>
            </a:r>
          </a:p>
          <a:p>
            <a:pPr marL="0" indent="0" algn="just" defTabSz="1377950">
              <a:lnSpc>
                <a:spcPct val="120000"/>
              </a:lnSpc>
              <a:spcBef>
                <a:spcPts val="0"/>
              </a:spcBef>
              <a:buSzTx/>
              <a:buNone/>
              <a:defRPr sz="4200">
                <a:solidFill>
                  <a:srgbClr val="FFFFFF"/>
                </a:solidFill>
                <a:latin typeface="Lantinghei SC Extralight"/>
                <a:ea typeface="Lantinghei SC Extralight"/>
                <a:cs typeface="Lantinghei SC Extralight"/>
                <a:sym typeface="Lantinghei SC Extralight"/>
              </a:defRPr>
            </a:pPr>
            <a:r>
              <a:t>（二）从海关取得的海关进口增值税专用缴款书上注明的增值税额。</a:t>
            </a:r>
          </a:p>
          <a:p>
            <a:pPr marL="0" indent="0" algn="just" defTabSz="1377950">
              <a:lnSpc>
                <a:spcPct val="120000"/>
              </a:lnSpc>
              <a:spcBef>
                <a:spcPts val="0"/>
              </a:spcBef>
              <a:buSzTx/>
              <a:buNone/>
              <a:defRPr sz="4200">
                <a:solidFill>
                  <a:srgbClr val="FFFFFF"/>
                </a:solidFill>
                <a:latin typeface="Lantinghei SC Extralight"/>
                <a:ea typeface="Lantinghei SC Extralight"/>
                <a:cs typeface="Lantinghei SC Extralight"/>
                <a:sym typeface="Lantinghei SC Extralight"/>
              </a:defRPr>
            </a:pPr>
            <a:r>
              <a:t>（三）从境外单位或者个人购进服务、无形资产或者不动产，自税务机关或者扣缴义务人取得的解缴税款的完税凭证上注明的增值税额。</a:t>
            </a:r>
          </a:p>
          <a:p>
            <a:pPr marL="0" indent="0" algn="just" defTabSz="1377950">
              <a:lnSpc>
                <a:spcPct val="120000"/>
              </a:lnSpc>
              <a:spcBef>
                <a:spcPts val="0"/>
              </a:spcBef>
              <a:buSzTx/>
              <a:buNone/>
              <a:defRPr sz="4200">
                <a:solidFill>
                  <a:srgbClr val="FFFFFF"/>
                </a:solidFill>
                <a:latin typeface="Lantinghei SC Extralight"/>
                <a:ea typeface="Lantinghei SC Extralight"/>
                <a:cs typeface="Lantinghei SC Extralight"/>
                <a:sym typeface="Lantinghei SC Extralight"/>
              </a:defRPr>
            </a:pPr>
            <a:r>
              <a:t>（四）购进农产品，除取得增值税专用发票或者海关进口增值税专用缴款书外，按照农产品收购发票或者销售发票上注明的农产品买价和13%的扣除率计算的进项税额</a:t>
            </a:r>
          </a:p>
          <a:p>
            <a:pPr marL="0" indent="0" algn="just" defTabSz="1377950">
              <a:lnSpc>
                <a:spcPct val="120000"/>
              </a:lnSpc>
              <a:spcBef>
                <a:spcPts val="2000"/>
              </a:spcBef>
              <a:buSzTx/>
              <a:buNone/>
              <a:defRPr sz="4200">
                <a:solidFill>
                  <a:srgbClr val="FFFFFF"/>
                </a:solidFill>
                <a:latin typeface="Lantinghei SC Extralight"/>
                <a:ea typeface="Lantinghei SC Extralight"/>
                <a:cs typeface="Lantinghei SC Extralight"/>
                <a:sym typeface="Lantinghei SC Extralight"/>
              </a:defRPr>
            </a:pPr>
            <a:r>
              <a:rPr u="sng">
                <a:solidFill>
                  <a:srgbClr val="FFBA02"/>
                </a:solidFill>
                <a:latin typeface="Lantinghei SC Demibold"/>
                <a:ea typeface="Lantinghei SC Demibold"/>
                <a:cs typeface="Lantinghei SC Demibold"/>
                <a:sym typeface="Lantinghei SC Demibold"/>
              </a:rPr>
              <a:t>注意：</a:t>
            </a:r>
            <a:r>
              <a:t>与营业税、企业所得税的不同</a:t>
            </a:r>
          </a:p>
          <a:p>
            <a:pPr marL="0" indent="0" algn="just" defTabSz="1377950">
              <a:lnSpc>
                <a:spcPct val="120000"/>
              </a:lnSpc>
              <a:spcBef>
                <a:spcPts val="0"/>
              </a:spcBef>
              <a:buSzTx/>
              <a:buNone/>
              <a:defRPr sz="4200">
                <a:solidFill>
                  <a:srgbClr val="FFFFFF"/>
                </a:solidFill>
                <a:latin typeface="Lantinghei SC Extralight"/>
                <a:ea typeface="Lantinghei SC Extralight"/>
                <a:cs typeface="Lantinghei SC Extralight"/>
                <a:sym typeface="Lantinghei SC Extralight"/>
              </a:defRPr>
            </a:pPr>
            <a:r>
              <a:t>营业税上符合国务院税务主管部门有关规定的凭证，包括法院判决书、裁定书、调解书，以及仲裁裁决书、公证债权文书。  （2015年92号公告）</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445" name="矩形"/>
          <p:cNvSpPr/>
          <p:nvPr/>
        </p:nvSpPr>
        <p:spPr>
          <a:xfrm>
            <a:off x="5467894" y="4834880"/>
            <a:ext cx="6023175" cy="4046240"/>
          </a:xfrm>
          <a:prstGeom prst="rect">
            <a:avLst/>
          </a:prstGeom>
          <a:ln w="38100">
            <a:solidFill>
              <a:srgbClr val="FFC400"/>
            </a:solidFill>
            <a:miter lim="400000"/>
          </a:ln>
          <a:effectLst>
            <a:outerShdw blurRad="50800" dist="25400" dir="5400000" rotWithShape="0">
              <a:srgbClr val="FFC400">
                <a:alpha val="50000"/>
              </a:srgbClr>
            </a:outerShdw>
          </a:effectLst>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446" name="专用发票管理的风险"/>
          <p:cNvSpPr txBox="1"/>
          <p:nvPr/>
        </p:nvSpPr>
        <p:spPr>
          <a:xfrm>
            <a:off x="8172626" y="6075362"/>
            <a:ext cx="9299576" cy="15652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8000" b="1">
                <a:latin typeface="Helvetica"/>
                <a:ea typeface="Helvetica"/>
                <a:cs typeface="Helvetica"/>
                <a:sym typeface="Helvetica"/>
              </a:defRPr>
            </a:lvl1pPr>
          </a:lstStyle>
          <a:p>
            <a:r>
              <a:t>专用发票管理的风险</a:t>
            </a:r>
          </a:p>
        </p:txBody>
      </p:sp>
      <p:sp>
        <p:nvSpPr>
          <p:cNvPr id="447" name="概念"/>
          <p:cNvSpPr txBox="1"/>
          <p:nvPr/>
        </p:nvSpPr>
        <p:spPr>
          <a:xfrm>
            <a:off x="8441906" y="7520458"/>
            <a:ext cx="866776" cy="650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2800" b="1">
                <a:solidFill>
                  <a:srgbClr val="FFBA02"/>
                </a:solidFill>
                <a:latin typeface="Helvetica"/>
                <a:ea typeface="Helvetica"/>
                <a:cs typeface="Helvetica"/>
                <a:sym typeface="Helvetica"/>
              </a:defRPr>
            </a:lvl1pPr>
          </a:lstStyle>
          <a:p>
            <a:r>
              <a:t>概念</a:t>
            </a:r>
          </a:p>
        </p:txBody>
      </p:sp>
      <p:grpSp>
        <p:nvGrpSpPr>
          <p:cNvPr id="450" name="成组"/>
          <p:cNvGrpSpPr/>
          <p:nvPr/>
        </p:nvGrpSpPr>
        <p:grpSpPr>
          <a:xfrm>
            <a:off x="5853617" y="5637707"/>
            <a:ext cx="2080053" cy="2401838"/>
            <a:chOff x="160892" y="0"/>
            <a:chExt cx="2080052" cy="2401837"/>
          </a:xfrm>
        </p:grpSpPr>
        <p:sp>
          <p:nvSpPr>
            <p:cNvPr id="448" name="多边形"/>
            <p:cNvSpPr/>
            <p:nvPr/>
          </p:nvSpPr>
          <p:spPr>
            <a:xfrm>
              <a:off x="160892" y="0"/>
              <a:ext cx="2080054" cy="24018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BA02"/>
            </a:solidFill>
            <a:ln w="12700" cap="flat">
              <a:noFill/>
              <a:miter lim="400000"/>
            </a:ln>
            <a:effectLst/>
          </p:spPr>
          <p:txBody>
            <a:bodyPr wrap="square" lIns="71437" tIns="71437" rIns="71437" bIns="71437" numCol="1" anchor="ctr">
              <a:noAutofit/>
            </a:bodyPr>
            <a:lstStyle/>
            <a:p>
              <a:pPr algn="ctr" defTabSz="821531">
                <a:lnSpc>
                  <a:spcPct val="100000"/>
                </a:lnSpc>
                <a:defRPr sz="3200">
                  <a:latin typeface="+mn-lt"/>
                  <a:ea typeface="+mn-ea"/>
                  <a:cs typeface="+mn-cs"/>
                  <a:sym typeface="Helvetica Light"/>
                </a:defRPr>
              </a:pPr>
              <a:endParaRPr/>
            </a:p>
          </p:txBody>
        </p:sp>
        <p:sp>
          <p:nvSpPr>
            <p:cNvPr id="449" name="形状"/>
            <p:cNvSpPr/>
            <p:nvPr/>
          </p:nvSpPr>
          <p:spPr>
            <a:xfrm>
              <a:off x="650280" y="668839"/>
              <a:ext cx="1101278" cy="11001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1395" y="0"/>
                  </a:lnTo>
                  <a:lnTo>
                    <a:pt x="0" y="0"/>
                  </a:lnTo>
                  <a:close/>
                  <a:moveTo>
                    <a:pt x="14486" y="1856"/>
                  </a:moveTo>
                  <a:lnTo>
                    <a:pt x="10950" y="8178"/>
                  </a:lnTo>
                  <a:lnTo>
                    <a:pt x="13040" y="11111"/>
                  </a:lnTo>
                  <a:lnTo>
                    <a:pt x="8480" y="12596"/>
                  </a:lnTo>
                  <a:lnTo>
                    <a:pt x="4483" y="19744"/>
                  </a:lnTo>
                  <a:lnTo>
                    <a:pt x="12508" y="16993"/>
                  </a:lnTo>
                  <a:lnTo>
                    <a:pt x="16049" y="21600"/>
                  </a:lnTo>
                  <a:lnTo>
                    <a:pt x="14981" y="16148"/>
                  </a:lnTo>
                  <a:lnTo>
                    <a:pt x="21600" y="13879"/>
                  </a:lnTo>
                  <a:lnTo>
                    <a:pt x="14486" y="1856"/>
                  </a:lnTo>
                  <a:close/>
                </a:path>
              </a:pathLst>
            </a:custGeom>
            <a:solidFill>
              <a:srgbClr val="FFFFFF"/>
            </a:solidFill>
            <a:ln w="12700" cap="flat">
              <a:noFill/>
              <a:miter lim="400000"/>
            </a:ln>
            <a:effectLst/>
          </p:spPr>
          <p:txBody>
            <a:bodyPr wrap="square" lIns="71437" tIns="71437" rIns="71437" bIns="71437" numCol="1" anchor="ctr">
              <a:noAutofit/>
            </a:bodyPr>
            <a:lstStyle/>
            <a:p>
              <a:pPr algn="ctr" defTabSz="821531">
                <a:lnSpc>
                  <a:spcPct val="100000"/>
                </a:lnSpc>
                <a:defRPr sz="3200">
                  <a:latin typeface="+mn-lt"/>
                  <a:ea typeface="+mn-ea"/>
                  <a:cs typeface="+mn-cs"/>
                  <a:sym typeface="Helvetica Light"/>
                </a:defRPr>
              </a:pPr>
              <a:endParaRPr/>
            </a:p>
          </p:txBody>
        </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pic>
        <p:nvPicPr>
          <p:cNvPr id="102" name="image.png" descr="image.png"/>
          <p:cNvPicPr>
            <a:picLocks noChangeAspect="1"/>
          </p:cNvPicPr>
          <p:nvPr/>
        </p:nvPicPr>
        <p:blipFill>
          <a:blip r:embed="rId3">
            <a:extLst/>
          </a:blip>
          <a:srcRect r="12617"/>
          <a:stretch>
            <a:fillRect/>
          </a:stretch>
        </p:blipFill>
        <p:spPr>
          <a:xfrm>
            <a:off x="-1974018" y="3304182"/>
            <a:ext cx="14306075" cy="7107710"/>
          </a:xfrm>
          <a:prstGeom prst="rect">
            <a:avLst/>
          </a:prstGeom>
          <a:ln w="12700">
            <a:miter lim="400000"/>
          </a:ln>
        </p:spPr>
      </p:pic>
      <p:sp>
        <p:nvSpPr>
          <p:cNvPr id="103" name="从5月1日起，将试点范围扩大到建筑业、房地产业、金融业、生活服务业，并将所有企业新增不动产所含增值税纳入抵扣范围，确保所有行业税负只减不增。"/>
          <p:cNvSpPr txBox="1"/>
          <p:nvPr/>
        </p:nvSpPr>
        <p:spPr>
          <a:xfrm>
            <a:off x="12886788" y="3711414"/>
            <a:ext cx="10519309" cy="46278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t>从</a:t>
            </a:r>
            <a:r>
              <a:rPr>
                <a:solidFill>
                  <a:srgbClr val="FFBA02"/>
                </a:solidFill>
                <a:latin typeface="Lantinghei SC Demibold"/>
                <a:ea typeface="Lantinghei SC Demibold"/>
                <a:cs typeface="Lantinghei SC Demibold"/>
                <a:sym typeface="Lantinghei SC Demibold"/>
              </a:rPr>
              <a:t>5月1日</a:t>
            </a:r>
            <a:r>
              <a:t>起，将试点范围扩大到建筑业、房地产业、金融业、生活服务业，并将所有企业新增不动产所含增值税纳入抵扣范围，确保所有行业税负只减不增。</a:t>
            </a:r>
          </a:p>
        </p:txBody>
      </p:sp>
      <p:sp>
        <p:nvSpPr>
          <p:cNvPr id="104" name="——李克强总理…"/>
          <p:cNvSpPr/>
          <p:nvPr/>
        </p:nvSpPr>
        <p:spPr>
          <a:xfrm>
            <a:off x="12886788" y="8356125"/>
            <a:ext cx="10519309" cy="16484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a:defRPr sz="4200"/>
            </a:pPr>
            <a:r>
              <a:t>——李克强总理 </a:t>
            </a:r>
          </a:p>
          <a:p>
            <a:pPr algn="r">
              <a:defRPr sz="4200"/>
            </a:pPr>
            <a:r>
              <a:t>2016年3月5日全国人民代表大会政府报告</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452" name="专用发票管理的风险"/>
          <p:cNvSpPr txBox="1"/>
          <p:nvPr/>
        </p:nvSpPr>
        <p:spPr>
          <a:xfrm>
            <a:off x="7542212" y="1071562"/>
            <a:ext cx="9299576" cy="1565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8000" b="1">
                <a:solidFill>
                  <a:srgbClr val="FFBA02"/>
                </a:solidFill>
                <a:latin typeface="Helvetica"/>
                <a:ea typeface="Helvetica"/>
                <a:cs typeface="Helvetica"/>
                <a:sym typeface="Helvetica"/>
              </a:defRPr>
            </a:lvl1pPr>
          </a:lstStyle>
          <a:p>
            <a:r>
              <a:t>专用发票管理的风险</a:t>
            </a:r>
          </a:p>
        </p:txBody>
      </p:sp>
      <p:sp>
        <p:nvSpPr>
          <p:cNvPr id="453" name="Rapid Demonstration"/>
          <p:cNvSpPr txBox="1"/>
          <p:nvPr/>
        </p:nvSpPr>
        <p:spPr>
          <a:xfrm>
            <a:off x="9114789" y="2518558"/>
            <a:ext cx="615442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5000">
                <a:latin typeface="+mn-lt"/>
                <a:ea typeface="+mn-ea"/>
                <a:cs typeface="+mn-cs"/>
                <a:sym typeface="Helvetica Light"/>
              </a:defRPr>
            </a:lvl1pPr>
          </a:lstStyle>
          <a:p>
            <a:r>
              <a:t>Rapid Demonstration</a:t>
            </a:r>
          </a:p>
        </p:txBody>
      </p:sp>
      <p:sp>
        <p:nvSpPr>
          <p:cNvPr id="454" name="线条"/>
          <p:cNvSpPr/>
          <p:nvPr/>
        </p:nvSpPr>
        <p:spPr>
          <a:xfrm>
            <a:off x="11169974" y="3624659"/>
            <a:ext cx="2044052" cy="1"/>
          </a:xfrm>
          <a:prstGeom prst="line">
            <a:avLst/>
          </a:prstGeom>
          <a:ln w="25400">
            <a:solidFill>
              <a:srgbClr val="FFC400"/>
            </a:solidFill>
            <a:miter lim="400000"/>
          </a:ln>
        </p:spPr>
        <p:txBody>
          <a:bodyPr lIns="71437" tIns="71437" rIns="71437" bIns="71437" anchor="ctr"/>
          <a:lstStyle/>
          <a:p>
            <a:pPr algn="ctr" defTabSz="821531">
              <a:lnSpc>
                <a:spcPct val="100000"/>
              </a:lnSpc>
              <a:defRPr sz="3200">
                <a:solidFill>
                  <a:srgbClr val="000000"/>
                </a:solidFill>
                <a:latin typeface="+mn-lt"/>
                <a:ea typeface="+mn-ea"/>
                <a:cs typeface="+mn-cs"/>
                <a:sym typeface="Helvetica Light"/>
              </a:defRPr>
            </a:pPr>
            <a:endParaRPr/>
          </a:p>
        </p:txBody>
      </p:sp>
      <p:sp>
        <p:nvSpPr>
          <p:cNvPr id="455" name="1.善意取得虚开…"/>
          <p:cNvSpPr/>
          <p:nvPr/>
        </p:nvSpPr>
        <p:spPr>
          <a:xfrm>
            <a:off x="7898903" y="5170442"/>
            <a:ext cx="8586194" cy="6515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pPr>
            <a:r>
              <a:t>1.善意取得虚开</a:t>
            </a:r>
          </a:p>
          <a:p>
            <a:pPr>
              <a:lnSpc>
                <a:spcPct val="150000"/>
              </a:lnSpc>
              <a:defRPr sz="4200"/>
            </a:pPr>
            <a:r>
              <a:t>2.发票认证180天（全企业的管理）</a:t>
            </a:r>
          </a:p>
          <a:p>
            <a:pPr>
              <a:lnSpc>
                <a:spcPct val="150000"/>
              </a:lnSpc>
              <a:defRPr sz="4200"/>
            </a:pPr>
            <a:r>
              <a:t>3.过180天怎么办？</a:t>
            </a:r>
          </a:p>
          <a:p>
            <a:pPr>
              <a:lnSpc>
                <a:spcPct val="150000"/>
              </a:lnSpc>
              <a:defRPr sz="4200"/>
            </a:pPr>
            <a:r>
              <a:t>4.三流一致</a:t>
            </a:r>
          </a:p>
          <a:p>
            <a:pPr>
              <a:lnSpc>
                <a:spcPct val="150000"/>
              </a:lnSpc>
              <a:defRPr sz="4200"/>
            </a:pPr>
            <a:r>
              <a:t>5.受其他法律法规的约束</a:t>
            </a:r>
          </a:p>
          <a:p>
            <a:pPr>
              <a:lnSpc>
                <a:spcPct val="150000"/>
              </a:lnSpc>
              <a:defRPr sz="4200"/>
            </a:pPr>
            <a:r>
              <a:t>6.销售退回不用红字而开具进项</a:t>
            </a:r>
          </a:p>
        </p:txBody>
      </p:sp>
      <p:grpSp>
        <p:nvGrpSpPr>
          <p:cNvPr id="458" name="成组"/>
          <p:cNvGrpSpPr/>
          <p:nvPr/>
        </p:nvGrpSpPr>
        <p:grpSpPr>
          <a:xfrm>
            <a:off x="6926289" y="5456706"/>
            <a:ext cx="592787" cy="592788"/>
            <a:chOff x="0" y="0"/>
            <a:chExt cx="592786" cy="592786"/>
          </a:xfrm>
        </p:grpSpPr>
        <p:sp>
          <p:nvSpPr>
            <p:cNvPr id="456"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457"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grpSp>
        <p:nvGrpSpPr>
          <p:cNvPr id="461" name="成组"/>
          <p:cNvGrpSpPr/>
          <p:nvPr/>
        </p:nvGrpSpPr>
        <p:grpSpPr>
          <a:xfrm>
            <a:off x="6926289" y="6561607"/>
            <a:ext cx="592787" cy="592787"/>
            <a:chOff x="0" y="0"/>
            <a:chExt cx="592786" cy="592786"/>
          </a:xfrm>
        </p:grpSpPr>
        <p:sp>
          <p:nvSpPr>
            <p:cNvPr id="459"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460"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grpSp>
        <p:nvGrpSpPr>
          <p:cNvPr id="464" name="成组"/>
          <p:cNvGrpSpPr/>
          <p:nvPr/>
        </p:nvGrpSpPr>
        <p:grpSpPr>
          <a:xfrm>
            <a:off x="6926289" y="7621016"/>
            <a:ext cx="592787" cy="592787"/>
            <a:chOff x="0" y="0"/>
            <a:chExt cx="592786" cy="592786"/>
          </a:xfrm>
        </p:grpSpPr>
        <p:sp>
          <p:nvSpPr>
            <p:cNvPr id="462"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463"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grpSp>
        <p:nvGrpSpPr>
          <p:cNvPr id="467" name="成组"/>
          <p:cNvGrpSpPr/>
          <p:nvPr/>
        </p:nvGrpSpPr>
        <p:grpSpPr>
          <a:xfrm>
            <a:off x="6926289" y="8680425"/>
            <a:ext cx="592787" cy="592788"/>
            <a:chOff x="0" y="0"/>
            <a:chExt cx="592786" cy="592786"/>
          </a:xfrm>
        </p:grpSpPr>
        <p:sp>
          <p:nvSpPr>
            <p:cNvPr id="465"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466"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grpSp>
        <p:nvGrpSpPr>
          <p:cNvPr id="470" name="成组"/>
          <p:cNvGrpSpPr/>
          <p:nvPr/>
        </p:nvGrpSpPr>
        <p:grpSpPr>
          <a:xfrm>
            <a:off x="6926289" y="9785325"/>
            <a:ext cx="592787" cy="592788"/>
            <a:chOff x="0" y="0"/>
            <a:chExt cx="592786" cy="592786"/>
          </a:xfrm>
        </p:grpSpPr>
        <p:sp>
          <p:nvSpPr>
            <p:cNvPr id="468"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469"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grpSp>
        <p:nvGrpSpPr>
          <p:cNvPr id="473" name="成组"/>
          <p:cNvGrpSpPr/>
          <p:nvPr/>
        </p:nvGrpSpPr>
        <p:grpSpPr>
          <a:xfrm>
            <a:off x="6926289" y="10844735"/>
            <a:ext cx="592787" cy="592787"/>
            <a:chOff x="0" y="0"/>
            <a:chExt cx="592786" cy="592786"/>
          </a:xfrm>
        </p:grpSpPr>
        <p:sp>
          <p:nvSpPr>
            <p:cNvPr id="471"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472"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475" name="矩形"/>
          <p:cNvSpPr/>
          <p:nvPr/>
        </p:nvSpPr>
        <p:spPr>
          <a:xfrm>
            <a:off x="5467894" y="4834880"/>
            <a:ext cx="6023175" cy="4046240"/>
          </a:xfrm>
          <a:prstGeom prst="rect">
            <a:avLst/>
          </a:prstGeom>
          <a:ln w="38100">
            <a:solidFill>
              <a:srgbClr val="FFC400"/>
            </a:solidFill>
            <a:miter lim="400000"/>
          </a:ln>
          <a:effectLst>
            <a:outerShdw blurRad="50800" dist="25400" dir="5400000" rotWithShape="0">
              <a:srgbClr val="FFC400">
                <a:alpha val="50000"/>
              </a:srgbClr>
            </a:outerShdw>
          </a:effectLst>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476" name="15类不得抵扣的进项税额"/>
          <p:cNvSpPr txBox="1"/>
          <p:nvPr/>
        </p:nvSpPr>
        <p:spPr>
          <a:xfrm>
            <a:off x="8099434" y="6075362"/>
            <a:ext cx="11445678" cy="15652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defTabSz="821531">
              <a:lnSpc>
                <a:spcPct val="100000"/>
              </a:lnSpc>
              <a:defRPr sz="8000" b="1">
                <a:latin typeface="Helvetica"/>
                <a:ea typeface="Helvetica"/>
                <a:cs typeface="Helvetica"/>
                <a:sym typeface="Helvetica"/>
              </a:defRPr>
            </a:pPr>
            <a:r>
              <a:t>15类不得抵扣的进项税额</a:t>
            </a:r>
          </a:p>
        </p:txBody>
      </p:sp>
      <p:grpSp>
        <p:nvGrpSpPr>
          <p:cNvPr id="479" name="成组"/>
          <p:cNvGrpSpPr/>
          <p:nvPr/>
        </p:nvGrpSpPr>
        <p:grpSpPr>
          <a:xfrm>
            <a:off x="5853617" y="5637707"/>
            <a:ext cx="2080053" cy="2401838"/>
            <a:chOff x="160892" y="0"/>
            <a:chExt cx="2080052" cy="2401837"/>
          </a:xfrm>
        </p:grpSpPr>
        <p:sp>
          <p:nvSpPr>
            <p:cNvPr id="477" name="多边形"/>
            <p:cNvSpPr/>
            <p:nvPr/>
          </p:nvSpPr>
          <p:spPr>
            <a:xfrm>
              <a:off x="160892" y="0"/>
              <a:ext cx="2080054" cy="24018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BA02"/>
            </a:solidFill>
            <a:ln w="12700" cap="flat">
              <a:noFill/>
              <a:miter lim="400000"/>
            </a:ln>
            <a:effectLst/>
          </p:spPr>
          <p:txBody>
            <a:bodyPr wrap="square" lIns="71437" tIns="71437" rIns="71437" bIns="71437" numCol="1" anchor="ctr">
              <a:noAutofit/>
            </a:bodyPr>
            <a:lstStyle/>
            <a:p>
              <a:pPr algn="ctr" defTabSz="821531">
                <a:lnSpc>
                  <a:spcPct val="100000"/>
                </a:lnSpc>
                <a:defRPr sz="3200">
                  <a:latin typeface="+mn-lt"/>
                  <a:ea typeface="+mn-ea"/>
                  <a:cs typeface="+mn-cs"/>
                  <a:sym typeface="Helvetica Light"/>
                </a:defRPr>
              </a:pPr>
              <a:endParaRPr/>
            </a:p>
          </p:txBody>
        </p:sp>
        <p:sp>
          <p:nvSpPr>
            <p:cNvPr id="478" name="形状"/>
            <p:cNvSpPr/>
            <p:nvPr/>
          </p:nvSpPr>
          <p:spPr>
            <a:xfrm>
              <a:off x="650280" y="668839"/>
              <a:ext cx="1101278" cy="11001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1395" y="0"/>
                  </a:lnTo>
                  <a:lnTo>
                    <a:pt x="0" y="0"/>
                  </a:lnTo>
                  <a:close/>
                  <a:moveTo>
                    <a:pt x="14486" y="1856"/>
                  </a:moveTo>
                  <a:lnTo>
                    <a:pt x="10950" y="8178"/>
                  </a:lnTo>
                  <a:lnTo>
                    <a:pt x="13040" y="11111"/>
                  </a:lnTo>
                  <a:lnTo>
                    <a:pt x="8480" y="12596"/>
                  </a:lnTo>
                  <a:lnTo>
                    <a:pt x="4483" y="19744"/>
                  </a:lnTo>
                  <a:lnTo>
                    <a:pt x="12508" y="16993"/>
                  </a:lnTo>
                  <a:lnTo>
                    <a:pt x="16049" y="21600"/>
                  </a:lnTo>
                  <a:lnTo>
                    <a:pt x="14981" y="16148"/>
                  </a:lnTo>
                  <a:lnTo>
                    <a:pt x="21600" y="13879"/>
                  </a:lnTo>
                  <a:lnTo>
                    <a:pt x="14486" y="1856"/>
                  </a:lnTo>
                  <a:close/>
                </a:path>
              </a:pathLst>
            </a:custGeom>
            <a:solidFill>
              <a:srgbClr val="FFFFFF"/>
            </a:solidFill>
            <a:ln w="12700" cap="flat">
              <a:noFill/>
              <a:miter lim="400000"/>
            </a:ln>
            <a:effectLst/>
          </p:spPr>
          <p:txBody>
            <a:bodyPr wrap="square" lIns="71437" tIns="71437" rIns="71437" bIns="71437" numCol="1" anchor="ctr">
              <a:noAutofit/>
            </a:bodyPr>
            <a:lstStyle/>
            <a:p>
              <a:pPr algn="ctr" defTabSz="821531">
                <a:lnSpc>
                  <a:spcPct val="100000"/>
                </a:lnSpc>
                <a:defRPr sz="3200">
                  <a:latin typeface="+mn-lt"/>
                  <a:ea typeface="+mn-ea"/>
                  <a:cs typeface="+mn-cs"/>
                  <a:sym typeface="Helvetica Light"/>
                </a:defRPr>
              </a:pPr>
              <a:endParaRPr/>
            </a:p>
          </p:txBody>
        </p:sp>
      </p:gr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481" name="十五类不得抵扣的进项税额"/>
          <p:cNvSpPr txBox="1"/>
          <p:nvPr/>
        </p:nvSpPr>
        <p:spPr>
          <a:xfrm>
            <a:off x="1739926" y="1217528"/>
            <a:ext cx="9299576" cy="12096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defTabSz="821531">
              <a:lnSpc>
                <a:spcPct val="100000"/>
              </a:lnSpc>
              <a:defRPr sz="6000" b="1">
                <a:latin typeface="Helvetica"/>
                <a:ea typeface="Helvetica"/>
                <a:cs typeface="Helvetica"/>
                <a:sym typeface="Helvetica"/>
              </a:defRPr>
            </a:pPr>
            <a:r>
              <a:t>十五类不得抵扣的进项税额</a:t>
            </a:r>
          </a:p>
        </p:txBody>
      </p:sp>
      <p:sp>
        <p:nvSpPr>
          <p:cNvPr id="482" name="矩形"/>
          <p:cNvSpPr/>
          <p:nvPr/>
        </p:nvSpPr>
        <p:spPr>
          <a:xfrm>
            <a:off x="986596" y="1138359"/>
            <a:ext cx="465819" cy="1368014"/>
          </a:xfrm>
          <a:prstGeom prst="rect">
            <a:avLst/>
          </a:prstGeom>
          <a:ln w="38100">
            <a:solidFill>
              <a:srgbClr val="FFBA02"/>
            </a:solidFill>
            <a:miter lim="400000"/>
          </a:ln>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483" name="（一）用于简易计税方法计税项目、免征增值税项目、集体福利或者个人消费的购进货物、加工修理修配劳务、服务、无形资产和不动产。其中涉及的固定资产、无形资产、不动产，仅指专用于上述项目的固定资产、无形资产（不包括其他权益性无形资产）、不动产。…"/>
          <p:cNvSpPr txBox="1">
            <a:spLocks noGrp="1"/>
          </p:cNvSpPr>
          <p:nvPr>
            <p:ph type="body" idx="1"/>
          </p:nvPr>
        </p:nvSpPr>
        <p:spPr>
          <a:xfrm>
            <a:off x="2296919" y="4290166"/>
            <a:ext cx="19790162" cy="7116371"/>
          </a:xfrm>
          <a:prstGeom prst="rect">
            <a:avLst/>
          </a:prstGeom>
        </p:spPr>
        <p:txBody>
          <a:bodyPr lIns="50800" tIns="50800" rIns="50800" bIns="50800" anchor="t">
            <a:noAutofit/>
          </a:bodyPr>
          <a:lstStyle/>
          <a:p>
            <a:pPr marL="0" indent="0" algn="just" defTabSz="1377950">
              <a:lnSpc>
                <a:spcPct val="120000"/>
              </a:lnSpc>
              <a:spcBef>
                <a:spcPts val="2200"/>
              </a:spcBef>
              <a:buSzTx/>
              <a:buNone/>
              <a:defRPr sz="4800">
                <a:solidFill>
                  <a:srgbClr val="FFFFFF"/>
                </a:solidFill>
                <a:latin typeface="Lantinghei SC Extralight"/>
                <a:ea typeface="Lantinghei SC Extralight"/>
                <a:cs typeface="Lantinghei SC Extralight"/>
                <a:sym typeface="Lantinghei SC Extralight"/>
              </a:defRPr>
            </a:pPr>
            <a:r>
              <a:t>（一）用于</a:t>
            </a:r>
            <a:r>
              <a:rPr u="sng">
                <a:solidFill>
                  <a:srgbClr val="FFBA02"/>
                </a:solidFill>
                <a:latin typeface="Lantinghei SC Demibold"/>
                <a:ea typeface="Lantinghei SC Demibold"/>
                <a:cs typeface="Lantinghei SC Demibold"/>
                <a:sym typeface="Lantinghei SC Demibold"/>
              </a:rPr>
              <a:t>简易计税方法</a:t>
            </a:r>
            <a:r>
              <a:t>计税项目、</a:t>
            </a:r>
            <a:r>
              <a:rPr u="sng">
                <a:solidFill>
                  <a:srgbClr val="FFBA02"/>
                </a:solidFill>
                <a:latin typeface="Lantinghei SC Demibold"/>
                <a:ea typeface="Lantinghei SC Demibold"/>
                <a:cs typeface="Lantinghei SC Demibold"/>
                <a:sym typeface="Lantinghei SC Demibold"/>
              </a:rPr>
              <a:t>免征</a:t>
            </a:r>
            <a:r>
              <a:t>增值税项目、</a:t>
            </a:r>
            <a:r>
              <a:rPr u="sng">
                <a:solidFill>
                  <a:srgbClr val="FFBA02"/>
                </a:solidFill>
                <a:latin typeface="Lantinghei SC Demibold"/>
                <a:ea typeface="Lantinghei SC Demibold"/>
                <a:cs typeface="Lantinghei SC Demibold"/>
                <a:sym typeface="Lantinghei SC Demibold"/>
              </a:rPr>
              <a:t>集体福利或者个人消费</a:t>
            </a:r>
            <a:r>
              <a:t>的购进货物、加工修理修配劳务、服务、无形资产和不动产。其中涉及的固定资产、无形资产、不动产，仅指专用于上述项目的固定资产、无形资产（</a:t>
            </a:r>
            <a:r>
              <a:rPr u="sng">
                <a:solidFill>
                  <a:srgbClr val="FFBA02"/>
                </a:solidFill>
                <a:latin typeface="Lantinghei SC Demibold"/>
                <a:ea typeface="Lantinghei SC Demibold"/>
                <a:cs typeface="Lantinghei SC Demibold"/>
                <a:sym typeface="Lantinghei SC Demibold"/>
              </a:rPr>
              <a:t>不包括其他权益性无形资产</a:t>
            </a:r>
            <a:r>
              <a:t>）、不动产。</a:t>
            </a:r>
          </a:p>
          <a:p>
            <a:pPr marL="0" indent="0" algn="just" defTabSz="1377950">
              <a:lnSpc>
                <a:spcPct val="120000"/>
              </a:lnSpc>
              <a:spcBef>
                <a:spcPts val="2200"/>
              </a:spcBef>
              <a:buSzTx/>
              <a:buNone/>
              <a:defRPr sz="4800">
                <a:solidFill>
                  <a:srgbClr val="FFFFFF"/>
                </a:solidFill>
                <a:latin typeface="Lantinghei SC Extralight"/>
                <a:ea typeface="Lantinghei SC Extralight"/>
                <a:cs typeface="Lantinghei SC Extralight"/>
                <a:sym typeface="Lantinghei SC Extralight"/>
              </a:defRPr>
            </a:pPr>
            <a:r>
              <a:t>纳税人的交际应酬消费属于个人消费。</a:t>
            </a:r>
          </a:p>
          <a:p>
            <a:pPr marL="0" indent="0" algn="just" defTabSz="1377950">
              <a:lnSpc>
                <a:spcPct val="120000"/>
              </a:lnSpc>
              <a:spcBef>
                <a:spcPts val="2200"/>
              </a:spcBef>
              <a:buSzTx/>
              <a:buNone/>
              <a:defRPr sz="4800">
                <a:solidFill>
                  <a:srgbClr val="FFFFFF"/>
                </a:solidFill>
                <a:latin typeface="Lantinghei SC Extralight"/>
                <a:ea typeface="Lantinghei SC Extralight"/>
                <a:cs typeface="Lantinghei SC Extralight"/>
                <a:sym typeface="Lantinghei SC Extralight"/>
              </a:defRPr>
            </a:pPr>
            <a:r>
              <a:rPr u="sng">
                <a:solidFill>
                  <a:srgbClr val="FFBA02"/>
                </a:solidFill>
                <a:latin typeface="Lantinghei SC Demibold"/>
                <a:ea typeface="Lantinghei SC Demibold"/>
                <a:cs typeface="Lantinghei SC Demibold"/>
                <a:sym typeface="Lantinghei SC Demibold"/>
              </a:rPr>
              <a:t>注意</a:t>
            </a:r>
            <a:r>
              <a:t>：集体福利、个人消费、交际应酬情况所得税的处理</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485" name="混用的固定资产、不动产、无形资产"/>
          <p:cNvSpPr txBox="1"/>
          <p:nvPr/>
        </p:nvSpPr>
        <p:spPr>
          <a:xfrm>
            <a:off x="3986212" y="1071562"/>
            <a:ext cx="16411576" cy="1565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8000" b="1">
                <a:solidFill>
                  <a:srgbClr val="FFBA02"/>
                </a:solidFill>
                <a:latin typeface="Helvetica"/>
                <a:ea typeface="Helvetica"/>
                <a:cs typeface="Helvetica"/>
                <a:sym typeface="Helvetica"/>
              </a:defRPr>
            </a:lvl1pPr>
          </a:lstStyle>
          <a:p>
            <a:r>
              <a:t>混用的固定资产、不动产、无形资产</a:t>
            </a:r>
          </a:p>
        </p:txBody>
      </p:sp>
      <p:sp>
        <p:nvSpPr>
          <p:cNvPr id="486" name="Rapid Demonstration"/>
          <p:cNvSpPr txBox="1"/>
          <p:nvPr/>
        </p:nvSpPr>
        <p:spPr>
          <a:xfrm>
            <a:off x="9114789" y="2518558"/>
            <a:ext cx="615442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5000">
                <a:latin typeface="+mn-lt"/>
                <a:ea typeface="+mn-ea"/>
                <a:cs typeface="+mn-cs"/>
                <a:sym typeface="Helvetica Light"/>
              </a:defRPr>
            </a:lvl1pPr>
          </a:lstStyle>
          <a:p>
            <a:r>
              <a:t>Rapid Demonstration</a:t>
            </a:r>
          </a:p>
        </p:txBody>
      </p:sp>
      <p:sp>
        <p:nvSpPr>
          <p:cNvPr id="487" name="线条"/>
          <p:cNvSpPr/>
          <p:nvPr/>
        </p:nvSpPr>
        <p:spPr>
          <a:xfrm>
            <a:off x="11169974" y="3624659"/>
            <a:ext cx="2044052" cy="1"/>
          </a:xfrm>
          <a:prstGeom prst="line">
            <a:avLst/>
          </a:prstGeom>
          <a:ln w="25400">
            <a:solidFill>
              <a:srgbClr val="FFC400"/>
            </a:solidFill>
            <a:miter lim="400000"/>
          </a:ln>
        </p:spPr>
        <p:txBody>
          <a:bodyPr lIns="71437" tIns="71437" rIns="71437" bIns="71437" anchor="ctr"/>
          <a:lstStyle/>
          <a:p>
            <a:pPr algn="ctr" defTabSz="821531">
              <a:lnSpc>
                <a:spcPct val="100000"/>
              </a:lnSpc>
              <a:defRPr sz="3200">
                <a:solidFill>
                  <a:srgbClr val="000000"/>
                </a:solidFill>
                <a:latin typeface="+mn-lt"/>
                <a:ea typeface="+mn-ea"/>
                <a:cs typeface="+mn-cs"/>
                <a:sym typeface="Helvetica Light"/>
              </a:defRPr>
            </a:pPr>
            <a:endParaRPr/>
          </a:p>
        </p:txBody>
      </p:sp>
      <p:sp>
        <p:nvSpPr>
          <p:cNvPr id="488" name="文件中明确只有专用三大事项：即简易征、免税项目、职工福利…"/>
          <p:cNvSpPr txBox="1">
            <a:spLocks noGrp="1"/>
          </p:cNvSpPr>
          <p:nvPr>
            <p:ph type="body" idx="1"/>
          </p:nvPr>
        </p:nvSpPr>
        <p:spPr>
          <a:xfrm>
            <a:off x="2240790" y="5037449"/>
            <a:ext cx="19902420" cy="7203204"/>
          </a:xfrm>
          <a:prstGeom prst="rect">
            <a:avLst/>
          </a:prstGeom>
        </p:spPr>
        <p:txBody>
          <a:bodyPr lIns="50800" tIns="50800" rIns="50800" bIns="50800" anchor="t">
            <a:noAutofit/>
          </a:bodyPr>
          <a:lstStyle/>
          <a:p>
            <a:pPr marL="512884" indent="-512884" algn="just" defTabSz="1377950">
              <a:lnSpc>
                <a:spcPct val="120000"/>
              </a:lnSpc>
              <a:spcBef>
                <a:spcPts val="0"/>
              </a:spcBef>
              <a:defRPr sz="4800">
                <a:solidFill>
                  <a:srgbClr val="FFFFFF"/>
                </a:solidFill>
                <a:latin typeface="Lantinghei SC Extralight"/>
                <a:ea typeface="Lantinghei SC Extralight"/>
                <a:cs typeface="Lantinghei SC Extralight"/>
                <a:sym typeface="Lantinghei SC Extralight"/>
              </a:defRPr>
            </a:pPr>
            <a:r>
              <a:t>文件中明确只有专用三大事项：即简易征、免税项目、职工福利</a:t>
            </a:r>
          </a:p>
          <a:p>
            <a:pPr marL="512884" indent="-512884" algn="just" defTabSz="1377950">
              <a:lnSpc>
                <a:spcPct val="120000"/>
              </a:lnSpc>
              <a:spcBef>
                <a:spcPts val="0"/>
              </a:spcBef>
              <a:defRPr sz="4800">
                <a:solidFill>
                  <a:srgbClr val="FFFFFF"/>
                </a:solidFill>
                <a:latin typeface="Lantinghei SC Extralight"/>
                <a:ea typeface="Lantinghei SC Extralight"/>
                <a:cs typeface="Lantinghei SC Extralight"/>
                <a:sym typeface="Lantinghei SC Extralight"/>
              </a:defRPr>
            </a:pPr>
            <a:r>
              <a:t>关于其他权益性无形资产的特殊之处：</a:t>
            </a:r>
          </a:p>
          <a:p>
            <a:pPr marL="512884" indent="-512884" algn="just" defTabSz="1377950">
              <a:lnSpc>
                <a:spcPct val="120000"/>
              </a:lnSpc>
              <a:spcBef>
                <a:spcPts val="0"/>
              </a:spcBef>
              <a:defRPr sz="4800">
                <a:solidFill>
                  <a:srgbClr val="FFFFFF"/>
                </a:solidFill>
                <a:latin typeface="Lantinghei SC Extralight"/>
                <a:ea typeface="Lantinghei SC Extralight"/>
                <a:cs typeface="Lantinghei SC Extralight"/>
                <a:sym typeface="Lantinghei SC Extralight"/>
              </a:defRPr>
            </a:pPr>
            <a:r>
              <a:t>其他权益性无形资产，包括基础设施资产经营权、公共事业特许权、配额、经营权(包括特许经营权、连锁经营权、其他经营权)、经销权、分销权、代理权、会员权、席位权、网络游戏虚拟道具、域名、名称权、肖像权、冠名权、转会费等。</a:t>
            </a:r>
          </a:p>
          <a:p>
            <a:pPr marL="512884" indent="-512884" algn="just" defTabSz="1377950">
              <a:lnSpc>
                <a:spcPct val="120000"/>
              </a:lnSpc>
              <a:spcBef>
                <a:spcPts val="0"/>
              </a:spcBef>
              <a:defRPr sz="4800">
                <a:solidFill>
                  <a:srgbClr val="FFFFFF"/>
                </a:solidFill>
                <a:latin typeface="Lantinghei SC Extralight"/>
                <a:ea typeface="Lantinghei SC Extralight"/>
                <a:cs typeface="Lantinghei SC Extralight"/>
                <a:sym typeface="Lantinghei SC Extralight"/>
              </a:defRPr>
            </a:pPr>
            <a:r>
              <a:t>混用的权益性无形资产当然可以抵扣！那么专用权益性无形资产？</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490" name="十五类不得抵扣的进项税额"/>
          <p:cNvSpPr txBox="1"/>
          <p:nvPr/>
        </p:nvSpPr>
        <p:spPr>
          <a:xfrm>
            <a:off x="1739926" y="1217528"/>
            <a:ext cx="9299576" cy="12096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defTabSz="821531">
              <a:lnSpc>
                <a:spcPct val="100000"/>
              </a:lnSpc>
              <a:defRPr sz="6000" b="1">
                <a:latin typeface="Helvetica"/>
                <a:ea typeface="Helvetica"/>
                <a:cs typeface="Helvetica"/>
                <a:sym typeface="Helvetica"/>
              </a:defRPr>
            </a:pPr>
            <a:r>
              <a:t>十五类不得抵扣的进项税额</a:t>
            </a:r>
          </a:p>
        </p:txBody>
      </p:sp>
      <p:sp>
        <p:nvSpPr>
          <p:cNvPr id="491" name="矩形"/>
          <p:cNvSpPr/>
          <p:nvPr/>
        </p:nvSpPr>
        <p:spPr>
          <a:xfrm>
            <a:off x="986596" y="1138359"/>
            <a:ext cx="465819" cy="1368014"/>
          </a:xfrm>
          <a:prstGeom prst="rect">
            <a:avLst/>
          </a:prstGeom>
          <a:ln w="38100">
            <a:solidFill>
              <a:srgbClr val="FFBA02"/>
            </a:solidFill>
            <a:miter lim="400000"/>
          </a:ln>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492" name="（二）非正常损失的购进货物，以及相关的加工修理修配劳务和交通运输服务。…"/>
          <p:cNvSpPr txBox="1">
            <a:spLocks noGrp="1"/>
          </p:cNvSpPr>
          <p:nvPr>
            <p:ph type="body" idx="1"/>
          </p:nvPr>
        </p:nvSpPr>
        <p:spPr>
          <a:xfrm>
            <a:off x="1416667" y="3891244"/>
            <a:ext cx="21550665" cy="10535786"/>
          </a:xfrm>
          <a:prstGeom prst="rect">
            <a:avLst/>
          </a:prstGeom>
        </p:spPr>
        <p:txBody>
          <a:bodyPr lIns="50800" tIns="50800" rIns="50800" bIns="50800" anchor="t">
            <a:noAutofit/>
          </a:bodyPr>
          <a:lstStyle/>
          <a:p>
            <a:pPr marL="0" indent="0" algn="just" defTabSz="1377950">
              <a:lnSpc>
                <a:spcPct val="120000"/>
              </a:lnSpc>
              <a:spcBef>
                <a:spcPts val="2200"/>
              </a:spcBef>
              <a:buSzTx/>
              <a:buNone/>
              <a:defRPr sz="4800">
                <a:solidFill>
                  <a:srgbClr val="FFFFFF"/>
                </a:solidFill>
                <a:latin typeface="Lantinghei SC Extralight"/>
                <a:ea typeface="Lantinghei SC Extralight"/>
                <a:cs typeface="Lantinghei SC Extralight"/>
                <a:sym typeface="Lantinghei SC Extralight"/>
              </a:defRPr>
            </a:pPr>
            <a:r>
              <a:t>（二）非正常损失的购进货物，以及相关的加工修理修配劳务和交通运输服务。</a:t>
            </a:r>
          </a:p>
          <a:p>
            <a:pPr marL="0" indent="0" algn="just" defTabSz="1377950">
              <a:lnSpc>
                <a:spcPct val="120000"/>
              </a:lnSpc>
              <a:spcBef>
                <a:spcPts val="2200"/>
              </a:spcBef>
              <a:buSzTx/>
              <a:buNone/>
              <a:defRPr sz="4800">
                <a:solidFill>
                  <a:srgbClr val="FFFFFF"/>
                </a:solidFill>
                <a:latin typeface="Lantinghei SC Extralight"/>
                <a:ea typeface="Lantinghei SC Extralight"/>
                <a:cs typeface="Lantinghei SC Extralight"/>
                <a:sym typeface="Lantinghei SC Extralight"/>
              </a:defRPr>
            </a:pPr>
            <a:r>
              <a:t>（三）非正常损失的在产品、产成品所耗用的购进货物（不包括固定资产）、加工修理修配劳务和交通运输服务。</a:t>
            </a:r>
          </a:p>
          <a:p>
            <a:pPr marL="0" indent="0" algn="just" defTabSz="1377950">
              <a:lnSpc>
                <a:spcPct val="120000"/>
              </a:lnSpc>
              <a:spcBef>
                <a:spcPts val="2200"/>
              </a:spcBef>
              <a:buSzTx/>
              <a:buNone/>
              <a:defRPr sz="4800">
                <a:solidFill>
                  <a:srgbClr val="FFFFFF"/>
                </a:solidFill>
                <a:latin typeface="Lantinghei SC Extralight"/>
                <a:ea typeface="Lantinghei SC Extralight"/>
                <a:cs typeface="Lantinghei SC Extralight"/>
                <a:sym typeface="Lantinghei SC Extralight"/>
              </a:defRPr>
            </a:pPr>
            <a:r>
              <a:t>固定资产，是指使用期限超过12个月的机器、机械、运输工具以及其他与生产经营有关的设备、工具、器具等有形动产。（此固定资产非彼固定资产）非正常损失，是指因管理不善造成货物被盗、丢失、霉烂变质，以及因违反法律法规造成货物或者不动产被依法没收、销毁、拆除的情形。</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494" name="十五类不得抵扣的进项税额"/>
          <p:cNvSpPr txBox="1"/>
          <p:nvPr/>
        </p:nvSpPr>
        <p:spPr>
          <a:xfrm>
            <a:off x="1739926" y="1217528"/>
            <a:ext cx="9299576" cy="12096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defTabSz="821531">
              <a:lnSpc>
                <a:spcPct val="100000"/>
              </a:lnSpc>
              <a:defRPr sz="6000" b="1">
                <a:latin typeface="Helvetica"/>
                <a:ea typeface="Helvetica"/>
                <a:cs typeface="Helvetica"/>
                <a:sym typeface="Helvetica"/>
              </a:defRPr>
            </a:pPr>
            <a:r>
              <a:t>十五类不得抵扣的进项税额</a:t>
            </a:r>
          </a:p>
        </p:txBody>
      </p:sp>
      <p:sp>
        <p:nvSpPr>
          <p:cNvPr id="495" name="矩形"/>
          <p:cNvSpPr/>
          <p:nvPr/>
        </p:nvSpPr>
        <p:spPr>
          <a:xfrm>
            <a:off x="986596" y="1138359"/>
            <a:ext cx="465819" cy="1368014"/>
          </a:xfrm>
          <a:prstGeom prst="rect">
            <a:avLst/>
          </a:prstGeom>
          <a:ln w="38100">
            <a:solidFill>
              <a:srgbClr val="FFBA02"/>
            </a:solidFill>
            <a:miter lim="400000"/>
          </a:ln>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496" name="（四）非正常损失的不动产，以及该不动产所耗用的购进货物、设计服务和建筑服务。…"/>
          <p:cNvSpPr txBox="1">
            <a:spLocks noGrp="1"/>
          </p:cNvSpPr>
          <p:nvPr>
            <p:ph type="body" idx="1"/>
          </p:nvPr>
        </p:nvSpPr>
        <p:spPr>
          <a:xfrm>
            <a:off x="1687260" y="3891867"/>
            <a:ext cx="21199806" cy="8331201"/>
          </a:xfrm>
          <a:prstGeom prst="rect">
            <a:avLst/>
          </a:prstGeom>
        </p:spPr>
        <p:txBody>
          <a:bodyPr lIns="50800" tIns="50800" rIns="50800" bIns="50800" anchor="t">
            <a:noAutofit/>
          </a:bodyPr>
          <a:lstStyle/>
          <a:p>
            <a:pPr marL="0" indent="0" algn="just" defTabSz="1377950">
              <a:lnSpc>
                <a:spcPct val="120000"/>
              </a:lnSpc>
              <a:spcBef>
                <a:spcPts val="2200"/>
              </a:spcBef>
              <a:buSzTx/>
              <a:buNone/>
              <a:defRPr sz="4800">
                <a:solidFill>
                  <a:srgbClr val="FFFFFF"/>
                </a:solidFill>
                <a:latin typeface="Lantinghei SC Extralight"/>
                <a:ea typeface="Lantinghei SC Extralight"/>
                <a:cs typeface="Lantinghei SC Extralight"/>
                <a:sym typeface="Lantinghei SC Extralight"/>
              </a:defRPr>
            </a:pPr>
            <a:r>
              <a:t>（四）非正常损失的不动产，以及该不动产所耗用的购进货物、设计服务和建筑服务。</a:t>
            </a:r>
          </a:p>
          <a:p>
            <a:pPr marL="0" indent="0" algn="just" defTabSz="1377950">
              <a:lnSpc>
                <a:spcPct val="120000"/>
              </a:lnSpc>
              <a:spcBef>
                <a:spcPts val="2200"/>
              </a:spcBef>
              <a:buSzTx/>
              <a:buNone/>
              <a:defRPr sz="4800">
                <a:solidFill>
                  <a:srgbClr val="FFFFFF"/>
                </a:solidFill>
                <a:latin typeface="Lantinghei SC Extralight"/>
                <a:ea typeface="Lantinghei SC Extralight"/>
                <a:cs typeface="Lantinghei SC Extralight"/>
                <a:sym typeface="Lantinghei SC Extralight"/>
              </a:defRPr>
            </a:pPr>
            <a:r>
              <a:t>（五）非正常损失的不动产在建工程所耗用的购进货物、设计服务和建筑服务。纳税人新建、改建、扩建、修缮、装饰不动产，均属于不动产在建工程。</a:t>
            </a:r>
          </a:p>
          <a:p>
            <a:pPr marL="0" indent="0" algn="just" defTabSz="1377950">
              <a:lnSpc>
                <a:spcPct val="120000"/>
              </a:lnSpc>
              <a:spcBef>
                <a:spcPts val="2200"/>
              </a:spcBef>
              <a:buSzTx/>
              <a:buNone/>
              <a:defRPr sz="4800">
                <a:solidFill>
                  <a:srgbClr val="FFFFFF"/>
                </a:solidFill>
                <a:latin typeface="Lantinghei SC Extralight"/>
                <a:ea typeface="Lantinghei SC Extralight"/>
                <a:cs typeface="Lantinghei SC Extralight"/>
                <a:sym typeface="Lantinghei SC Extralight"/>
              </a:defRPr>
            </a:pPr>
            <a:r>
              <a:t>本条第（四）项、第（五）项所称货物，是指构成不动产实体的材料和设备，包括建筑装饰材料和给排水、采暖、卫生、通风、照明、通讯、煤气、消防、中央空调、电梯、电气、智能化楼宇设备及配套设施。</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498" name="十五类不得抵扣的进项税额"/>
          <p:cNvSpPr txBox="1"/>
          <p:nvPr/>
        </p:nvSpPr>
        <p:spPr>
          <a:xfrm>
            <a:off x="1739926" y="1217528"/>
            <a:ext cx="9299576" cy="12096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defTabSz="821531">
              <a:lnSpc>
                <a:spcPct val="100000"/>
              </a:lnSpc>
              <a:defRPr sz="6000" b="1">
                <a:latin typeface="Helvetica"/>
                <a:ea typeface="Helvetica"/>
                <a:cs typeface="Helvetica"/>
                <a:sym typeface="Helvetica"/>
              </a:defRPr>
            </a:pPr>
            <a:r>
              <a:t>十五类不得抵扣的进项税额</a:t>
            </a:r>
          </a:p>
        </p:txBody>
      </p:sp>
      <p:sp>
        <p:nvSpPr>
          <p:cNvPr id="499" name="矩形"/>
          <p:cNvSpPr/>
          <p:nvPr/>
        </p:nvSpPr>
        <p:spPr>
          <a:xfrm>
            <a:off x="986596" y="1138359"/>
            <a:ext cx="465819" cy="1368014"/>
          </a:xfrm>
          <a:prstGeom prst="rect">
            <a:avLst/>
          </a:prstGeom>
          <a:ln w="38100">
            <a:solidFill>
              <a:srgbClr val="FFBA02"/>
            </a:solidFill>
            <a:miter lim="400000"/>
          </a:ln>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500" name="（六）购进的旅客运输服务、贷款服务、餐饮服务、居民日常服务和娱乐服务。…"/>
          <p:cNvSpPr txBox="1">
            <a:spLocks noGrp="1"/>
          </p:cNvSpPr>
          <p:nvPr>
            <p:ph type="body" idx="1"/>
          </p:nvPr>
        </p:nvSpPr>
        <p:spPr>
          <a:xfrm>
            <a:off x="2969427" y="3502206"/>
            <a:ext cx="19538440" cy="10249469"/>
          </a:xfrm>
          <a:prstGeom prst="rect">
            <a:avLst/>
          </a:prstGeom>
        </p:spPr>
        <p:txBody>
          <a:bodyPr lIns="50800" tIns="50800" rIns="50800" bIns="50800" anchor="t">
            <a:noAutofit/>
          </a:bodyPr>
          <a:lstStyle/>
          <a:p>
            <a:pPr marL="0" indent="0" algn="just" defTabSz="1377950">
              <a:lnSpc>
                <a:spcPct val="120000"/>
              </a:lnSpc>
              <a:spcBef>
                <a:spcPts val="2200"/>
              </a:spcBef>
              <a:buSzTx/>
              <a:buNone/>
              <a:defRPr sz="4200">
                <a:solidFill>
                  <a:srgbClr val="FFFFFF"/>
                </a:solidFill>
                <a:latin typeface="Lantinghei SC Extralight"/>
                <a:ea typeface="Lantinghei SC Extralight"/>
                <a:cs typeface="Lantinghei SC Extralight"/>
                <a:sym typeface="Lantinghei SC Extralight"/>
              </a:defRPr>
            </a:pPr>
            <a:r>
              <a:t>（六）购进的旅客运输服务、贷款服务、餐饮服务、居民日常服务和娱乐服务。</a:t>
            </a:r>
          </a:p>
          <a:p>
            <a:pPr marL="0" indent="0" algn="just" defTabSz="1377950">
              <a:lnSpc>
                <a:spcPct val="120000"/>
              </a:lnSpc>
              <a:spcBef>
                <a:spcPts val="0"/>
              </a:spcBef>
              <a:buSzTx/>
              <a:buNone/>
              <a:defRPr sz="4200">
                <a:solidFill>
                  <a:srgbClr val="FFFFFF"/>
                </a:solidFill>
                <a:latin typeface="Lantinghei SC Extralight"/>
                <a:ea typeface="Lantinghei SC Extralight"/>
                <a:cs typeface="Lantinghei SC Extralight"/>
                <a:sym typeface="Lantinghei SC Extralight"/>
              </a:defRPr>
            </a:pPr>
            <a:r>
              <a:t>    1.用来做招待费的</a:t>
            </a:r>
          </a:p>
          <a:p>
            <a:pPr marL="0" indent="0" algn="just" defTabSz="1377950">
              <a:lnSpc>
                <a:spcPct val="120000"/>
              </a:lnSpc>
              <a:spcBef>
                <a:spcPts val="0"/>
              </a:spcBef>
              <a:buSzTx/>
              <a:buNone/>
              <a:defRPr sz="4200">
                <a:solidFill>
                  <a:srgbClr val="FFFFFF"/>
                </a:solidFill>
                <a:latin typeface="Lantinghei SC Extralight"/>
                <a:ea typeface="Lantinghei SC Extralight"/>
                <a:cs typeface="Lantinghei SC Extralight"/>
                <a:sym typeface="Lantinghei SC Extralight"/>
              </a:defRPr>
            </a:pPr>
            <a:r>
              <a:t>    2.差旅费中的餐饮、交通费</a:t>
            </a:r>
          </a:p>
          <a:p>
            <a:pPr marL="0" indent="0" algn="just" defTabSz="1377950">
              <a:lnSpc>
                <a:spcPct val="120000"/>
              </a:lnSpc>
              <a:spcBef>
                <a:spcPts val="0"/>
              </a:spcBef>
              <a:buSzTx/>
              <a:buNone/>
              <a:defRPr sz="4200">
                <a:solidFill>
                  <a:srgbClr val="FFFFFF"/>
                </a:solidFill>
                <a:latin typeface="Lantinghei SC Extralight"/>
                <a:ea typeface="Lantinghei SC Extralight"/>
                <a:cs typeface="Lantinghei SC Extralight"/>
                <a:sym typeface="Lantinghei SC Extralight"/>
              </a:defRPr>
            </a:pPr>
            <a:r>
              <a:t>    3.会议费中的餐饮费</a:t>
            </a:r>
          </a:p>
          <a:p>
            <a:pPr marL="0" indent="0" algn="just" defTabSz="1377950">
              <a:lnSpc>
                <a:spcPct val="120000"/>
              </a:lnSpc>
              <a:spcBef>
                <a:spcPts val="0"/>
              </a:spcBef>
              <a:buSzTx/>
              <a:buNone/>
              <a:defRPr sz="4200">
                <a:solidFill>
                  <a:srgbClr val="FFFFFF"/>
                </a:solidFill>
                <a:latin typeface="Lantinghei SC Extralight"/>
                <a:ea typeface="Lantinghei SC Extralight"/>
                <a:cs typeface="Lantinghei SC Extralight"/>
                <a:sym typeface="Lantinghei SC Extralight"/>
              </a:defRPr>
            </a:pPr>
            <a:r>
              <a:t>    4.职工福利费</a:t>
            </a:r>
          </a:p>
          <a:p>
            <a:pPr marL="0" indent="0" algn="just" defTabSz="1377950">
              <a:lnSpc>
                <a:spcPct val="120000"/>
              </a:lnSpc>
              <a:spcBef>
                <a:spcPts val="0"/>
              </a:spcBef>
              <a:buSzTx/>
              <a:buNone/>
              <a:defRPr sz="4200">
                <a:solidFill>
                  <a:srgbClr val="FFFFFF"/>
                </a:solidFill>
                <a:latin typeface="Lantinghei SC Extralight"/>
                <a:ea typeface="Lantinghei SC Extralight"/>
                <a:cs typeface="Lantinghei SC Extralight"/>
                <a:sym typeface="Lantinghei SC Extralight"/>
              </a:defRPr>
            </a:pPr>
            <a:r>
              <a:t>    5.交通费</a:t>
            </a:r>
          </a:p>
          <a:p>
            <a:pPr marL="0" indent="0" algn="just" defTabSz="1377950">
              <a:lnSpc>
                <a:spcPct val="120000"/>
              </a:lnSpc>
              <a:spcBef>
                <a:spcPts val="0"/>
              </a:spcBef>
              <a:buSzTx/>
              <a:buNone/>
              <a:defRPr sz="4200">
                <a:solidFill>
                  <a:srgbClr val="FFFFFF"/>
                </a:solidFill>
                <a:latin typeface="Lantinghei SC Extralight"/>
                <a:ea typeface="Lantinghei SC Extralight"/>
                <a:cs typeface="Lantinghei SC Extralight"/>
                <a:sym typeface="Lantinghei SC Extralight"/>
              </a:defRPr>
            </a:pPr>
            <a:r>
              <a:t>    6.停车费</a:t>
            </a:r>
          </a:p>
          <a:p>
            <a:pPr marL="0" indent="0" algn="just" defTabSz="1377950">
              <a:lnSpc>
                <a:spcPct val="120000"/>
              </a:lnSpc>
              <a:spcBef>
                <a:spcPts val="0"/>
              </a:spcBef>
              <a:buSzTx/>
              <a:buNone/>
              <a:defRPr sz="4200">
                <a:solidFill>
                  <a:srgbClr val="FFFFFF"/>
                </a:solidFill>
                <a:latin typeface="Lantinghei SC Extralight"/>
                <a:ea typeface="Lantinghei SC Extralight"/>
                <a:cs typeface="Lantinghei SC Extralight"/>
                <a:sym typeface="Lantinghei SC Extralight"/>
              </a:defRPr>
            </a:pPr>
            <a:r>
              <a:t>    7.ETC充值</a:t>
            </a:r>
          </a:p>
          <a:p>
            <a:pPr marL="0" indent="0" algn="just" defTabSz="1377950">
              <a:lnSpc>
                <a:spcPct val="120000"/>
              </a:lnSpc>
              <a:spcBef>
                <a:spcPts val="2200"/>
              </a:spcBef>
              <a:buSzTx/>
              <a:buNone/>
              <a:defRPr sz="4200">
                <a:solidFill>
                  <a:srgbClr val="FFFFFF"/>
                </a:solidFill>
                <a:latin typeface="Lantinghei SC Extralight"/>
                <a:ea typeface="Lantinghei SC Extralight"/>
                <a:cs typeface="Lantinghei SC Extralight"/>
                <a:sym typeface="Lantinghei SC Extralight"/>
              </a:defRPr>
            </a:pPr>
            <a:r>
              <a:t>（七）财政部和国家税务总局规定的其他情形。</a:t>
            </a:r>
          </a:p>
          <a:p>
            <a:pPr marL="0" indent="0" algn="just" defTabSz="1377950">
              <a:lnSpc>
                <a:spcPct val="120000"/>
              </a:lnSpc>
              <a:spcBef>
                <a:spcPts val="2200"/>
              </a:spcBef>
              <a:buSzTx/>
              <a:buNone/>
              <a:defRPr sz="4200">
                <a:solidFill>
                  <a:srgbClr val="FFFFFF"/>
                </a:solidFill>
                <a:latin typeface="Lantinghei SC Extralight"/>
                <a:ea typeface="Lantinghei SC Extralight"/>
                <a:cs typeface="Lantinghei SC Extralight"/>
                <a:sym typeface="Lantinghei SC Extralight"/>
              </a:defRPr>
            </a:pPr>
            <a:r>
              <a:t> </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502" name="矩形"/>
          <p:cNvSpPr/>
          <p:nvPr/>
        </p:nvSpPr>
        <p:spPr>
          <a:xfrm>
            <a:off x="8011000" y="4531764"/>
            <a:ext cx="6023174" cy="4046240"/>
          </a:xfrm>
          <a:prstGeom prst="rect">
            <a:avLst/>
          </a:prstGeom>
          <a:ln w="38100">
            <a:solidFill>
              <a:srgbClr val="FFC400"/>
            </a:solidFill>
            <a:miter lim="400000"/>
          </a:ln>
          <a:effectLst>
            <a:outerShdw blurRad="50800" dist="25400" dir="5400000" rotWithShape="0">
              <a:srgbClr val="FFC400">
                <a:alpha val="50000"/>
              </a:srgbClr>
            </a:outerShdw>
          </a:effectLst>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503" name="增值税计算"/>
          <p:cNvSpPr txBox="1"/>
          <p:nvPr/>
        </p:nvSpPr>
        <p:spPr>
          <a:xfrm>
            <a:off x="11156474" y="5772246"/>
            <a:ext cx="5235576" cy="15652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8000" b="1">
                <a:latin typeface="Helvetica"/>
                <a:ea typeface="Helvetica"/>
                <a:cs typeface="Helvetica"/>
                <a:sym typeface="Helvetica"/>
              </a:defRPr>
            </a:lvl1pPr>
          </a:lstStyle>
          <a:p>
            <a:r>
              <a:t>增值税计算</a:t>
            </a:r>
          </a:p>
        </p:txBody>
      </p:sp>
      <p:sp>
        <p:nvSpPr>
          <p:cNvPr id="504" name="公式"/>
          <p:cNvSpPr txBox="1"/>
          <p:nvPr/>
        </p:nvSpPr>
        <p:spPr>
          <a:xfrm>
            <a:off x="11325392" y="7128307"/>
            <a:ext cx="866776" cy="650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2800" b="1">
                <a:solidFill>
                  <a:srgbClr val="FFBA02"/>
                </a:solidFill>
                <a:latin typeface="Helvetica"/>
                <a:ea typeface="Helvetica"/>
                <a:cs typeface="Helvetica"/>
                <a:sym typeface="Helvetica"/>
              </a:defRPr>
            </a:lvl1pPr>
          </a:lstStyle>
          <a:p>
            <a:r>
              <a:t>公式</a:t>
            </a:r>
          </a:p>
        </p:txBody>
      </p:sp>
      <p:grpSp>
        <p:nvGrpSpPr>
          <p:cNvPr id="507" name="成组"/>
          <p:cNvGrpSpPr/>
          <p:nvPr/>
        </p:nvGrpSpPr>
        <p:grpSpPr>
          <a:xfrm>
            <a:off x="8396722" y="5334591"/>
            <a:ext cx="2080054" cy="2401838"/>
            <a:chOff x="160892" y="0"/>
            <a:chExt cx="2080052" cy="2401837"/>
          </a:xfrm>
        </p:grpSpPr>
        <p:sp>
          <p:nvSpPr>
            <p:cNvPr id="505" name="多边形"/>
            <p:cNvSpPr/>
            <p:nvPr/>
          </p:nvSpPr>
          <p:spPr>
            <a:xfrm>
              <a:off x="160892" y="0"/>
              <a:ext cx="2080054" cy="24018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BA02"/>
            </a:solidFill>
            <a:ln w="12700" cap="flat">
              <a:noFill/>
              <a:miter lim="400000"/>
            </a:ln>
            <a:effectLst/>
          </p:spPr>
          <p:txBody>
            <a:bodyPr wrap="square" lIns="71437" tIns="71437" rIns="71437" bIns="71437" numCol="1" anchor="ctr">
              <a:noAutofit/>
            </a:bodyPr>
            <a:lstStyle/>
            <a:p>
              <a:pPr algn="ctr" defTabSz="821531">
                <a:lnSpc>
                  <a:spcPct val="100000"/>
                </a:lnSpc>
                <a:defRPr sz="3200">
                  <a:latin typeface="+mn-lt"/>
                  <a:ea typeface="+mn-ea"/>
                  <a:cs typeface="+mn-cs"/>
                  <a:sym typeface="Helvetica Light"/>
                </a:defRPr>
              </a:pPr>
              <a:endParaRPr/>
            </a:p>
          </p:txBody>
        </p:sp>
        <p:sp>
          <p:nvSpPr>
            <p:cNvPr id="506" name="形状"/>
            <p:cNvSpPr/>
            <p:nvPr/>
          </p:nvSpPr>
          <p:spPr>
            <a:xfrm>
              <a:off x="650280" y="668839"/>
              <a:ext cx="1101278" cy="11001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1395" y="0"/>
                  </a:lnTo>
                  <a:lnTo>
                    <a:pt x="0" y="0"/>
                  </a:lnTo>
                  <a:close/>
                  <a:moveTo>
                    <a:pt x="14486" y="1856"/>
                  </a:moveTo>
                  <a:lnTo>
                    <a:pt x="10950" y="8178"/>
                  </a:lnTo>
                  <a:lnTo>
                    <a:pt x="13040" y="11111"/>
                  </a:lnTo>
                  <a:lnTo>
                    <a:pt x="8480" y="12596"/>
                  </a:lnTo>
                  <a:lnTo>
                    <a:pt x="4483" y="19744"/>
                  </a:lnTo>
                  <a:lnTo>
                    <a:pt x="12508" y="16993"/>
                  </a:lnTo>
                  <a:lnTo>
                    <a:pt x="16049" y="21600"/>
                  </a:lnTo>
                  <a:lnTo>
                    <a:pt x="14981" y="16148"/>
                  </a:lnTo>
                  <a:lnTo>
                    <a:pt x="21600" y="13879"/>
                  </a:lnTo>
                  <a:lnTo>
                    <a:pt x="14486" y="1856"/>
                  </a:lnTo>
                  <a:close/>
                </a:path>
              </a:pathLst>
            </a:custGeom>
            <a:solidFill>
              <a:srgbClr val="FFFFFF"/>
            </a:solidFill>
            <a:ln w="12700" cap="flat">
              <a:noFill/>
              <a:miter lim="400000"/>
            </a:ln>
            <a:effectLst/>
          </p:spPr>
          <p:txBody>
            <a:bodyPr wrap="square" lIns="71437" tIns="71437" rIns="71437" bIns="71437" numCol="1" anchor="ctr">
              <a:noAutofit/>
            </a:bodyPr>
            <a:lstStyle/>
            <a:p>
              <a:pPr algn="ctr" defTabSz="821531">
                <a:lnSpc>
                  <a:spcPct val="100000"/>
                </a:lnSpc>
                <a:defRPr sz="3200">
                  <a:latin typeface="+mn-lt"/>
                  <a:ea typeface="+mn-ea"/>
                  <a:cs typeface="+mn-cs"/>
                  <a:sym typeface="Helvetica Light"/>
                </a:defRPr>
              </a:pPr>
              <a:endParaRPr/>
            </a:p>
          </p:txBody>
        </p:sp>
      </p:gr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509" name="矩形"/>
          <p:cNvSpPr/>
          <p:nvPr/>
        </p:nvSpPr>
        <p:spPr>
          <a:xfrm>
            <a:off x="986596" y="1138359"/>
            <a:ext cx="465819" cy="1368014"/>
          </a:xfrm>
          <a:prstGeom prst="rect">
            <a:avLst/>
          </a:prstGeom>
          <a:ln w="38100">
            <a:solidFill>
              <a:srgbClr val="FFBA02"/>
            </a:solidFill>
            <a:miter lim="400000"/>
          </a:ln>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510" name="增值税计算"/>
          <p:cNvSpPr txBox="1"/>
          <p:nvPr/>
        </p:nvSpPr>
        <p:spPr>
          <a:xfrm>
            <a:off x="1779921" y="1217528"/>
            <a:ext cx="3965576" cy="12096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6000" b="1">
                <a:latin typeface="Helvetica"/>
                <a:ea typeface="Helvetica"/>
                <a:cs typeface="Helvetica"/>
                <a:sym typeface="Helvetica"/>
              </a:defRPr>
            </a:lvl1pPr>
          </a:lstStyle>
          <a:p>
            <a:r>
              <a:t>增值税计算</a:t>
            </a:r>
          </a:p>
        </p:txBody>
      </p:sp>
      <p:sp>
        <p:nvSpPr>
          <p:cNvPr id="511" name="一般计税方法"/>
          <p:cNvSpPr/>
          <p:nvPr/>
        </p:nvSpPr>
        <p:spPr>
          <a:xfrm>
            <a:off x="14582863" y="4631650"/>
            <a:ext cx="5084564" cy="1110313"/>
          </a:xfrm>
          <a:prstGeom prst="rect">
            <a:avLst/>
          </a:prstGeom>
          <a:solidFill>
            <a:srgbClr val="FFBA02">
              <a:alpha val="89311"/>
            </a:srgbClr>
          </a:solidFill>
          <a:ln w="12700">
            <a:miter lim="400000"/>
          </a:ln>
          <a:extLst>
            <a:ext uri="{C572A759-6A51-4108-AA02-DFA0A04FC94B}">
              <ma14:wrappingTextBoxFlag xmlns:ma14="http://schemas.microsoft.com/office/mac/drawingml/2011/main" val="1"/>
            </a:ext>
          </a:extLst>
        </p:spPr>
        <p:txBody>
          <a:bodyPr tIns="91439" bIns="91439" anchor="ctr"/>
          <a:lstStyle>
            <a:lvl1pPr algn="ctr" defTabSz="1828800">
              <a:lnSpc>
                <a:spcPct val="100000"/>
              </a:lnSpc>
              <a:defRPr sz="4000">
                <a:latin typeface="微软雅黑"/>
                <a:ea typeface="微软雅黑"/>
                <a:cs typeface="微软雅黑"/>
                <a:sym typeface="微软雅黑"/>
              </a:defRPr>
            </a:lvl1pPr>
          </a:lstStyle>
          <a:p>
            <a:r>
              <a:t>一般计税方法</a:t>
            </a:r>
          </a:p>
        </p:txBody>
      </p:sp>
      <p:sp>
        <p:nvSpPr>
          <p:cNvPr id="512" name="一般纳税人"/>
          <p:cNvSpPr/>
          <p:nvPr/>
        </p:nvSpPr>
        <p:spPr>
          <a:xfrm>
            <a:off x="6402154" y="4739766"/>
            <a:ext cx="3590926" cy="894081"/>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defRPr sz="4000" b="1">
                <a:solidFill>
                  <a:srgbClr val="FFBA02"/>
                </a:solidFill>
                <a:latin typeface="微软雅黑"/>
                <a:ea typeface="微软雅黑"/>
                <a:cs typeface="微软雅黑"/>
                <a:sym typeface="微软雅黑"/>
              </a:defRPr>
            </a:lvl1pPr>
          </a:lstStyle>
          <a:p>
            <a:r>
              <a:t>一般纳税人</a:t>
            </a:r>
          </a:p>
        </p:txBody>
      </p:sp>
      <p:sp>
        <p:nvSpPr>
          <p:cNvPr id="513" name="线条"/>
          <p:cNvSpPr/>
          <p:nvPr/>
        </p:nvSpPr>
        <p:spPr>
          <a:xfrm>
            <a:off x="11622992" y="5186806"/>
            <a:ext cx="2593976" cy="1"/>
          </a:xfrm>
          <a:prstGeom prst="line">
            <a:avLst/>
          </a:prstGeom>
          <a:ln w="76200">
            <a:solidFill>
              <a:srgbClr val="FFFFFF"/>
            </a:solidFill>
            <a:tailEnd type="triangle"/>
          </a:ln>
        </p:spPr>
        <p:txBody>
          <a:bodyPr tIns="91439" bIns="91439"/>
          <a:lstStyle/>
          <a:p>
            <a:pPr algn="l" defTabSz="1828800">
              <a:lnSpc>
                <a:spcPct val="100000"/>
              </a:lnSpc>
              <a:defRPr sz="3600">
                <a:solidFill>
                  <a:srgbClr val="000000"/>
                </a:solidFill>
                <a:latin typeface="Arial"/>
                <a:ea typeface="Arial"/>
                <a:cs typeface="Arial"/>
                <a:sym typeface="Arial"/>
              </a:defRPr>
            </a:pPr>
            <a:endParaRPr/>
          </a:p>
        </p:txBody>
      </p:sp>
      <p:sp>
        <p:nvSpPr>
          <p:cNvPr id="514" name="线条"/>
          <p:cNvSpPr/>
          <p:nvPr/>
        </p:nvSpPr>
        <p:spPr>
          <a:xfrm>
            <a:off x="11622991" y="5184266"/>
            <a:ext cx="2698752" cy="4073526"/>
          </a:xfrm>
          <a:prstGeom prst="line">
            <a:avLst/>
          </a:prstGeom>
          <a:ln w="76200">
            <a:solidFill>
              <a:srgbClr val="FFFFFF"/>
            </a:solidFill>
            <a:tailEnd type="triangle"/>
          </a:ln>
        </p:spPr>
        <p:txBody>
          <a:bodyPr tIns="91439" bIns="91439"/>
          <a:lstStyle/>
          <a:p>
            <a:pPr algn="l" defTabSz="1828800">
              <a:lnSpc>
                <a:spcPct val="100000"/>
              </a:lnSpc>
              <a:defRPr sz="3600">
                <a:solidFill>
                  <a:srgbClr val="000000"/>
                </a:solidFill>
                <a:latin typeface="Arial"/>
                <a:ea typeface="Arial"/>
                <a:cs typeface="Arial"/>
                <a:sym typeface="Arial"/>
              </a:defRPr>
            </a:pPr>
            <a:endParaRPr/>
          </a:p>
        </p:txBody>
      </p:sp>
      <p:sp>
        <p:nvSpPr>
          <p:cNvPr id="515" name="线条"/>
          <p:cNvSpPr/>
          <p:nvPr/>
        </p:nvSpPr>
        <p:spPr>
          <a:xfrm>
            <a:off x="11724592" y="9549256"/>
            <a:ext cx="2698751" cy="1"/>
          </a:xfrm>
          <a:prstGeom prst="line">
            <a:avLst/>
          </a:prstGeom>
          <a:ln w="76200">
            <a:solidFill>
              <a:srgbClr val="FFFFFF"/>
            </a:solidFill>
            <a:tailEnd type="triangle"/>
          </a:ln>
        </p:spPr>
        <p:txBody>
          <a:bodyPr tIns="91439" bIns="91439"/>
          <a:lstStyle/>
          <a:p>
            <a:pPr algn="l" defTabSz="1828800">
              <a:lnSpc>
                <a:spcPct val="100000"/>
              </a:lnSpc>
              <a:defRPr sz="3600">
                <a:solidFill>
                  <a:srgbClr val="000000"/>
                </a:solidFill>
                <a:latin typeface="Arial"/>
                <a:ea typeface="Arial"/>
                <a:cs typeface="Arial"/>
                <a:sym typeface="Arial"/>
              </a:defRPr>
            </a:pPr>
            <a:endParaRPr/>
          </a:p>
        </p:txBody>
      </p:sp>
      <p:sp>
        <p:nvSpPr>
          <p:cNvPr id="516" name="可以选择"/>
          <p:cNvSpPr/>
          <p:nvPr/>
        </p:nvSpPr>
        <p:spPr>
          <a:xfrm rot="3346326">
            <a:off x="12014508" y="6341110"/>
            <a:ext cx="2633981" cy="10337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lnSpc>
                <a:spcPct val="100000"/>
              </a:lnSpc>
              <a:defRPr b="1">
                <a:solidFill>
                  <a:srgbClr val="ED6C00"/>
                </a:solidFill>
                <a:latin typeface="微软雅黑"/>
                <a:ea typeface="微软雅黑"/>
                <a:cs typeface="微软雅黑"/>
                <a:sym typeface="微软雅黑"/>
              </a:defRPr>
            </a:lvl1pPr>
          </a:lstStyle>
          <a:p>
            <a:r>
              <a:t>可以选择</a:t>
            </a:r>
          </a:p>
        </p:txBody>
      </p:sp>
      <p:sp>
        <p:nvSpPr>
          <p:cNvPr id="517" name="简易计税方法"/>
          <p:cNvSpPr/>
          <p:nvPr/>
        </p:nvSpPr>
        <p:spPr>
          <a:xfrm>
            <a:off x="14684463" y="8793598"/>
            <a:ext cx="5084564" cy="1199443"/>
          </a:xfrm>
          <a:prstGeom prst="rect">
            <a:avLst/>
          </a:prstGeom>
          <a:solidFill>
            <a:srgbClr val="FFBA02">
              <a:alpha val="89311"/>
            </a:srgbClr>
          </a:solidFill>
          <a:ln w="12700">
            <a:miter lim="400000"/>
          </a:ln>
          <a:extLst>
            <a:ext uri="{C572A759-6A51-4108-AA02-DFA0A04FC94B}">
              <ma14:wrappingTextBoxFlag xmlns:ma14="http://schemas.microsoft.com/office/mac/drawingml/2011/main" val="1"/>
            </a:ext>
          </a:extLst>
        </p:spPr>
        <p:txBody>
          <a:bodyPr tIns="91439" bIns="91439" anchor="ctr"/>
          <a:lstStyle>
            <a:lvl1pPr algn="ctr" defTabSz="1828800">
              <a:lnSpc>
                <a:spcPct val="100000"/>
              </a:lnSpc>
              <a:defRPr sz="4000">
                <a:latin typeface="微软雅黑"/>
                <a:ea typeface="微软雅黑"/>
                <a:cs typeface="微软雅黑"/>
                <a:sym typeface="微软雅黑"/>
              </a:defRPr>
            </a:lvl1pPr>
          </a:lstStyle>
          <a:p>
            <a:r>
              <a:t>简易计税方法</a:t>
            </a:r>
          </a:p>
        </p:txBody>
      </p:sp>
      <p:pic>
        <p:nvPicPr>
          <p:cNvPr id="518" name="椭圆形" descr="椭圆形"/>
          <p:cNvPicPr>
            <a:picLocks/>
          </p:cNvPicPr>
          <p:nvPr/>
        </p:nvPicPr>
        <p:blipFill>
          <a:blip r:embed="rId2">
            <a:alphaModFix amt="71000"/>
            <a:extLst/>
          </a:blip>
          <a:stretch>
            <a:fillRect/>
          </a:stretch>
        </p:blipFill>
        <p:spPr>
          <a:xfrm>
            <a:off x="5065124" y="4526406"/>
            <a:ext cx="6264987" cy="1320801"/>
          </a:xfrm>
          <a:prstGeom prst="rect">
            <a:avLst/>
          </a:prstGeom>
        </p:spPr>
      </p:pic>
      <p:sp>
        <p:nvSpPr>
          <p:cNvPr id="520" name="小规模纳税人"/>
          <p:cNvSpPr/>
          <p:nvPr/>
        </p:nvSpPr>
        <p:spPr>
          <a:xfrm>
            <a:off x="6402154" y="9151783"/>
            <a:ext cx="3590926" cy="894081"/>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defRPr sz="4000" b="1">
                <a:solidFill>
                  <a:srgbClr val="FFBA02"/>
                </a:solidFill>
                <a:latin typeface="微软雅黑"/>
                <a:ea typeface="微软雅黑"/>
                <a:cs typeface="微软雅黑"/>
                <a:sym typeface="微软雅黑"/>
              </a:defRPr>
            </a:lvl1pPr>
          </a:lstStyle>
          <a:p>
            <a:r>
              <a:t>小规模纳税人</a:t>
            </a:r>
          </a:p>
        </p:txBody>
      </p:sp>
      <p:pic>
        <p:nvPicPr>
          <p:cNvPr id="521" name="椭圆形" descr="椭圆形"/>
          <p:cNvPicPr>
            <a:picLocks/>
          </p:cNvPicPr>
          <p:nvPr/>
        </p:nvPicPr>
        <p:blipFill>
          <a:blip r:embed="rId2">
            <a:alphaModFix amt="71000"/>
            <a:extLst/>
          </a:blip>
          <a:stretch>
            <a:fillRect/>
          </a:stretch>
        </p:blipFill>
        <p:spPr>
          <a:xfrm>
            <a:off x="5065124" y="8938423"/>
            <a:ext cx="6264987" cy="1320801"/>
          </a:xfrm>
          <a:prstGeom prst="rect">
            <a:avLst/>
          </a:prstGeom>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524" name="矩形"/>
          <p:cNvSpPr/>
          <p:nvPr/>
        </p:nvSpPr>
        <p:spPr>
          <a:xfrm>
            <a:off x="986596" y="1138359"/>
            <a:ext cx="465819" cy="1368014"/>
          </a:xfrm>
          <a:prstGeom prst="rect">
            <a:avLst/>
          </a:prstGeom>
          <a:ln w="38100">
            <a:solidFill>
              <a:srgbClr val="FFBA02"/>
            </a:solidFill>
            <a:miter lim="400000"/>
          </a:ln>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525" name="增值税计算：一般纳税人计算增值税（一般计税方法）"/>
          <p:cNvSpPr txBox="1"/>
          <p:nvPr/>
        </p:nvSpPr>
        <p:spPr>
          <a:xfrm>
            <a:off x="2144081" y="1217528"/>
            <a:ext cx="18443576" cy="12096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6000" b="1">
                <a:latin typeface="Helvetica"/>
                <a:ea typeface="Helvetica"/>
                <a:cs typeface="Helvetica"/>
                <a:sym typeface="Helvetica"/>
              </a:defRPr>
            </a:lvl1pPr>
          </a:lstStyle>
          <a:p>
            <a:r>
              <a:t>增值税计算：一般纳税人计算增值税（一般计税方法）</a:t>
            </a:r>
          </a:p>
        </p:txBody>
      </p:sp>
      <p:sp>
        <p:nvSpPr>
          <p:cNvPr id="526" name="="/>
          <p:cNvSpPr/>
          <p:nvPr/>
        </p:nvSpPr>
        <p:spPr>
          <a:xfrm>
            <a:off x="7430513" y="3911915"/>
            <a:ext cx="788910" cy="14020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lnSpc>
                <a:spcPct val="100000"/>
              </a:lnSpc>
              <a:defRPr sz="8000">
                <a:latin typeface="微软雅黑"/>
                <a:ea typeface="微软雅黑"/>
                <a:cs typeface="微软雅黑"/>
                <a:sym typeface="微软雅黑"/>
              </a:defRPr>
            </a:lvl1pPr>
          </a:lstStyle>
          <a:p>
            <a:r>
              <a:t>=</a:t>
            </a:r>
          </a:p>
        </p:txBody>
      </p:sp>
      <p:sp>
        <p:nvSpPr>
          <p:cNvPr id="527" name="-"/>
          <p:cNvSpPr/>
          <p:nvPr/>
        </p:nvSpPr>
        <p:spPr>
          <a:xfrm>
            <a:off x="15385575" y="3911915"/>
            <a:ext cx="533917" cy="14020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lnSpc>
                <a:spcPct val="100000"/>
              </a:lnSpc>
              <a:defRPr sz="8000">
                <a:latin typeface="微软雅黑"/>
                <a:ea typeface="微软雅黑"/>
                <a:cs typeface="微软雅黑"/>
                <a:sym typeface="微软雅黑"/>
              </a:defRPr>
            </a:lvl1pPr>
          </a:lstStyle>
          <a:p>
            <a:r>
              <a:t>-</a:t>
            </a:r>
          </a:p>
        </p:txBody>
      </p:sp>
      <p:sp>
        <p:nvSpPr>
          <p:cNvPr id="528" name="当期应纳税额"/>
          <p:cNvSpPr/>
          <p:nvPr/>
        </p:nvSpPr>
        <p:spPr>
          <a:xfrm>
            <a:off x="2676314" y="4077015"/>
            <a:ext cx="4456431" cy="1071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lnSpc>
                <a:spcPct val="100000"/>
              </a:lnSpc>
              <a:defRPr sz="5000" b="1">
                <a:latin typeface="Helvetica"/>
                <a:ea typeface="Helvetica"/>
                <a:cs typeface="Helvetica"/>
                <a:sym typeface="Helvetica"/>
              </a:defRPr>
            </a:lvl1pPr>
          </a:lstStyle>
          <a:p>
            <a:r>
              <a:t>当期应纳税额</a:t>
            </a:r>
          </a:p>
        </p:txBody>
      </p:sp>
      <p:sp>
        <p:nvSpPr>
          <p:cNvPr id="529" name="当 期"/>
          <p:cNvSpPr/>
          <p:nvPr/>
        </p:nvSpPr>
        <p:spPr>
          <a:xfrm>
            <a:off x="9417944" y="4064315"/>
            <a:ext cx="6032398" cy="10972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lnSpc>
                <a:spcPct val="100000"/>
              </a:lnSpc>
              <a:defRPr sz="5000" b="1" u="sng">
                <a:solidFill>
                  <a:srgbClr val="FFBA02"/>
                </a:solidFill>
                <a:latin typeface="Helvetica"/>
                <a:ea typeface="Helvetica"/>
                <a:cs typeface="Helvetica"/>
                <a:sym typeface="Helvetica"/>
              </a:defRPr>
            </a:lvl1pPr>
          </a:lstStyle>
          <a:p>
            <a:pPr>
              <a:defRPr>
                <a:solidFill>
                  <a:srgbClr val="FFFFFF"/>
                </a:solidFill>
              </a:defRPr>
            </a:pPr>
            <a:r>
              <a:rPr>
                <a:solidFill>
                  <a:srgbClr val="FFBA02"/>
                </a:solidFill>
              </a:rPr>
              <a:t>当 期</a:t>
            </a:r>
          </a:p>
        </p:txBody>
      </p:sp>
      <p:sp>
        <p:nvSpPr>
          <p:cNvPr id="530" name="当期进项税额"/>
          <p:cNvSpPr/>
          <p:nvPr/>
        </p:nvSpPr>
        <p:spPr>
          <a:xfrm>
            <a:off x="16886590" y="4077015"/>
            <a:ext cx="4005581" cy="10718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lnSpc>
                <a:spcPct val="100000"/>
              </a:lnSpc>
              <a:defRPr sz="5000" b="1">
                <a:latin typeface="Helvetica"/>
                <a:ea typeface="Helvetica"/>
                <a:cs typeface="Helvetica"/>
                <a:sym typeface="Helvetica"/>
              </a:defRPr>
            </a:lvl1pPr>
          </a:lstStyle>
          <a:p>
            <a:r>
              <a:t>当期进项税额</a:t>
            </a:r>
          </a:p>
        </p:txBody>
      </p:sp>
      <p:sp>
        <p:nvSpPr>
          <p:cNvPr id="531" name="纳税义务发生时间"/>
          <p:cNvSpPr/>
          <p:nvPr/>
        </p:nvSpPr>
        <p:spPr>
          <a:xfrm>
            <a:off x="2936699" y="6182301"/>
            <a:ext cx="876301" cy="4373881"/>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80000"/>
              </a:lnSpc>
              <a:defRPr sz="3600">
                <a:solidFill>
                  <a:srgbClr val="3399FF"/>
                </a:solidFill>
                <a:latin typeface="微软雅黑"/>
                <a:ea typeface="微软雅黑"/>
                <a:cs typeface="微软雅黑"/>
                <a:sym typeface="微软雅黑"/>
              </a:defRPr>
            </a:lvl1pPr>
          </a:lstStyle>
          <a:p>
            <a:r>
              <a:t>纳税义务发生时间</a:t>
            </a:r>
          </a:p>
        </p:txBody>
      </p:sp>
      <p:sp>
        <p:nvSpPr>
          <p:cNvPr id="532" name="取得的专用发票上注明的税额"/>
          <p:cNvSpPr/>
          <p:nvPr/>
        </p:nvSpPr>
        <p:spPr>
          <a:xfrm>
            <a:off x="21326915" y="6045358"/>
            <a:ext cx="876301" cy="6913881"/>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80000"/>
              </a:lnSpc>
              <a:defRPr sz="3600">
                <a:solidFill>
                  <a:srgbClr val="3399FF"/>
                </a:solidFill>
                <a:latin typeface="微软雅黑"/>
                <a:ea typeface="微软雅黑"/>
                <a:cs typeface="微软雅黑"/>
                <a:sym typeface="微软雅黑"/>
              </a:defRPr>
            </a:lvl1pPr>
          </a:lstStyle>
          <a:p>
            <a:r>
              <a:t>取得的专用发票上注明的税额</a:t>
            </a:r>
          </a:p>
        </p:txBody>
      </p:sp>
      <p:sp>
        <p:nvSpPr>
          <p:cNvPr id="533" name="销 售 额 ×"/>
          <p:cNvSpPr/>
          <p:nvPr/>
        </p:nvSpPr>
        <p:spPr>
          <a:xfrm>
            <a:off x="8974708" y="6344604"/>
            <a:ext cx="5302251" cy="83114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ctr" defTabSz="1828800">
              <a:lnSpc>
                <a:spcPct val="100000"/>
              </a:lnSpc>
              <a:defRPr sz="3600" u="sng">
                <a:latin typeface="微软雅黑"/>
                <a:ea typeface="微软雅黑"/>
                <a:cs typeface="微软雅黑"/>
                <a:sym typeface="微软雅黑"/>
              </a:defRPr>
            </a:pPr>
            <a:r>
              <a:t>销 售 额 </a:t>
            </a:r>
            <a:r>
              <a:rPr u="none"/>
              <a:t>×</a:t>
            </a:r>
          </a:p>
        </p:txBody>
      </p:sp>
      <p:sp>
        <p:nvSpPr>
          <p:cNvPr id="534" name="形状"/>
          <p:cNvSpPr/>
          <p:nvPr/>
        </p:nvSpPr>
        <p:spPr>
          <a:xfrm rot="5400000">
            <a:off x="12003726" y="5172075"/>
            <a:ext cx="860833" cy="1162050"/>
          </a:xfrm>
          <a:custGeom>
            <a:avLst/>
            <a:gdLst/>
            <a:ahLst/>
            <a:cxnLst>
              <a:cxn ang="0">
                <a:pos x="wd2" y="hd2"/>
              </a:cxn>
              <a:cxn ang="5400000">
                <a:pos x="wd2" y="hd2"/>
              </a:cxn>
              <a:cxn ang="10800000">
                <a:pos x="wd2" y="hd2"/>
              </a:cxn>
              <a:cxn ang="16200000">
                <a:pos x="wd2" y="hd2"/>
              </a:cxn>
            </a:cxnLst>
            <a:rect l="0" t="0" r="r" b="b"/>
            <a:pathLst>
              <a:path w="21600" h="21600" extrusionOk="0">
                <a:moveTo>
                  <a:pt x="0" y="5406"/>
                </a:moveTo>
                <a:lnTo>
                  <a:pt x="670" y="5406"/>
                </a:lnTo>
                <a:lnTo>
                  <a:pt x="670" y="16194"/>
                </a:lnTo>
                <a:lnTo>
                  <a:pt x="0" y="16194"/>
                </a:lnTo>
                <a:lnTo>
                  <a:pt x="0" y="5406"/>
                </a:lnTo>
                <a:close/>
                <a:moveTo>
                  <a:pt x="1337" y="5406"/>
                </a:moveTo>
                <a:lnTo>
                  <a:pt x="2709" y="5406"/>
                </a:lnTo>
                <a:lnTo>
                  <a:pt x="2709" y="16194"/>
                </a:lnTo>
                <a:lnTo>
                  <a:pt x="1337" y="16194"/>
                </a:lnTo>
                <a:lnTo>
                  <a:pt x="1337" y="5406"/>
                </a:lnTo>
                <a:close/>
                <a:moveTo>
                  <a:pt x="3376" y="5406"/>
                </a:moveTo>
                <a:lnTo>
                  <a:pt x="10800" y="5406"/>
                </a:lnTo>
                <a:lnTo>
                  <a:pt x="10800" y="0"/>
                </a:lnTo>
                <a:lnTo>
                  <a:pt x="21600" y="10811"/>
                </a:lnTo>
                <a:lnTo>
                  <a:pt x="10800" y="21600"/>
                </a:lnTo>
                <a:lnTo>
                  <a:pt x="10800" y="16194"/>
                </a:lnTo>
                <a:lnTo>
                  <a:pt x="3376" y="16194"/>
                </a:lnTo>
                <a:lnTo>
                  <a:pt x="3376" y="5406"/>
                </a:lnTo>
                <a:close/>
              </a:path>
            </a:pathLst>
          </a:custGeom>
          <a:solidFill>
            <a:srgbClr val="D0DFF0"/>
          </a:solidFill>
          <a:ln w="12700">
            <a:miter lim="400000"/>
          </a:ln>
        </p:spPr>
        <p:txBody>
          <a:bodyPr tIns="91439" bIns="91439" anchor="ctr"/>
          <a:lstStyle/>
          <a:p>
            <a:pPr algn="l" defTabSz="1828800">
              <a:lnSpc>
                <a:spcPct val="100000"/>
              </a:lnSpc>
              <a:defRPr sz="3600">
                <a:solidFill>
                  <a:srgbClr val="000000"/>
                </a:solidFill>
                <a:latin typeface="Arial"/>
                <a:ea typeface="Arial"/>
                <a:cs typeface="Arial"/>
                <a:sym typeface="Arial"/>
              </a:defRPr>
            </a:pPr>
            <a:endParaRPr/>
          </a:p>
        </p:txBody>
      </p:sp>
      <p:sp>
        <p:nvSpPr>
          <p:cNvPr id="535" name="销 项 税 额"/>
          <p:cNvSpPr txBox="1"/>
          <p:nvPr/>
        </p:nvSpPr>
        <p:spPr>
          <a:xfrm>
            <a:off x="11234908" y="4113607"/>
            <a:ext cx="3183571"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828800">
              <a:lnSpc>
                <a:spcPct val="100000"/>
              </a:lnSpc>
              <a:defRPr sz="5000" b="1" u="sng">
                <a:solidFill>
                  <a:schemeClr val="accent5">
                    <a:hueOff val="101205"/>
                    <a:satOff val="-13598"/>
                    <a:lumOff val="23877"/>
                  </a:schemeClr>
                </a:solidFill>
                <a:latin typeface="Helvetica"/>
                <a:ea typeface="Helvetica"/>
                <a:cs typeface="Helvetica"/>
                <a:sym typeface="Helvetica"/>
              </a:defRPr>
            </a:lvl1pPr>
          </a:lstStyle>
          <a:p>
            <a:pPr>
              <a:defRPr>
                <a:solidFill>
                  <a:srgbClr val="FFFFFF"/>
                </a:solidFill>
              </a:defRPr>
            </a:pPr>
            <a:r>
              <a:rPr>
                <a:solidFill>
                  <a:schemeClr val="accent5">
                    <a:hueOff val="101205"/>
                    <a:satOff val="-13598"/>
                    <a:lumOff val="23877"/>
                  </a:schemeClr>
                </a:solidFill>
              </a:rPr>
              <a:t>销 项 税 额</a:t>
            </a:r>
          </a:p>
        </p:txBody>
      </p:sp>
      <p:sp>
        <p:nvSpPr>
          <p:cNvPr id="536" name="税 率"/>
          <p:cNvSpPr txBox="1"/>
          <p:nvPr/>
        </p:nvSpPr>
        <p:spPr>
          <a:xfrm>
            <a:off x="12725562" y="6385244"/>
            <a:ext cx="1155726" cy="7498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1828800">
              <a:lnSpc>
                <a:spcPct val="100000"/>
              </a:lnSpc>
              <a:defRPr sz="3600" u="sng">
                <a:latin typeface="微软雅黑"/>
                <a:ea typeface="微软雅黑"/>
                <a:cs typeface="微软雅黑"/>
                <a:sym typeface="微软雅黑"/>
              </a:defRPr>
            </a:lvl1pPr>
          </a:lstStyle>
          <a:p>
            <a:r>
              <a:t>税 率</a:t>
            </a:r>
          </a:p>
        </p:txBody>
      </p:sp>
      <p:sp>
        <p:nvSpPr>
          <p:cNvPr id="537" name="一般情况"/>
          <p:cNvSpPr/>
          <p:nvPr/>
        </p:nvSpPr>
        <p:spPr>
          <a:xfrm>
            <a:off x="11763068" y="8025063"/>
            <a:ext cx="2127251" cy="7543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ctr" defTabSz="1828800">
              <a:lnSpc>
                <a:spcPct val="100000"/>
              </a:lnSpc>
              <a:defRPr sz="3200">
                <a:latin typeface="微软雅黑"/>
                <a:ea typeface="微软雅黑"/>
                <a:cs typeface="微软雅黑"/>
                <a:sym typeface="微软雅黑"/>
              </a:defRPr>
            </a:lvl1pPr>
          </a:lstStyle>
          <a:p>
            <a:r>
              <a:t>一般情况</a:t>
            </a:r>
          </a:p>
        </p:txBody>
      </p:sp>
      <p:sp>
        <p:nvSpPr>
          <p:cNvPr id="538" name="特殊情况"/>
          <p:cNvSpPr/>
          <p:nvPr/>
        </p:nvSpPr>
        <p:spPr>
          <a:xfrm>
            <a:off x="7662612" y="8025063"/>
            <a:ext cx="2120901" cy="7543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ctr" defTabSz="1828800">
              <a:lnSpc>
                <a:spcPct val="100000"/>
              </a:lnSpc>
              <a:defRPr sz="3200">
                <a:latin typeface="微软雅黑"/>
                <a:ea typeface="微软雅黑"/>
                <a:cs typeface="微软雅黑"/>
                <a:sym typeface="微软雅黑"/>
              </a:defRPr>
            </a:lvl1pPr>
          </a:lstStyle>
          <a:p>
            <a:r>
              <a:t>特殊情况</a:t>
            </a:r>
          </a:p>
        </p:txBody>
      </p:sp>
      <p:sp>
        <p:nvSpPr>
          <p:cNvPr id="539" name="视同销售"/>
          <p:cNvSpPr/>
          <p:nvPr/>
        </p:nvSpPr>
        <p:spPr>
          <a:xfrm>
            <a:off x="8118541" y="9171664"/>
            <a:ext cx="466091" cy="21259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lnSpc>
                <a:spcPct val="80000"/>
              </a:lnSpc>
              <a:defRPr sz="3200">
                <a:solidFill>
                  <a:srgbClr val="EBEBEB"/>
                </a:solidFill>
                <a:latin typeface="微软雅黑"/>
                <a:ea typeface="微软雅黑"/>
                <a:cs typeface="微软雅黑"/>
                <a:sym typeface="微软雅黑"/>
              </a:defRPr>
            </a:lvl1pPr>
          </a:lstStyle>
          <a:p>
            <a:r>
              <a:t>视同销售</a:t>
            </a:r>
          </a:p>
        </p:txBody>
      </p:sp>
      <p:sp>
        <p:nvSpPr>
          <p:cNvPr id="540" name="差额征税"/>
          <p:cNvSpPr/>
          <p:nvPr/>
        </p:nvSpPr>
        <p:spPr>
          <a:xfrm>
            <a:off x="6108766" y="9171664"/>
            <a:ext cx="466091" cy="21259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lnSpc>
                <a:spcPct val="80000"/>
              </a:lnSpc>
              <a:defRPr sz="3200">
                <a:solidFill>
                  <a:srgbClr val="EBEBEB"/>
                </a:solidFill>
                <a:latin typeface="微软雅黑"/>
                <a:ea typeface="微软雅黑"/>
                <a:cs typeface="微软雅黑"/>
                <a:sym typeface="微软雅黑"/>
              </a:defRPr>
            </a:lvl1pPr>
          </a:lstStyle>
          <a:p>
            <a:r>
              <a:t>差额征税</a:t>
            </a:r>
          </a:p>
        </p:txBody>
      </p:sp>
      <p:sp>
        <p:nvSpPr>
          <p:cNvPr id="541" name="兼营与混合销售"/>
          <p:cNvSpPr/>
          <p:nvPr/>
        </p:nvSpPr>
        <p:spPr>
          <a:xfrm>
            <a:off x="7446712" y="9171664"/>
            <a:ext cx="469901" cy="34975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lnSpc>
                <a:spcPct val="80000"/>
              </a:lnSpc>
              <a:defRPr sz="3200">
                <a:solidFill>
                  <a:srgbClr val="EBEBEB"/>
                </a:solidFill>
                <a:latin typeface="微软雅黑"/>
                <a:ea typeface="微软雅黑"/>
                <a:cs typeface="微软雅黑"/>
                <a:sym typeface="微软雅黑"/>
              </a:defRPr>
            </a:lvl1pPr>
          </a:lstStyle>
          <a:p>
            <a:r>
              <a:t>兼营与混合销售</a:t>
            </a:r>
          </a:p>
        </p:txBody>
      </p:sp>
      <p:sp>
        <p:nvSpPr>
          <p:cNvPr id="542" name="折扣销售商业折扣"/>
          <p:cNvSpPr/>
          <p:nvPr/>
        </p:nvSpPr>
        <p:spPr>
          <a:xfrm>
            <a:off x="8786562" y="9171664"/>
            <a:ext cx="469901" cy="39547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lnSpc>
                <a:spcPct val="80000"/>
              </a:lnSpc>
              <a:defRPr sz="3200">
                <a:solidFill>
                  <a:srgbClr val="EBEBEB"/>
                </a:solidFill>
                <a:latin typeface="微软雅黑"/>
                <a:ea typeface="微软雅黑"/>
                <a:cs typeface="微软雅黑"/>
                <a:sym typeface="微软雅黑"/>
              </a:defRPr>
            </a:lvl1pPr>
          </a:lstStyle>
          <a:p>
            <a:r>
              <a:t>折扣销售商业折扣</a:t>
            </a:r>
          </a:p>
        </p:txBody>
      </p:sp>
      <p:sp>
        <p:nvSpPr>
          <p:cNvPr id="543" name="不征税"/>
          <p:cNvSpPr/>
          <p:nvPr/>
        </p:nvSpPr>
        <p:spPr>
          <a:xfrm>
            <a:off x="6745037" y="9171664"/>
            <a:ext cx="533401" cy="16687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lnSpc>
                <a:spcPct val="80000"/>
              </a:lnSpc>
              <a:defRPr sz="3200">
                <a:solidFill>
                  <a:srgbClr val="EBEBEB"/>
                </a:solidFill>
                <a:latin typeface="微软雅黑"/>
                <a:ea typeface="微软雅黑"/>
                <a:cs typeface="微软雅黑"/>
                <a:sym typeface="微软雅黑"/>
              </a:defRPr>
            </a:lvl1pPr>
          </a:lstStyle>
          <a:p>
            <a:r>
              <a:t>不征税</a:t>
            </a:r>
          </a:p>
        </p:txBody>
      </p:sp>
      <p:sp>
        <p:nvSpPr>
          <p:cNvPr id="544" name="免征增值税"/>
          <p:cNvSpPr/>
          <p:nvPr/>
        </p:nvSpPr>
        <p:spPr>
          <a:xfrm>
            <a:off x="9458391" y="9171664"/>
            <a:ext cx="466091" cy="25831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lnSpc>
                <a:spcPct val="80000"/>
              </a:lnSpc>
              <a:defRPr sz="3200">
                <a:solidFill>
                  <a:srgbClr val="EBEBEB"/>
                </a:solidFill>
                <a:latin typeface="微软雅黑"/>
                <a:ea typeface="微软雅黑"/>
                <a:cs typeface="微软雅黑"/>
                <a:sym typeface="微软雅黑"/>
              </a:defRPr>
            </a:lvl1pPr>
          </a:lstStyle>
          <a:p>
            <a:r>
              <a:t>免征增值税</a:t>
            </a:r>
          </a:p>
        </p:txBody>
      </p:sp>
      <p:sp>
        <p:nvSpPr>
          <p:cNvPr id="545" name="出口退税"/>
          <p:cNvSpPr/>
          <p:nvPr/>
        </p:nvSpPr>
        <p:spPr>
          <a:xfrm>
            <a:off x="10128316" y="9171664"/>
            <a:ext cx="466091" cy="21259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lnSpc>
                <a:spcPct val="80000"/>
              </a:lnSpc>
              <a:defRPr sz="3200">
                <a:solidFill>
                  <a:srgbClr val="EBEBEB"/>
                </a:solidFill>
                <a:latin typeface="微软雅黑"/>
                <a:ea typeface="微软雅黑"/>
                <a:cs typeface="微软雅黑"/>
                <a:sym typeface="微软雅黑"/>
              </a:defRPr>
            </a:lvl1pPr>
          </a:lstStyle>
          <a:p>
            <a:r>
              <a:t>出口退税</a:t>
            </a:r>
          </a:p>
        </p:txBody>
      </p:sp>
      <p:sp>
        <p:nvSpPr>
          <p:cNvPr id="546" name="全部价款"/>
          <p:cNvSpPr/>
          <p:nvPr/>
        </p:nvSpPr>
        <p:spPr>
          <a:xfrm>
            <a:off x="12201097" y="9171664"/>
            <a:ext cx="466091" cy="21259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lnSpc>
                <a:spcPct val="80000"/>
              </a:lnSpc>
              <a:defRPr sz="3200">
                <a:solidFill>
                  <a:srgbClr val="EBEBEB"/>
                </a:solidFill>
                <a:latin typeface="微软雅黑"/>
                <a:ea typeface="微软雅黑"/>
                <a:cs typeface="微软雅黑"/>
                <a:sym typeface="微软雅黑"/>
              </a:defRPr>
            </a:lvl1pPr>
          </a:lstStyle>
          <a:p>
            <a:r>
              <a:t>全部价款</a:t>
            </a:r>
          </a:p>
        </p:txBody>
      </p:sp>
      <p:sp>
        <p:nvSpPr>
          <p:cNvPr id="547" name="价外费用"/>
          <p:cNvSpPr/>
          <p:nvPr/>
        </p:nvSpPr>
        <p:spPr>
          <a:xfrm>
            <a:off x="13035455" y="9171664"/>
            <a:ext cx="535941" cy="21259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lnSpc>
                <a:spcPct val="80000"/>
              </a:lnSpc>
              <a:defRPr sz="3200">
                <a:solidFill>
                  <a:srgbClr val="EBEBEB"/>
                </a:solidFill>
                <a:latin typeface="微软雅黑"/>
                <a:ea typeface="微软雅黑"/>
                <a:cs typeface="微软雅黑"/>
                <a:sym typeface="微软雅黑"/>
              </a:defRPr>
            </a:lvl1pPr>
          </a:lstStyle>
          <a:p>
            <a:r>
              <a:t>价外费用</a:t>
            </a:r>
          </a:p>
        </p:txBody>
      </p:sp>
      <p:sp>
        <p:nvSpPr>
          <p:cNvPr id="548" name="17%   13%"/>
          <p:cNvSpPr/>
          <p:nvPr/>
        </p:nvSpPr>
        <p:spPr>
          <a:xfrm>
            <a:off x="15029056" y="7776051"/>
            <a:ext cx="1511301" cy="12623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lnSpc>
                <a:spcPct val="150000"/>
              </a:lnSpc>
              <a:defRPr sz="2800">
                <a:solidFill>
                  <a:srgbClr val="0096FF"/>
                </a:solidFill>
                <a:latin typeface="微软雅黑"/>
                <a:ea typeface="微软雅黑"/>
                <a:cs typeface="微软雅黑"/>
                <a:sym typeface="微软雅黑"/>
              </a:defRPr>
            </a:lvl1pPr>
          </a:lstStyle>
          <a:p>
            <a:r>
              <a:t>17%   13%</a:t>
            </a:r>
          </a:p>
        </p:txBody>
      </p:sp>
      <p:sp>
        <p:nvSpPr>
          <p:cNvPr id="549" name="11%   6%"/>
          <p:cNvSpPr/>
          <p:nvPr/>
        </p:nvSpPr>
        <p:spPr>
          <a:xfrm>
            <a:off x="16324456" y="7784939"/>
            <a:ext cx="1405891" cy="12623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lnSpc>
                <a:spcPct val="150000"/>
              </a:lnSpc>
              <a:defRPr sz="2800">
                <a:solidFill>
                  <a:srgbClr val="FF40FF"/>
                </a:solidFill>
                <a:latin typeface="微软雅黑"/>
                <a:ea typeface="微软雅黑"/>
                <a:cs typeface="微软雅黑"/>
                <a:sym typeface="微软雅黑"/>
              </a:defRPr>
            </a:lvl1pPr>
          </a:lstStyle>
          <a:p>
            <a:r>
              <a:t>11%   6%</a:t>
            </a:r>
          </a:p>
        </p:txBody>
      </p:sp>
      <p:sp>
        <p:nvSpPr>
          <p:cNvPr id="550" name="0%"/>
          <p:cNvSpPr/>
          <p:nvPr/>
        </p:nvSpPr>
        <p:spPr>
          <a:xfrm>
            <a:off x="17591349" y="7763536"/>
            <a:ext cx="1159511" cy="627381"/>
          </a:xfrm>
          <a:prstGeom prst="rect">
            <a:avLst/>
          </a:prstGeom>
          <a:gradFill>
            <a:gsLst>
              <a:gs pos="0">
                <a:srgbClr val="FFFFFF"/>
              </a:gs>
              <a:gs pos="50000">
                <a:srgbClr val="FFFFFF"/>
              </a:gs>
              <a:gs pos="100000">
                <a:srgbClr val="FFFFFF"/>
              </a:gs>
            </a:gsLst>
            <a:lin ang="16200000"/>
          </a:gradFill>
          <a:ln w="12700">
            <a:solidFill>
              <a:srgbClr val="F9F9F9"/>
            </a:solidFill>
          </a:ln>
          <a:effectLst>
            <a:outerShdw blurRad="127000" dist="38100" dir="5400000" rotWithShape="0">
              <a:srgbClr val="808080">
                <a:alpha val="37998"/>
              </a:srgbClr>
            </a:outerShdw>
          </a:effectLst>
          <a:extLst>
            <a:ext uri="{C572A759-6A51-4108-AA02-DFA0A04FC94B}">
              <ma14:wrappingTextBoxFlag xmlns:ma14="http://schemas.microsoft.com/office/mac/drawingml/2011/main" val="1"/>
            </a:ext>
          </a:extLst>
        </p:spPr>
        <p:txBody>
          <a:bodyPr tIns="91439" bIns="91439">
            <a:spAutoFit/>
          </a:bodyPr>
          <a:lstStyle>
            <a:lvl1pPr algn="l" defTabSz="1828800">
              <a:lnSpc>
                <a:spcPct val="150000"/>
              </a:lnSpc>
              <a:defRPr sz="2800">
                <a:solidFill>
                  <a:srgbClr val="CC0099"/>
                </a:solidFill>
                <a:latin typeface="微软雅黑"/>
                <a:ea typeface="微软雅黑"/>
                <a:cs typeface="微软雅黑"/>
                <a:sym typeface="微软雅黑"/>
              </a:defRPr>
            </a:lvl1pPr>
          </a:lstStyle>
          <a:p>
            <a:r>
              <a:t>  0%</a:t>
            </a:r>
          </a:p>
        </p:txBody>
      </p:sp>
      <p:sp>
        <p:nvSpPr>
          <p:cNvPr id="551" name="政府性基金行政事性收费"/>
          <p:cNvSpPr/>
          <p:nvPr/>
        </p:nvSpPr>
        <p:spPr>
          <a:xfrm>
            <a:off x="14147866" y="9766404"/>
            <a:ext cx="4927601" cy="690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lnSpc>
                <a:spcPct val="100000"/>
              </a:lnSpc>
              <a:defRPr sz="2800">
                <a:solidFill>
                  <a:srgbClr val="FF0000"/>
                </a:solidFill>
                <a:latin typeface="微软雅黑"/>
                <a:ea typeface="微软雅黑"/>
                <a:cs typeface="微软雅黑"/>
                <a:sym typeface="微软雅黑"/>
              </a:defRPr>
            </a:lvl1pPr>
          </a:lstStyle>
          <a:p>
            <a:r>
              <a:t>政府性基金行政事性收费</a:t>
            </a:r>
          </a:p>
        </p:txBody>
      </p:sp>
      <p:sp>
        <p:nvSpPr>
          <p:cNvPr id="552" name="代委托方收取的款项"/>
          <p:cNvSpPr/>
          <p:nvPr/>
        </p:nvSpPr>
        <p:spPr>
          <a:xfrm>
            <a:off x="14156898" y="10405646"/>
            <a:ext cx="3890011" cy="690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lnSpc>
                <a:spcPct val="100000"/>
              </a:lnSpc>
              <a:defRPr sz="2800">
                <a:solidFill>
                  <a:srgbClr val="FF0000"/>
                </a:solidFill>
                <a:latin typeface="微软雅黑"/>
                <a:ea typeface="微软雅黑"/>
                <a:cs typeface="微软雅黑"/>
                <a:sym typeface="微软雅黑"/>
              </a:defRPr>
            </a:lvl1pPr>
          </a:lstStyle>
          <a:p>
            <a:r>
              <a:t>代委托方收取的款项</a:t>
            </a:r>
          </a:p>
        </p:txBody>
      </p:sp>
      <p:sp>
        <p:nvSpPr>
          <p:cNvPr id="571" name="连接线"/>
          <p:cNvSpPr/>
          <p:nvPr/>
        </p:nvSpPr>
        <p:spPr>
          <a:xfrm>
            <a:off x="3425357" y="5087006"/>
            <a:ext cx="5992588" cy="94184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25400">
            <a:solidFill>
              <a:srgbClr val="FFFFFF"/>
            </a:solidFill>
            <a:miter lim="400000"/>
            <a:tailEnd type="triangle"/>
          </a:ln>
        </p:spPr>
        <p:txBody>
          <a:bodyPr/>
          <a:lstStyle/>
          <a:p>
            <a:endParaRPr/>
          </a:p>
        </p:txBody>
      </p:sp>
      <p:cxnSp>
        <p:nvCxnSpPr>
          <p:cNvPr id="554" name="连接线"/>
          <p:cNvCxnSpPr/>
          <p:nvPr/>
        </p:nvCxnSpPr>
        <p:spPr>
          <a:xfrm flipV="1">
            <a:off x="9021513" y="7135103"/>
            <a:ext cx="1978996" cy="942126"/>
          </a:xfrm>
          <a:prstGeom prst="straightConnector1">
            <a:avLst/>
          </a:prstGeom>
          <a:ln w="25400">
            <a:solidFill>
              <a:srgbClr val="FFFFFF"/>
            </a:solidFill>
            <a:miter lim="400000"/>
          </a:ln>
        </p:spPr>
      </p:cxnSp>
      <p:cxnSp>
        <p:nvCxnSpPr>
          <p:cNvPr id="555" name="连接线"/>
          <p:cNvCxnSpPr>
            <a:stCxn id="537" idx="0"/>
          </p:cNvCxnSpPr>
          <p:nvPr/>
        </p:nvCxnSpPr>
        <p:spPr>
          <a:xfrm flipH="1" flipV="1">
            <a:off x="11853117" y="7135103"/>
            <a:ext cx="973577" cy="889960"/>
          </a:xfrm>
          <a:prstGeom prst="straightConnector1">
            <a:avLst/>
          </a:prstGeom>
          <a:ln w="25400">
            <a:solidFill>
              <a:srgbClr val="FFFFFF"/>
            </a:solidFill>
            <a:miter lim="400000"/>
            <a:headEnd type="triangle"/>
          </a:ln>
        </p:spPr>
      </p:cxnSp>
      <p:sp>
        <p:nvSpPr>
          <p:cNvPr id="572" name="连接线"/>
          <p:cNvSpPr/>
          <p:nvPr/>
        </p:nvSpPr>
        <p:spPr>
          <a:xfrm>
            <a:off x="6500786" y="8746332"/>
            <a:ext cx="1161827" cy="37697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25400">
            <a:solidFill>
              <a:srgbClr val="FFFFFF"/>
            </a:solidFill>
            <a:miter lim="400000"/>
            <a:tailEnd type="triangle"/>
          </a:ln>
        </p:spPr>
        <p:txBody>
          <a:bodyPr/>
          <a:lstStyle/>
          <a:p>
            <a:endParaRPr/>
          </a:p>
        </p:txBody>
      </p:sp>
      <p:sp>
        <p:nvSpPr>
          <p:cNvPr id="573" name="连接线"/>
          <p:cNvSpPr/>
          <p:nvPr/>
        </p:nvSpPr>
        <p:spPr>
          <a:xfrm>
            <a:off x="9592524" y="8779443"/>
            <a:ext cx="701026" cy="3041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25400">
            <a:solidFill>
              <a:srgbClr val="FFFFFF"/>
            </a:solidFill>
            <a:miter lim="400000"/>
            <a:tailEnd type="triangle"/>
          </a:ln>
        </p:spPr>
        <p:txBody>
          <a:bodyPr/>
          <a:lstStyle/>
          <a:p>
            <a:endParaRPr/>
          </a:p>
        </p:txBody>
      </p:sp>
      <p:cxnSp>
        <p:nvCxnSpPr>
          <p:cNvPr id="558" name="连接线"/>
          <p:cNvCxnSpPr>
            <a:stCxn id="542" idx="0"/>
          </p:cNvCxnSpPr>
          <p:nvPr/>
        </p:nvCxnSpPr>
        <p:spPr>
          <a:xfrm flipH="1" flipV="1">
            <a:off x="8786562" y="8746332"/>
            <a:ext cx="234951" cy="425332"/>
          </a:xfrm>
          <a:prstGeom prst="straightConnector1">
            <a:avLst/>
          </a:prstGeom>
          <a:ln w="25400">
            <a:solidFill>
              <a:srgbClr val="FFFFFF"/>
            </a:solidFill>
            <a:miter lim="400000"/>
            <a:headEnd type="triangle"/>
          </a:ln>
        </p:spPr>
      </p:cxnSp>
      <p:cxnSp>
        <p:nvCxnSpPr>
          <p:cNvPr id="559" name="连接线"/>
          <p:cNvCxnSpPr>
            <a:endCxn id="539" idx="0"/>
          </p:cNvCxnSpPr>
          <p:nvPr/>
        </p:nvCxnSpPr>
        <p:spPr>
          <a:xfrm flipH="1">
            <a:off x="8351587" y="8746332"/>
            <a:ext cx="233045" cy="425332"/>
          </a:xfrm>
          <a:prstGeom prst="straightConnector1">
            <a:avLst/>
          </a:prstGeom>
          <a:ln w="25400">
            <a:solidFill>
              <a:srgbClr val="FFFFFF"/>
            </a:solidFill>
            <a:miter lim="400000"/>
            <a:tailEnd type="triangle"/>
          </a:ln>
        </p:spPr>
      </p:cxnSp>
      <p:sp>
        <p:nvSpPr>
          <p:cNvPr id="574" name="连接线"/>
          <p:cNvSpPr/>
          <p:nvPr/>
        </p:nvSpPr>
        <p:spPr>
          <a:xfrm>
            <a:off x="7794162" y="8779443"/>
            <a:ext cx="436512" cy="33438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25400">
            <a:solidFill>
              <a:srgbClr val="FFFFFF"/>
            </a:solidFill>
            <a:miter lim="400000"/>
            <a:tailEnd type="triangle"/>
          </a:ln>
        </p:spPr>
        <p:txBody>
          <a:bodyPr/>
          <a:lstStyle/>
          <a:p>
            <a:endParaRPr/>
          </a:p>
        </p:txBody>
      </p:sp>
      <p:sp>
        <p:nvSpPr>
          <p:cNvPr id="575" name="连接线"/>
          <p:cNvSpPr/>
          <p:nvPr/>
        </p:nvSpPr>
        <p:spPr>
          <a:xfrm>
            <a:off x="7144391" y="8779443"/>
            <a:ext cx="789256" cy="37711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path>
            </a:pathLst>
          </a:custGeom>
          <a:ln w="25400">
            <a:solidFill>
              <a:srgbClr val="FFFFFF"/>
            </a:solidFill>
            <a:miter lim="400000"/>
            <a:tailEnd type="triangle"/>
          </a:ln>
        </p:spPr>
        <p:txBody>
          <a:bodyPr/>
          <a:lstStyle/>
          <a:p>
            <a:endParaRPr/>
          </a:p>
        </p:txBody>
      </p:sp>
      <p:sp>
        <p:nvSpPr>
          <p:cNvPr id="576" name="连接线"/>
          <p:cNvSpPr/>
          <p:nvPr/>
        </p:nvSpPr>
        <p:spPr>
          <a:xfrm>
            <a:off x="9187729" y="8779443"/>
            <a:ext cx="434696" cy="3528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ln w="25400">
            <a:solidFill>
              <a:srgbClr val="FFFFFF"/>
            </a:solidFill>
            <a:miter lim="400000"/>
            <a:tailEnd type="triangle"/>
          </a:ln>
        </p:spPr>
        <p:txBody>
          <a:bodyPr/>
          <a:lstStyle/>
          <a:p>
            <a:endParaRPr/>
          </a:p>
        </p:txBody>
      </p:sp>
      <p:cxnSp>
        <p:nvCxnSpPr>
          <p:cNvPr id="563" name="连接线"/>
          <p:cNvCxnSpPr>
            <a:endCxn id="546" idx="0"/>
          </p:cNvCxnSpPr>
          <p:nvPr/>
        </p:nvCxnSpPr>
        <p:spPr>
          <a:xfrm flipH="1">
            <a:off x="12434143" y="8746332"/>
            <a:ext cx="291419" cy="425332"/>
          </a:xfrm>
          <a:prstGeom prst="straightConnector1">
            <a:avLst/>
          </a:prstGeom>
          <a:ln w="25400">
            <a:solidFill>
              <a:srgbClr val="FFFFFF"/>
            </a:solidFill>
            <a:miter lim="400000"/>
            <a:tailEnd type="triangle"/>
          </a:ln>
        </p:spPr>
      </p:cxnSp>
      <p:cxnSp>
        <p:nvCxnSpPr>
          <p:cNvPr id="564" name="连接线"/>
          <p:cNvCxnSpPr>
            <a:endCxn id="547" idx="0"/>
          </p:cNvCxnSpPr>
          <p:nvPr/>
        </p:nvCxnSpPr>
        <p:spPr>
          <a:xfrm>
            <a:off x="13015168" y="8746332"/>
            <a:ext cx="288258" cy="425332"/>
          </a:xfrm>
          <a:prstGeom prst="straightConnector1">
            <a:avLst/>
          </a:prstGeom>
          <a:ln w="25400">
            <a:solidFill>
              <a:srgbClr val="FFFFFF"/>
            </a:solidFill>
            <a:miter lim="400000"/>
            <a:tailEnd type="triangle"/>
          </a:ln>
        </p:spPr>
      </p:cxnSp>
      <p:cxnSp>
        <p:nvCxnSpPr>
          <p:cNvPr id="565" name="连接线"/>
          <p:cNvCxnSpPr/>
          <p:nvPr/>
        </p:nvCxnSpPr>
        <p:spPr>
          <a:xfrm>
            <a:off x="13881288" y="7135103"/>
            <a:ext cx="1504287" cy="649836"/>
          </a:xfrm>
          <a:prstGeom prst="straightConnector1">
            <a:avLst/>
          </a:prstGeom>
          <a:ln w="25400">
            <a:solidFill>
              <a:srgbClr val="FFFFFF"/>
            </a:solidFill>
            <a:miter lim="400000"/>
            <a:tailEnd type="triangle"/>
          </a:ln>
        </p:spPr>
      </p:cxnSp>
      <p:cxnSp>
        <p:nvCxnSpPr>
          <p:cNvPr id="566" name="连接线"/>
          <p:cNvCxnSpPr/>
          <p:nvPr/>
        </p:nvCxnSpPr>
        <p:spPr>
          <a:xfrm>
            <a:off x="13890319" y="6760173"/>
            <a:ext cx="2721348" cy="1264890"/>
          </a:xfrm>
          <a:prstGeom prst="straightConnector1">
            <a:avLst/>
          </a:prstGeom>
          <a:ln w="25400">
            <a:solidFill>
              <a:srgbClr val="FFFFFF"/>
            </a:solidFill>
            <a:miter lim="400000"/>
            <a:tailEnd type="triangle"/>
          </a:ln>
        </p:spPr>
      </p:cxnSp>
      <p:cxnSp>
        <p:nvCxnSpPr>
          <p:cNvPr id="567" name="连接线"/>
          <p:cNvCxnSpPr>
            <a:endCxn id="550" idx="0"/>
          </p:cNvCxnSpPr>
          <p:nvPr/>
        </p:nvCxnSpPr>
        <p:spPr>
          <a:xfrm>
            <a:off x="14147866" y="6760173"/>
            <a:ext cx="4023239" cy="1003363"/>
          </a:xfrm>
          <a:prstGeom prst="straightConnector1">
            <a:avLst/>
          </a:prstGeom>
          <a:ln w="25400">
            <a:solidFill>
              <a:srgbClr val="FFFFFF"/>
            </a:solidFill>
            <a:miter lim="400000"/>
            <a:tailEnd type="triangle"/>
          </a:ln>
        </p:spPr>
      </p:cxnSp>
      <p:cxnSp>
        <p:nvCxnSpPr>
          <p:cNvPr id="568" name="连接线"/>
          <p:cNvCxnSpPr/>
          <p:nvPr/>
        </p:nvCxnSpPr>
        <p:spPr>
          <a:xfrm flipH="1">
            <a:off x="13571396" y="10002982"/>
            <a:ext cx="576470" cy="231673"/>
          </a:xfrm>
          <a:prstGeom prst="straightConnector1">
            <a:avLst/>
          </a:prstGeom>
          <a:ln w="25400">
            <a:solidFill>
              <a:srgbClr val="FFFFFF"/>
            </a:solidFill>
            <a:miter lim="400000"/>
          </a:ln>
        </p:spPr>
      </p:cxnSp>
      <p:cxnSp>
        <p:nvCxnSpPr>
          <p:cNvPr id="569" name="连接线"/>
          <p:cNvCxnSpPr>
            <a:endCxn id="547" idx="3"/>
          </p:cNvCxnSpPr>
          <p:nvPr/>
        </p:nvCxnSpPr>
        <p:spPr>
          <a:xfrm flipH="1" flipV="1">
            <a:off x="13571396" y="10234655"/>
            <a:ext cx="576470" cy="222631"/>
          </a:xfrm>
          <a:prstGeom prst="straightConnector1">
            <a:avLst/>
          </a:prstGeom>
          <a:ln w="25400">
            <a:solidFill>
              <a:srgbClr val="FFFFFF"/>
            </a:solidFill>
            <a:miter lim="400000"/>
          </a:ln>
        </p:spPr>
      </p:cxnSp>
      <p:sp>
        <p:nvSpPr>
          <p:cNvPr id="577" name="连接线"/>
          <p:cNvSpPr/>
          <p:nvPr/>
        </p:nvSpPr>
        <p:spPr>
          <a:xfrm>
            <a:off x="20016619" y="5148895"/>
            <a:ext cx="1736624" cy="82567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path>
            </a:pathLst>
          </a:custGeom>
          <a:ln w="25400">
            <a:solidFill>
              <a:srgbClr val="FFFFFF"/>
            </a:solidFill>
            <a:miter lim="400000"/>
            <a:headEnd type="triangle"/>
          </a:ln>
        </p:spPr>
        <p:txBody>
          <a:bodyPr/>
          <a:lstStyle/>
          <a:p>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108" name="营改增行业范围"/>
          <p:cNvSpPr txBox="1"/>
          <p:nvPr/>
        </p:nvSpPr>
        <p:spPr>
          <a:xfrm>
            <a:off x="8558212" y="1071562"/>
            <a:ext cx="7267576" cy="1565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8000" b="1">
                <a:solidFill>
                  <a:srgbClr val="FFBA02"/>
                </a:solidFill>
                <a:latin typeface="Helvetica"/>
                <a:ea typeface="Helvetica"/>
                <a:cs typeface="Helvetica"/>
                <a:sym typeface="Helvetica"/>
              </a:defRPr>
            </a:lvl1pPr>
          </a:lstStyle>
          <a:p>
            <a:r>
              <a:t>营改增行业范围</a:t>
            </a:r>
          </a:p>
        </p:txBody>
      </p:sp>
      <p:sp>
        <p:nvSpPr>
          <p:cNvPr id="109" name="Rapid Demonstration"/>
          <p:cNvSpPr txBox="1"/>
          <p:nvPr/>
        </p:nvSpPr>
        <p:spPr>
          <a:xfrm>
            <a:off x="9114789" y="2518558"/>
            <a:ext cx="615442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5000">
                <a:latin typeface="+mn-lt"/>
                <a:ea typeface="+mn-ea"/>
                <a:cs typeface="+mn-cs"/>
                <a:sym typeface="Helvetica Light"/>
              </a:defRPr>
            </a:lvl1pPr>
          </a:lstStyle>
          <a:p>
            <a:r>
              <a:t>Rapid Demonstration</a:t>
            </a:r>
          </a:p>
        </p:txBody>
      </p:sp>
      <p:sp>
        <p:nvSpPr>
          <p:cNvPr id="110" name="线条"/>
          <p:cNvSpPr/>
          <p:nvPr/>
        </p:nvSpPr>
        <p:spPr>
          <a:xfrm>
            <a:off x="11169974" y="3624659"/>
            <a:ext cx="2044052" cy="1"/>
          </a:xfrm>
          <a:prstGeom prst="line">
            <a:avLst/>
          </a:prstGeom>
          <a:ln w="25400">
            <a:solidFill>
              <a:srgbClr val="FFC400"/>
            </a:solidFill>
            <a:miter lim="400000"/>
          </a:ln>
        </p:spPr>
        <p:txBody>
          <a:bodyPr lIns="71437" tIns="71437" rIns="71437" bIns="71437" anchor="ctr"/>
          <a:lstStyle/>
          <a:p>
            <a:pPr algn="ctr" defTabSz="821531">
              <a:lnSpc>
                <a:spcPct val="100000"/>
              </a:lnSpc>
              <a:defRPr sz="3200">
                <a:solidFill>
                  <a:srgbClr val="000000"/>
                </a:solidFill>
                <a:latin typeface="+mn-lt"/>
                <a:ea typeface="+mn-ea"/>
                <a:cs typeface="+mn-cs"/>
                <a:sym typeface="Helvetica Light"/>
              </a:defRPr>
            </a:pPr>
            <a:endParaRPr/>
          </a:p>
        </p:txBody>
      </p:sp>
      <p:grpSp>
        <p:nvGrpSpPr>
          <p:cNvPr id="114" name="成组"/>
          <p:cNvGrpSpPr/>
          <p:nvPr/>
        </p:nvGrpSpPr>
        <p:grpSpPr>
          <a:xfrm>
            <a:off x="5168612" y="5908722"/>
            <a:ext cx="4667846" cy="2159001"/>
            <a:chOff x="0" y="0"/>
            <a:chExt cx="4667845" cy="2159000"/>
          </a:xfrm>
        </p:grpSpPr>
        <p:sp>
          <p:nvSpPr>
            <p:cNvPr id="111" name="矩形"/>
            <p:cNvSpPr/>
            <p:nvPr/>
          </p:nvSpPr>
          <p:spPr>
            <a:xfrm>
              <a:off x="0" y="0"/>
              <a:ext cx="4667846" cy="2159000"/>
            </a:xfrm>
            <a:prstGeom prst="rect">
              <a:avLst/>
            </a:prstGeom>
            <a:solidFill>
              <a:srgbClr val="1E1E1E"/>
            </a:solidFill>
            <a:ln w="25400" cap="flat">
              <a:solidFill>
                <a:srgbClr val="616161"/>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lgn="ctr" defTabSz="821531">
                <a:lnSpc>
                  <a:spcPct val="100000"/>
                </a:lnSpc>
                <a:defRPr sz="3200">
                  <a:latin typeface="+mn-lt"/>
                  <a:ea typeface="+mn-ea"/>
                  <a:cs typeface="+mn-cs"/>
                  <a:sym typeface="Helvetica Light"/>
                </a:defRPr>
              </a:pPr>
              <a:endParaRPr/>
            </a:p>
          </p:txBody>
        </p:sp>
        <p:pic>
          <p:nvPicPr>
            <p:cNvPr id="112" name="pasted-image.pdf" descr="pasted-image.pdf"/>
            <p:cNvPicPr>
              <a:picLocks noChangeAspect="1"/>
            </p:cNvPicPr>
            <p:nvPr/>
          </p:nvPicPr>
          <p:blipFill>
            <a:blip r:embed="rId3">
              <a:extLst/>
            </a:blip>
            <a:stretch>
              <a:fillRect/>
            </a:stretch>
          </p:blipFill>
          <p:spPr>
            <a:xfrm>
              <a:off x="701671" y="544902"/>
              <a:ext cx="1055206" cy="1066801"/>
            </a:xfrm>
            <a:prstGeom prst="rect">
              <a:avLst/>
            </a:prstGeom>
            <a:ln w="12700" cap="flat">
              <a:noFill/>
              <a:miter lim="400000"/>
            </a:ln>
            <a:effectLst/>
          </p:spPr>
        </p:pic>
        <p:sp>
          <p:nvSpPr>
            <p:cNvPr id="113" name="成组"/>
            <p:cNvSpPr txBox="1"/>
            <p:nvPr/>
          </p:nvSpPr>
          <p:spPr>
            <a:xfrm>
              <a:off x="2130427" y="696912"/>
              <a:ext cx="1933576" cy="7651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ctr" defTabSz="821531">
                <a:lnSpc>
                  <a:spcPct val="100000"/>
                </a:lnSpc>
                <a:defRPr sz="3500" b="1">
                  <a:solidFill>
                    <a:srgbClr val="FFBA02"/>
                  </a:solidFill>
                  <a:latin typeface="Helvetica"/>
                  <a:ea typeface="Helvetica"/>
                  <a:cs typeface="Helvetica"/>
                  <a:sym typeface="Helvetica"/>
                </a:defRPr>
              </a:lvl1pPr>
            </a:lstStyle>
            <a:p>
              <a:r>
                <a:t>房地产业</a:t>
              </a:r>
            </a:p>
          </p:txBody>
        </p:sp>
      </p:grpSp>
      <p:grpSp>
        <p:nvGrpSpPr>
          <p:cNvPr id="118" name="成组"/>
          <p:cNvGrpSpPr/>
          <p:nvPr/>
        </p:nvGrpSpPr>
        <p:grpSpPr>
          <a:xfrm>
            <a:off x="5131454" y="9112638"/>
            <a:ext cx="4667846" cy="2159001"/>
            <a:chOff x="0" y="0"/>
            <a:chExt cx="4667845" cy="2159000"/>
          </a:xfrm>
        </p:grpSpPr>
        <p:sp>
          <p:nvSpPr>
            <p:cNvPr id="115" name="矩形"/>
            <p:cNvSpPr/>
            <p:nvPr/>
          </p:nvSpPr>
          <p:spPr>
            <a:xfrm>
              <a:off x="0" y="0"/>
              <a:ext cx="4667846" cy="2159000"/>
            </a:xfrm>
            <a:prstGeom prst="rect">
              <a:avLst/>
            </a:prstGeom>
            <a:solidFill>
              <a:srgbClr val="1E1E1E"/>
            </a:solidFill>
            <a:ln w="25400" cap="flat">
              <a:solidFill>
                <a:srgbClr val="616161"/>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lgn="ctr" defTabSz="821531">
                <a:lnSpc>
                  <a:spcPct val="100000"/>
                </a:lnSpc>
                <a:defRPr sz="3200">
                  <a:latin typeface="+mn-lt"/>
                  <a:ea typeface="+mn-ea"/>
                  <a:cs typeface="+mn-cs"/>
                  <a:sym typeface="Helvetica Light"/>
                </a:defRPr>
              </a:pPr>
              <a:endParaRPr/>
            </a:p>
          </p:txBody>
        </p:sp>
        <p:pic>
          <p:nvPicPr>
            <p:cNvPr id="116" name="pasted-image.pdf" descr="pasted-image.pdf"/>
            <p:cNvPicPr>
              <a:picLocks noChangeAspect="1"/>
            </p:cNvPicPr>
            <p:nvPr/>
          </p:nvPicPr>
          <p:blipFill>
            <a:blip r:embed="rId4">
              <a:extLst/>
            </a:blip>
            <a:stretch>
              <a:fillRect/>
            </a:stretch>
          </p:blipFill>
          <p:spPr>
            <a:xfrm>
              <a:off x="668963" y="546100"/>
              <a:ext cx="1102361" cy="1066800"/>
            </a:xfrm>
            <a:prstGeom prst="rect">
              <a:avLst/>
            </a:prstGeom>
            <a:ln w="12700" cap="flat">
              <a:noFill/>
              <a:miter lim="400000"/>
            </a:ln>
            <a:effectLst/>
          </p:spPr>
        </p:pic>
        <p:sp>
          <p:nvSpPr>
            <p:cNvPr id="117" name="成组"/>
            <p:cNvSpPr txBox="1"/>
            <p:nvPr/>
          </p:nvSpPr>
          <p:spPr>
            <a:xfrm>
              <a:off x="2287558" y="721251"/>
              <a:ext cx="1489076" cy="7651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ctr" defTabSz="821531">
                <a:lnSpc>
                  <a:spcPct val="100000"/>
                </a:lnSpc>
                <a:defRPr sz="3500" b="1">
                  <a:solidFill>
                    <a:srgbClr val="FFBA02"/>
                  </a:solidFill>
                  <a:latin typeface="Helvetica"/>
                  <a:ea typeface="Helvetica"/>
                  <a:cs typeface="Helvetica"/>
                  <a:sym typeface="Helvetica"/>
                </a:defRPr>
              </a:lvl1pPr>
            </a:lstStyle>
            <a:p>
              <a:r>
                <a:t>金融业</a:t>
              </a:r>
            </a:p>
          </p:txBody>
        </p:sp>
      </p:grpSp>
      <p:grpSp>
        <p:nvGrpSpPr>
          <p:cNvPr id="122" name="成组"/>
          <p:cNvGrpSpPr/>
          <p:nvPr/>
        </p:nvGrpSpPr>
        <p:grpSpPr>
          <a:xfrm>
            <a:off x="14614565" y="9161553"/>
            <a:ext cx="4667846" cy="2159001"/>
            <a:chOff x="0" y="0"/>
            <a:chExt cx="4667845" cy="2159000"/>
          </a:xfrm>
        </p:grpSpPr>
        <p:sp>
          <p:nvSpPr>
            <p:cNvPr id="119" name="矩形"/>
            <p:cNvSpPr/>
            <p:nvPr/>
          </p:nvSpPr>
          <p:spPr>
            <a:xfrm>
              <a:off x="0" y="0"/>
              <a:ext cx="4667846" cy="2159000"/>
            </a:xfrm>
            <a:prstGeom prst="rect">
              <a:avLst/>
            </a:prstGeom>
            <a:solidFill>
              <a:srgbClr val="1E1E1E"/>
            </a:solidFill>
            <a:ln w="25400" cap="flat">
              <a:solidFill>
                <a:srgbClr val="616161"/>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lgn="ctr" defTabSz="821531">
                <a:lnSpc>
                  <a:spcPct val="100000"/>
                </a:lnSpc>
                <a:defRPr sz="3200">
                  <a:latin typeface="+mn-lt"/>
                  <a:ea typeface="+mn-ea"/>
                  <a:cs typeface="+mn-cs"/>
                  <a:sym typeface="Helvetica Light"/>
                </a:defRPr>
              </a:pPr>
              <a:endParaRPr/>
            </a:p>
          </p:txBody>
        </p:sp>
        <p:pic>
          <p:nvPicPr>
            <p:cNvPr id="120" name="pasted-image.pdf" descr="pasted-image.pdf"/>
            <p:cNvPicPr>
              <a:picLocks noChangeAspect="1"/>
            </p:cNvPicPr>
            <p:nvPr/>
          </p:nvPicPr>
          <p:blipFill>
            <a:blip r:embed="rId5">
              <a:extLst/>
            </a:blip>
            <a:stretch>
              <a:fillRect/>
            </a:stretch>
          </p:blipFill>
          <p:spPr>
            <a:xfrm>
              <a:off x="668963" y="527050"/>
              <a:ext cx="1122949" cy="1066800"/>
            </a:xfrm>
            <a:prstGeom prst="rect">
              <a:avLst/>
            </a:prstGeom>
            <a:ln w="12700" cap="flat">
              <a:noFill/>
              <a:miter lim="400000"/>
            </a:ln>
            <a:effectLst/>
          </p:spPr>
        </p:pic>
        <p:sp>
          <p:nvSpPr>
            <p:cNvPr id="121" name="成组"/>
            <p:cNvSpPr txBox="1"/>
            <p:nvPr/>
          </p:nvSpPr>
          <p:spPr>
            <a:xfrm>
              <a:off x="2087631" y="696912"/>
              <a:ext cx="2378076" cy="7651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ctr" defTabSz="821531">
                <a:lnSpc>
                  <a:spcPct val="100000"/>
                </a:lnSpc>
                <a:defRPr sz="3500" b="1">
                  <a:solidFill>
                    <a:srgbClr val="FFBA02"/>
                  </a:solidFill>
                  <a:latin typeface="Helvetica"/>
                  <a:ea typeface="Helvetica"/>
                  <a:cs typeface="Helvetica"/>
                  <a:sym typeface="Helvetica"/>
                </a:defRPr>
              </a:lvl1pPr>
            </a:lstStyle>
            <a:p>
              <a:r>
                <a:t>生活服务业</a:t>
              </a:r>
            </a:p>
          </p:txBody>
        </p:sp>
      </p:grpSp>
      <p:grpSp>
        <p:nvGrpSpPr>
          <p:cNvPr id="126" name="成组"/>
          <p:cNvGrpSpPr/>
          <p:nvPr/>
        </p:nvGrpSpPr>
        <p:grpSpPr>
          <a:xfrm>
            <a:off x="14651722" y="5957637"/>
            <a:ext cx="4667847" cy="2159001"/>
            <a:chOff x="0" y="0"/>
            <a:chExt cx="4667845" cy="2159000"/>
          </a:xfrm>
        </p:grpSpPr>
        <p:sp>
          <p:nvSpPr>
            <p:cNvPr id="123" name="矩形"/>
            <p:cNvSpPr/>
            <p:nvPr/>
          </p:nvSpPr>
          <p:spPr>
            <a:xfrm>
              <a:off x="0" y="0"/>
              <a:ext cx="4667846" cy="2159000"/>
            </a:xfrm>
            <a:prstGeom prst="rect">
              <a:avLst/>
            </a:prstGeom>
            <a:solidFill>
              <a:srgbClr val="1E1E1E"/>
            </a:solidFill>
            <a:ln w="25400" cap="flat">
              <a:solidFill>
                <a:srgbClr val="616161"/>
              </a:solidFill>
              <a:prstDash val="solid"/>
              <a:miter lim="400000"/>
            </a:ln>
            <a:effectLst>
              <a:outerShdw blurRad="50800" dist="25400" dir="5400000" rotWithShape="0">
                <a:srgbClr val="000000">
                  <a:alpha val="50000"/>
                </a:srgbClr>
              </a:outerShdw>
            </a:effectLst>
          </p:spPr>
          <p:txBody>
            <a:bodyPr wrap="square" lIns="71437" tIns="71437" rIns="71437" bIns="71437" numCol="1" anchor="ctr">
              <a:noAutofit/>
            </a:bodyPr>
            <a:lstStyle/>
            <a:p>
              <a:pPr algn="ctr" defTabSz="821531">
                <a:lnSpc>
                  <a:spcPct val="100000"/>
                </a:lnSpc>
                <a:defRPr sz="3200">
                  <a:latin typeface="+mn-lt"/>
                  <a:ea typeface="+mn-ea"/>
                  <a:cs typeface="+mn-cs"/>
                  <a:sym typeface="Helvetica Light"/>
                </a:defRPr>
              </a:pPr>
              <a:endParaRPr/>
            </a:p>
          </p:txBody>
        </p:sp>
        <p:pic>
          <p:nvPicPr>
            <p:cNvPr id="124" name="pasted-image.pdf" descr="pasted-image.pdf"/>
            <p:cNvPicPr>
              <a:picLocks noChangeAspect="1"/>
            </p:cNvPicPr>
            <p:nvPr/>
          </p:nvPicPr>
          <p:blipFill>
            <a:blip r:embed="rId6">
              <a:extLst/>
            </a:blip>
            <a:stretch>
              <a:fillRect/>
            </a:stretch>
          </p:blipFill>
          <p:spPr>
            <a:xfrm>
              <a:off x="701671" y="527050"/>
              <a:ext cx="1162813" cy="1066800"/>
            </a:xfrm>
            <a:prstGeom prst="rect">
              <a:avLst/>
            </a:prstGeom>
            <a:ln w="12700" cap="flat">
              <a:noFill/>
              <a:miter lim="400000"/>
            </a:ln>
            <a:effectLst/>
          </p:spPr>
        </p:pic>
        <p:sp>
          <p:nvSpPr>
            <p:cNvPr id="125" name="成组"/>
            <p:cNvSpPr txBox="1"/>
            <p:nvPr/>
          </p:nvSpPr>
          <p:spPr>
            <a:xfrm>
              <a:off x="2377135" y="696912"/>
              <a:ext cx="1489076" cy="7651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ctr" defTabSz="821531">
                <a:lnSpc>
                  <a:spcPct val="100000"/>
                </a:lnSpc>
                <a:defRPr sz="3500" b="1">
                  <a:solidFill>
                    <a:srgbClr val="FFBA02"/>
                  </a:solidFill>
                  <a:latin typeface="Helvetica"/>
                  <a:ea typeface="Helvetica"/>
                  <a:cs typeface="Helvetica"/>
                  <a:sym typeface="Helvetica"/>
                </a:defRPr>
              </a:lvl1pPr>
            </a:lstStyle>
            <a:p>
              <a:r>
                <a:t>建筑业</a:t>
              </a:r>
            </a:p>
          </p:txBody>
        </p:sp>
      </p:gr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579" name="矩形"/>
          <p:cNvSpPr/>
          <p:nvPr/>
        </p:nvSpPr>
        <p:spPr>
          <a:xfrm>
            <a:off x="986596" y="1138359"/>
            <a:ext cx="465819" cy="1368014"/>
          </a:xfrm>
          <a:prstGeom prst="rect">
            <a:avLst/>
          </a:prstGeom>
          <a:ln w="38100">
            <a:solidFill>
              <a:srgbClr val="FFBA02"/>
            </a:solidFill>
            <a:miter lim="400000"/>
          </a:ln>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580" name="增值税计算： 简易计税方法"/>
          <p:cNvSpPr txBox="1"/>
          <p:nvPr/>
        </p:nvSpPr>
        <p:spPr>
          <a:xfrm>
            <a:off x="1978518" y="1217528"/>
            <a:ext cx="9511284" cy="12096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6000" b="1">
                <a:latin typeface="Helvetica"/>
                <a:ea typeface="Helvetica"/>
                <a:cs typeface="Helvetica"/>
                <a:sym typeface="Helvetica"/>
              </a:defRPr>
            </a:lvl1pPr>
          </a:lstStyle>
          <a:p>
            <a:r>
              <a:t>增值税计算： 简易计税方法</a:t>
            </a:r>
          </a:p>
        </p:txBody>
      </p:sp>
      <p:graphicFrame>
        <p:nvGraphicFramePr>
          <p:cNvPr id="581" name="表格"/>
          <p:cNvGraphicFramePr/>
          <p:nvPr/>
        </p:nvGraphicFramePr>
        <p:xfrm>
          <a:off x="2862500" y="3731876"/>
          <a:ext cx="18658999" cy="8966160"/>
        </p:xfrm>
        <a:graphic>
          <a:graphicData uri="http://schemas.openxmlformats.org/drawingml/2006/table">
            <a:tbl>
              <a:tblPr>
                <a:tableStyleId>{4C3C2611-4C71-4FC5-86AE-919BDF0F9419}</a:tableStyleId>
              </a:tblPr>
              <a:tblGrid>
                <a:gridCol w="3813641"/>
                <a:gridCol w="1800667"/>
                <a:gridCol w="13044691"/>
              </a:tblGrid>
              <a:tr h="675636">
                <a:tc>
                  <a:txBody>
                    <a:bodyPr/>
                    <a:lstStyle/>
                    <a:p>
                      <a:pPr defTabSz="1828800">
                        <a:defRPr sz="1800">
                          <a:solidFill>
                            <a:srgbClr val="000000"/>
                          </a:solidFill>
                        </a:defRPr>
                      </a:pPr>
                      <a:r>
                        <a:rPr sz="3000" b="1">
                          <a:latin typeface="微软雅黑"/>
                          <a:ea typeface="微软雅黑"/>
                          <a:cs typeface="微软雅黑"/>
                          <a:sym typeface="微软雅黑"/>
                        </a:rPr>
                        <a:t>适用对象</a:t>
                      </a:r>
                    </a:p>
                  </a:txBody>
                  <a:tcPr marL="45718" marR="45718" marT="45718" marB="45718" horzOverflow="overflow">
                    <a:lnL w="25400">
                      <a:solidFill>
                        <a:srgbClr val="FFFFFF"/>
                      </a:solidFill>
                    </a:lnL>
                    <a:lnR w="25400">
                      <a:solidFill>
                        <a:srgbClr val="FFFFFF"/>
                      </a:solidFill>
                    </a:lnR>
                    <a:lnT w="25400">
                      <a:solidFill>
                        <a:srgbClr val="FFFFFF"/>
                      </a:solidFill>
                    </a:lnT>
                    <a:lnB w="76200">
                      <a:solidFill>
                        <a:srgbClr val="FFFFFF"/>
                      </a:solidFill>
                    </a:lnB>
                    <a:solidFill>
                      <a:schemeClr val="accent4">
                        <a:hueOff val="102361"/>
                        <a:satOff val="14118"/>
                        <a:lumOff val="10675"/>
                      </a:schemeClr>
                    </a:solidFill>
                  </a:tcPr>
                </a:tc>
                <a:tc>
                  <a:txBody>
                    <a:bodyPr/>
                    <a:lstStyle/>
                    <a:p>
                      <a:pPr defTabSz="1828800">
                        <a:defRPr sz="1800">
                          <a:solidFill>
                            <a:srgbClr val="000000"/>
                          </a:solidFill>
                        </a:defRPr>
                      </a:pPr>
                      <a:r>
                        <a:rPr sz="3000" b="1">
                          <a:latin typeface="微软雅黑"/>
                          <a:ea typeface="微软雅黑"/>
                          <a:cs typeface="微软雅黑"/>
                          <a:sym typeface="微软雅黑"/>
                        </a:rPr>
                        <a:t>税率</a:t>
                      </a:r>
                    </a:p>
                  </a:txBody>
                  <a:tcPr marL="45718" marR="45718" marT="45718" marB="45718" horzOverflow="overflow">
                    <a:lnL w="25400">
                      <a:solidFill>
                        <a:srgbClr val="FFFFFF"/>
                      </a:solidFill>
                    </a:lnL>
                    <a:lnR w="25400">
                      <a:solidFill>
                        <a:srgbClr val="FFFFFF"/>
                      </a:solidFill>
                    </a:lnR>
                    <a:lnT w="25400">
                      <a:solidFill>
                        <a:srgbClr val="FFFFFF"/>
                      </a:solidFill>
                    </a:lnT>
                    <a:lnB w="76200">
                      <a:solidFill>
                        <a:srgbClr val="FFFFFF"/>
                      </a:solidFill>
                    </a:lnB>
                    <a:solidFill>
                      <a:schemeClr val="accent4">
                        <a:hueOff val="102361"/>
                        <a:satOff val="14118"/>
                        <a:lumOff val="10675"/>
                      </a:schemeClr>
                    </a:solidFill>
                  </a:tcPr>
                </a:tc>
                <a:tc>
                  <a:txBody>
                    <a:bodyPr/>
                    <a:lstStyle/>
                    <a:p>
                      <a:pPr defTabSz="1828800">
                        <a:defRPr sz="1800">
                          <a:solidFill>
                            <a:srgbClr val="000000"/>
                          </a:solidFill>
                        </a:defRPr>
                      </a:pPr>
                      <a:r>
                        <a:rPr sz="3000" b="1">
                          <a:latin typeface="微软雅黑"/>
                          <a:ea typeface="微软雅黑"/>
                          <a:cs typeface="微软雅黑"/>
                          <a:sym typeface="微软雅黑"/>
                        </a:rPr>
                        <a:t>具体</a:t>
                      </a:r>
                    </a:p>
                  </a:txBody>
                  <a:tcPr marL="45718" marR="45718" marT="45718" marB="45718" horzOverflow="overflow">
                    <a:lnL w="25400">
                      <a:solidFill>
                        <a:srgbClr val="FFFFFF"/>
                      </a:solidFill>
                    </a:lnL>
                    <a:lnR w="25400">
                      <a:solidFill>
                        <a:srgbClr val="FFFFFF"/>
                      </a:solidFill>
                    </a:lnR>
                    <a:lnT w="25400">
                      <a:solidFill>
                        <a:srgbClr val="FFFFFF"/>
                      </a:solidFill>
                    </a:lnT>
                    <a:lnB w="76200">
                      <a:solidFill>
                        <a:srgbClr val="FFFFFF"/>
                      </a:solidFill>
                    </a:lnB>
                    <a:solidFill>
                      <a:schemeClr val="accent4">
                        <a:hueOff val="102361"/>
                        <a:satOff val="14118"/>
                        <a:lumOff val="10675"/>
                      </a:schemeClr>
                    </a:solidFill>
                  </a:tcPr>
                </a:tc>
              </a:tr>
              <a:tr h="726436">
                <a:tc>
                  <a:txBody>
                    <a:bodyPr/>
                    <a:lstStyle/>
                    <a:p>
                      <a:pPr defTabSz="1828800">
                        <a:defRPr sz="1800">
                          <a:solidFill>
                            <a:srgbClr val="000000"/>
                          </a:solidFill>
                        </a:defRPr>
                      </a:pPr>
                      <a:r>
                        <a:rPr sz="3000">
                          <a:latin typeface="微软雅黑"/>
                          <a:ea typeface="微软雅黑"/>
                          <a:cs typeface="微软雅黑"/>
                          <a:sym typeface="微软雅黑"/>
                        </a:rPr>
                        <a:t>公共交通运输服务</a:t>
                      </a:r>
                    </a:p>
                  </a:txBody>
                  <a:tcPr marL="45718" marR="45718" marT="45718" marB="45718" anchor="ctr" horzOverflow="overflow">
                    <a:lnL w="25400">
                      <a:solidFill>
                        <a:srgbClr val="FFFFFF"/>
                      </a:solidFill>
                    </a:lnL>
                    <a:lnR w="25400">
                      <a:solidFill>
                        <a:srgbClr val="FFFFFF"/>
                      </a:solidFill>
                    </a:lnR>
                    <a:lnT w="76200">
                      <a:solidFill>
                        <a:srgbClr val="FFFFFF"/>
                      </a:solidFill>
                    </a:lnT>
                    <a:lnB w="76200">
                      <a:solidFill>
                        <a:srgbClr val="FFFFFF"/>
                      </a:solidFill>
                    </a:lnB>
                    <a:solidFill>
                      <a:srgbClr val="FFF3E2"/>
                    </a:solidFill>
                  </a:tcPr>
                </a:tc>
                <a:tc>
                  <a:txBody>
                    <a:bodyPr/>
                    <a:lstStyle/>
                    <a:p>
                      <a:pPr defTabSz="1828800">
                        <a:defRPr sz="1800">
                          <a:solidFill>
                            <a:srgbClr val="000000"/>
                          </a:solidFill>
                        </a:defRPr>
                      </a:pPr>
                      <a:r>
                        <a:rPr sz="3000">
                          <a:latin typeface="微软雅黑"/>
                          <a:ea typeface="微软雅黑"/>
                          <a:cs typeface="微软雅黑"/>
                          <a:sym typeface="微软雅黑"/>
                        </a:rPr>
                        <a:t>3%</a:t>
                      </a:r>
                    </a:p>
                  </a:txBody>
                  <a:tcPr marL="45718" marR="45718" marT="45718" marB="45718" anchor="ctr" horzOverflow="overflow">
                    <a:lnL w="25400">
                      <a:solidFill>
                        <a:srgbClr val="FFFFFF"/>
                      </a:solidFill>
                    </a:lnL>
                    <a:lnR w="25400">
                      <a:solidFill>
                        <a:srgbClr val="FFFFFF"/>
                      </a:solidFill>
                    </a:lnR>
                    <a:lnT w="76200">
                      <a:solidFill>
                        <a:srgbClr val="FFFFFF"/>
                      </a:solidFill>
                    </a:lnT>
                    <a:lnB w="76200">
                      <a:solidFill>
                        <a:srgbClr val="FFFFFF"/>
                      </a:solidFill>
                    </a:lnB>
                    <a:solidFill>
                      <a:srgbClr val="FFF3E2"/>
                    </a:solidFill>
                  </a:tcPr>
                </a:tc>
                <a:tc>
                  <a:txBody>
                    <a:bodyPr/>
                    <a:lstStyle/>
                    <a:p>
                      <a:pPr algn="l" defTabSz="1828800">
                        <a:defRPr sz="1800">
                          <a:solidFill>
                            <a:srgbClr val="000000"/>
                          </a:solidFill>
                        </a:defRPr>
                      </a:pPr>
                      <a:r>
                        <a:rPr sz="3000">
                          <a:latin typeface="微软雅黑"/>
                          <a:ea typeface="微软雅黑"/>
                          <a:cs typeface="微软雅黑"/>
                          <a:sym typeface="微软雅黑"/>
                        </a:rPr>
                        <a:t>轮客渡、公交客运、地铁、城市轻轨、出租车、长途客运、班车</a:t>
                      </a:r>
                    </a:p>
                  </a:txBody>
                  <a:tcPr marL="45718" marR="45718" marT="45718" marB="45718" anchor="ctr" horzOverflow="overflow">
                    <a:lnL w="25400">
                      <a:solidFill>
                        <a:srgbClr val="FFFFFF"/>
                      </a:solidFill>
                    </a:lnL>
                    <a:lnR w="25400">
                      <a:solidFill>
                        <a:srgbClr val="FFFFFF"/>
                      </a:solidFill>
                    </a:lnR>
                    <a:lnT w="76200">
                      <a:solidFill>
                        <a:srgbClr val="FFFFFF"/>
                      </a:solidFill>
                    </a:lnT>
                    <a:lnB w="76200">
                      <a:solidFill>
                        <a:srgbClr val="FFFFFF"/>
                      </a:solidFill>
                    </a:lnB>
                    <a:solidFill>
                      <a:srgbClr val="FFF3E2"/>
                    </a:solidFill>
                  </a:tcPr>
                </a:tc>
              </a:tr>
              <a:tr h="2275836">
                <a:tc>
                  <a:txBody>
                    <a:bodyPr/>
                    <a:lstStyle/>
                    <a:p>
                      <a:pPr defTabSz="1828800">
                        <a:defRPr sz="1800">
                          <a:solidFill>
                            <a:srgbClr val="000000"/>
                          </a:solidFill>
                        </a:defRPr>
                      </a:pPr>
                      <a:r>
                        <a:rPr sz="3000">
                          <a:latin typeface="微软雅黑"/>
                          <a:ea typeface="微软雅黑"/>
                          <a:cs typeface="微软雅黑"/>
                          <a:sym typeface="微软雅黑"/>
                        </a:rPr>
                        <a:t>经认定的动漫企业为开发动漫产品</a:t>
                      </a:r>
                    </a:p>
                  </a:txBody>
                  <a:tcPr marL="45718" marR="45718" marT="45718" marB="45718" anchor="ctr" horzOverflow="overflow">
                    <a:lnL w="25400">
                      <a:solidFill>
                        <a:srgbClr val="FFFFFF"/>
                      </a:solidFill>
                    </a:lnL>
                    <a:lnR w="25400">
                      <a:solidFill>
                        <a:srgbClr val="FFFFFF"/>
                      </a:solidFill>
                    </a:lnR>
                    <a:lnT w="76200">
                      <a:solidFill>
                        <a:srgbClr val="FFFFFF"/>
                      </a:solidFill>
                    </a:lnT>
                    <a:lnB w="25400">
                      <a:solidFill>
                        <a:srgbClr val="FFFFFF"/>
                      </a:solidFill>
                    </a:lnB>
                    <a:solidFill>
                      <a:srgbClr val="FFFDFE"/>
                    </a:solidFill>
                  </a:tcPr>
                </a:tc>
                <a:tc>
                  <a:txBody>
                    <a:bodyPr/>
                    <a:lstStyle/>
                    <a:p>
                      <a:pPr defTabSz="1828800">
                        <a:defRPr sz="1800">
                          <a:solidFill>
                            <a:srgbClr val="000000"/>
                          </a:solidFill>
                        </a:defRPr>
                      </a:pPr>
                      <a:r>
                        <a:rPr sz="3000">
                          <a:latin typeface="微软雅黑"/>
                          <a:ea typeface="微软雅黑"/>
                          <a:cs typeface="微软雅黑"/>
                          <a:sym typeface="微软雅黑"/>
                        </a:rPr>
                        <a:t>3%</a:t>
                      </a:r>
                    </a:p>
                  </a:txBody>
                  <a:tcPr marL="45718" marR="45718" marT="45718" marB="45718" anchor="ctr" horzOverflow="overflow">
                    <a:lnL w="25400">
                      <a:solidFill>
                        <a:srgbClr val="FFFFFF"/>
                      </a:solidFill>
                    </a:lnL>
                    <a:lnR w="25400">
                      <a:solidFill>
                        <a:srgbClr val="FFFFFF"/>
                      </a:solidFill>
                    </a:lnR>
                    <a:lnT w="76200">
                      <a:solidFill>
                        <a:srgbClr val="FFFFFF"/>
                      </a:solidFill>
                    </a:lnT>
                    <a:lnB w="25400">
                      <a:solidFill>
                        <a:srgbClr val="FFFFFF"/>
                      </a:solidFill>
                    </a:lnB>
                    <a:solidFill>
                      <a:srgbClr val="FFFDFE"/>
                    </a:solidFill>
                  </a:tcPr>
                </a:tc>
                <a:tc>
                  <a:txBody>
                    <a:bodyPr/>
                    <a:lstStyle/>
                    <a:p>
                      <a:pPr algn="l" defTabSz="1828800">
                        <a:defRPr sz="3000">
                          <a:solidFill>
                            <a:srgbClr val="000000"/>
                          </a:solidFill>
                          <a:latin typeface="微软雅黑"/>
                          <a:ea typeface="微软雅黑"/>
                          <a:cs typeface="微软雅黑"/>
                          <a:sym typeface="微软雅黑"/>
                        </a:defRPr>
                      </a:pPr>
                      <a:r>
                        <a:t>动漫脚本编撰、形象设计、背景设计、动画设计、分镜、动画制作、摄制、描线、上色、画面合成、配音、配乐、音效合成、剪辑、字幕制作、压缩转码(面向网络动漫、手机动漫格式适配)服务，以及在境内转让动漫版权(包括动漫品牌、形象或者内容的授权及再授权)。</a:t>
                      </a:r>
                    </a:p>
                  </a:txBody>
                  <a:tcPr marL="45718" marR="45718" marT="45718" marB="45718" anchor="ctr" horzOverflow="overflow">
                    <a:lnL w="25400">
                      <a:solidFill>
                        <a:srgbClr val="FFFFFF"/>
                      </a:solidFill>
                    </a:lnL>
                    <a:lnR w="25400">
                      <a:solidFill>
                        <a:srgbClr val="FFFFFF"/>
                      </a:solidFill>
                    </a:lnR>
                    <a:lnT w="76200">
                      <a:solidFill>
                        <a:srgbClr val="FFFFFF"/>
                      </a:solidFill>
                    </a:lnT>
                    <a:lnB w="25400">
                      <a:solidFill>
                        <a:srgbClr val="FFFFFF"/>
                      </a:solidFill>
                    </a:lnB>
                    <a:solidFill>
                      <a:srgbClr val="FFFDFE"/>
                    </a:solidFill>
                  </a:tcPr>
                </a:tc>
              </a:tr>
              <a:tr h="675636">
                <a:tc>
                  <a:txBody>
                    <a:bodyPr/>
                    <a:lstStyle/>
                    <a:p>
                      <a:pPr defTabSz="1828800">
                        <a:defRPr sz="1800">
                          <a:solidFill>
                            <a:srgbClr val="000000"/>
                          </a:solidFill>
                        </a:defRPr>
                      </a:pPr>
                      <a:r>
                        <a:rPr sz="3000">
                          <a:latin typeface="微软雅黑"/>
                          <a:ea typeface="微软雅黑"/>
                          <a:cs typeface="微软雅黑"/>
                          <a:sym typeface="微软雅黑"/>
                        </a:rPr>
                        <a:t>电影放映服务</a:t>
                      </a:r>
                    </a:p>
                  </a:txBody>
                  <a:tcPr marL="45718" marR="45718" marT="45718" marB="45718" anchor="ctr" horzOverflow="overflow">
                    <a:lnL w="25400">
                      <a:solidFill>
                        <a:srgbClr val="FFFFFF"/>
                      </a:solidFill>
                    </a:lnL>
                    <a:lnR w="25400">
                      <a:solidFill>
                        <a:srgbClr val="FFFFFF"/>
                      </a:solidFill>
                    </a:lnR>
                    <a:lnT w="25400">
                      <a:solidFill>
                        <a:srgbClr val="FFFFFF"/>
                      </a:solidFill>
                    </a:lnT>
                    <a:lnB w="76200">
                      <a:solidFill>
                        <a:srgbClr val="FFFFFF"/>
                      </a:solidFill>
                    </a:lnB>
                    <a:solidFill>
                      <a:srgbClr val="FFF3E2"/>
                    </a:solidFill>
                  </a:tcPr>
                </a:tc>
                <a:tc>
                  <a:txBody>
                    <a:bodyPr/>
                    <a:lstStyle/>
                    <a:p>
                      <a:pPr defTabSz="1828800">
                        <a:defRPr sz="1800">
                          <a:solidFill>
                            <a:srgbClr val="000000"/>
                          </a:solidFill>
                        </a:defRPr>
                      </a:pPr>
                      <a:r>
                        <a:rPr sz="3000">
                          <a:latin typeface="微软雅黑"/>
                          <a:ea typeface="微软雅黑"/>
                          <a:cs typeface="微软雅黑"/>
                          <a:sym typeface="微软雅黑"/>
                        </a:rPr>
                        <a:t>3%</a:t>
                      </a:r>
                    </a:p>
                  </a:txBody>
                  <a:tcPr marL="45718" marR="45718" marT="45718" marB="45718" anchor="ctr" horzOverflow="overflow">
                    <a:lnL w="25400">
                      <a:solidFill>
                        <a:srgbClr val="FFFFFF"/>
                      </a:solidFill>
                    </a:lnL>
                    <a:lnR w="25400">
                      <a:solidFill>
                        <a:srgbClr val="FFFFFF"/>
                      </a:solidFill>
                    </a:lnR>
                    <a:lnT w="25400">
                      <a:solidFill>
                        <a:srgbClr val="FFFFFF"/>
                      </a:solidFill>
                    </a:lnT>
                    <a:lnB w="76200">
                      <a:solidFill>
                        <a:srgbClr val="FFFFFF"/>
                      </a:solidFill>
                    </a:lnB>
                    <a:solidFill>
                      <a:srgbClr val="FFF3E2"/>
                    </a:solidFill>
                  </a:tcPr>
                </a:tc>
                <a:tc>
                  <a:txBody>
                    <a:bodyPr/>
                    <a:lstStyle/>
                    <a:p>
                      <a:pPr algn="l" defTabSz="1828800">
                        <a:defRPr sz="3000">
                          <a:solidFill>
                            <a:srgbClr val="000000"/>
                          </a:solidFill>
                          <a:latin typeface="微软雅黑"/>
                          <a:ea typeface="微软雅黑"/>
                          <a:cs typeface="微软雅黑"/>
                          <a:sym typeface="微软雅黑"/>
                        </a:defRPr>
                      </a:pPr>
                      <a:endParaRPr/>
                    </a:p>
                  </a:txBody>
                  <a:tcPr marL="45718" marR="45718" marT="45718" marB="45718" anchor="ctr" horzOverflow="overflow">
                    <a:lnL w="25400">
                      <a:solidFill>
                        <a:srgbClr val="FFFFFF"/>
                      </a:solidFill>
                    </a:lnL>
                    <a:lnR w="25400">
                      <a:solidFill>
                        <a:srgbClr val="FFFFFF"/>
                      </a:solidFill>
                    </a:lnR>
                    <a:lnT w="25400">
                      <a:solidFill>
                        <a:srgbClr val="FFFFFF"/>
                      </a:solidFill>
                    </a:lnT>
                    <a:lnB w="76200">
                      <a:solidFill>
                        <a:srgbClr val="FFFFFF"/>
                      </a:solidFill>
                    </a:lnB>
                    <a:solidFill>
                      <a:srgbClr val="FFF3E2"/>
                    </a:solidFill>
                  </a:tcPr>
                </a:tc>
              </a:tr>
              <a:tr h="675636">
                <a:tc>
                  <a:txBody>
                    <a:bodyPr/>
                    <a:lstStyle/>
                    <a:p>
                      <a:pPr defTabSz="1828800">
                        <a:defRPr sz="1800">
                          <a:solidFill>
                            <a:srgbClr val="000000"/>
                          </a:solidFill>
                        </a:defRPr>
                      </a:pPr>
                      <a:r>
                        <a:rPr sz="3000">
                          <a:latin typeface="微软雅黑"/>
                          <a:ea typeface="微软雅黑"/>
                          <a:cs typeface="微软雅黑"/>
                          <a:sym typeface="微软雅黑"/>
                        </a:rPr>
                        <a:t>收派服务</a:t>
                      </a:r>
                    </a:p>
                  </a:txBody>
                  <a:tcPr marL="45718" marR="45718" marT="45718" marB="45718" anchor="ctr" horzOverflow="overflow">
                    <a:lnL w="25400">
                      <a:solidFill>
                        <a:srgbClr val="FFFFFF"/>
                      </a:solidFill>
                    </a:lnL>
                    <a:lnR w="25400">
                      <a:solidFill>
                        <a:srgbClr val="FFFFFF"/>
                      </a:solidFill>
                    </a:lnR>
                    <a:lnT w="76200">
                      <a:solidFill>
                        <a:srgbClr val="FFFFFF"/>
                      </a:solidFill>
                    </a:lnT>
                    <a:lnB w="25400">
                      <a:solidFill>
                        <a:srgbClr val="FFFFFF"/>
                      </a:solidFill>
                    </a:lnB>
                    <a:solidFill>
                      <a:srgbClr val="FFFDFE"/>
                    </a:solidFill>
                  </a:tcPr>
                </a:tc>
                <a:tc>
                  <a:txBody>
                    <a:bodyPr/>
                    <a:lstStyle/>
                    <a:p>
                      <a:pPr defTabSz="1828800">
                        <a:defRPr sz="1800">
                          <a:solidFill>
                            <a:srgbClr val="000000"/>
                          </a:solidFill>
                        </a:defRPr>
                      </a:pPr>
                      <a:r>
                        <a:rPr sz="3000">
                          <a:latin typeface="微软雅黑"/>
                          <a:ea typeface="微软雅黑"/>
                          <a:cs typeface="微软雅黑"/>
                          <a:sym typeface="微软雅黑"/>
                        </a:rPr>
                        <a:t>3%</a:t>
                      </a:r>
                    </a:p>
                  </a:txBody>
                  <a:tcPr marL="45718" marR="45718" marT="45718" marB="45718" anchor="ctr" horzOverflow="overflow">
                    <a:lnL w="25400">
                      <a:solidFill>
                        <a:srgbClr val="FFFFFF"/>
                      </a:solidFill>
                    </a:lnL>
                    <a:lnR w="25400">
                      <a:solidFill>
                        <a:srgbClr val="FFFFFF"/>
                      </a:solidFill>
                    </a:lnR>
                    <a:lnT w="76200">
                      <a:solidFill>
                        <a:srgbClr val="FFFFFF"/>
                      </a:solidFill>
                    </a:lnT>
                    <a:lnB w="25400">
                      <a:solidFill>
                        <a:srgbClr val="FFFFFF"/>
                      </a:solidFill>
                    </a:lnB>
                    <a:solidFill>
                      <a:srgbClr val="FFFDFE"/>
                    </a:solidFill>
                  </a:tcPr>
                </a:tc>
                <a:tc>
                  <a:txBody>
                    <a:bodyPr/>
                    <a:lstStyle/>
                    <a:p>
                      <a:pPr algn="l" defTabSz="1828800">
                        <a:defRPr sz="3000">
                          <a:solidFill>
                            <a:srgbClr val="000000"/>
                          </a:solidFill>
                          <a:latin typeface="微软雅黑"/>
                          <a:ea typeface="微软雅黑"/>
                          <a:cs typeface="微软雅黑"/>
                          <a:sym typeface="微软雅黑"/>
                        </a:defRPr>
                      </a:pPr>
                      <a:endParaRPr/>
                    </a:p>
                  </a:txBody>
                  <a:tcPr marL="45718" marR="45718" marT="45718" marB="45718" anchor="ctr" horzOverflow="overflow">
                    <a:lnL w="25400">
                      <a:solidFill>
                        <a:srgbClr val="FFFFFF"/>
                      </a:solidFill>
                    </a:lnL>
                    <a:lnR w="25400">
                      <a:solidFill>
                        <a:srgbClr val="FFFFFF"/>
                      </a:solidFill>
                    </a:lnR>
                    <a:lnT w="76200">
                      <a:solidFill>
                        <a:srgbClr val="FFFFFF"/>
                      </a:solidFill>
                    </a:lnT>
                    <a:lnB w="25400">
                      <a:solidFill>
                        <a:srgbClr val="FFFFFF"/>
                      </a:solidFill>
                    </a:lnB>
                    <a:solidFill>
                      <a:srgbClr val="FFFDFE"/>
                    </a:solidFill>
                  </a:tcPr>
                </a:tc>
              </a:tr>
              <a:tr h="675636">
                <a:tc>
                  <a:txBody>
                    <a:bodyPr/>
                    <a:lstStyle/>
                    <a:p>
                      <a:pPr defTabSz="1828800">
                        <a:defRPr sz="1800">
                          <a:solidFill>
                            <a:srgbClr val="000000"/>
                          </a:solidFill>
                        </a:defRPr>
                      </a:pPr>
                      <a:r>
                        <a:rPr sz="3000">
                          <a:latin typeface="微软雅黑"/>
                          <a:ea typeface="微软雅黑"/>
                          <a:cs typeface="微软雅黑"/>
                          <a:sym typeface="微软雅黑"/>
                        </a:rPr>
                        <a:t>装卸搬运服务</a:t>
                      </a:r>
                    </a:p>
                  </a:txBody>
                  <a:tcPr marL="45718" marR="45718" marT="45718" marB="45718" anchor="ctr" horzOverflow="overflow">
                    <a:lnL w="25400">
                      <a:solidFill>
                        <a:srgbClr val="FFFFFF"/>
                      </a:solidFill>
                    </a:lnL>
                    <a:lnR w="25400">
                      <a:solidFill>
                        <a:srgbClr val="FFFFFF"/>
                      </a:solidFill>
                    </a:lnR>
                    <a:lnT w="25400">
                      <a:solidFill>
                        <a:srgbClr val="FFFFFF"/>
                      </a:solidFill>
                    </a:lnT>
                    <a:lnB w="76200">
                      <a:solidFill>
                        <a:srgbClr val="FFFFFF"/>
                      </a:solidFill>
                    </a:lnB>
                    <a:solidFill>
                      <a:srgbClr val="FFF3E2"/>
                    </a:solidFill>
                  </a:tcPr>
                </a:tc>
                <a:tc>
                  <a:txBody>
                    <a:bodyPr/>
                    <a:lstStyle/>
                    <a:p>
                      <a:pPr defTabSz="1828800">
                        <a:defRPr sz="1800">
                          <a:solidFill>
                            <a:srgbClr val="000000"/>
                          </a:solidFill>
                        </a:defRPr>
                      </a:pPr>
                      <a:r>
                        <a:rPr sz="3000">
                          <a:latin typeface="微软雅黑"/>
                          <a:ea typeface="微软雅黑"/>
                          <a:cs typeface="微软雅黑"/>
                          <a:sym typeface="微软雅黑"/>
                        </a:rPr>
                        <a:t>3%</a:t>
                      </a:r>
                    </a:p>
                  </a:txBody>
                  <a:tcPr marL="45718" marR="45718" marT="45718" marB="45718" anchor="ctr" horzOverflow="overflow">
                    <a:lnL w="25400">
                      <a:solidFill>
                        <a:srgbClr val="FFFFFF"/>
                      </a:solidFill>
                    </a:lnL>
                    <a:lnR w="25400">
                      <a:solidFill>
                        <a:srgbClr val="FFFFFF"/>
                      </a:solidFill>
                    </a:lnR>
                    <a:lnT w="25400">
                      <a:solidFill>
                        <a:srgbClr val="FFFFFF"/>
                      </a:solidFill>
                    </a:lnT>
                    <a:lnB w="76200">
                      <a:solidFill>
                        <a:srgbClr val="FFFFFF"/>
                      </a:solidFill>
                    </a:lnB>
                    <a:solidFill>
                      <a:srgbClr val="FFF3E2"/>
                    </a:solidFill>
                  </a:tcPr>
                </a:tc>
                <a:tc>
                  <a:txBody>
                    <a:bodyPr/>
                    <a:lstStyle/>
                    <a:p>
                      <a:pPr algn="l" defTabSz="1828800">
                        <a:defRPr sz="3000">
                          <a:solidFill>
                            <a:srgbClr val="000000"/>
                          </a:solidFill>
                          <a:latin typeface="微软雅黑"/>
                          <a:ea typeface="微软雅黑"/>
                          <a:cs typeface="微软雅黑"/>
                          <a:sym typeface="微软雅黑"/>
                        </a:defRPr>
                      </a:pPr>
                      <a:endParaRPr/>
                    </a:p>
                  </a:txBody>
                  <a:tcPr marL="45718" marR="45718" marT="45718" marB="45718" anchor="ctr" horzOverflow="overflow">
                    <a:lnL w="25400">
                      <a:solidFill>
                        <a:srgbClr val="FFFFFF"/>
                      </a:solidFill>
                    </a:lnL>
                    <a:lnR w="25400">
                      <a:solidFill>
                        <a:srgbClr val="FFFFFF"/>
                      </a:solidFill>
                    </a:lnR>
                    <a:lnT w="25400">
                      <a:solidFill>
                        <a:srgbClr val="FFFFFF"/>
                      </a:solidFill>
                    </a:lnT>
                    <a:lnB w="76200">
                      <a:solidFill>
                        <a:srgbClr val="FFFFFF"/>
                      </a:solidFill>
                    </a:lnB>
                    <a:solidFill>
                      <a:srgbClr val="FFF3E2"/>
                    </a:solidFill>
                  </a:tcPr>
                </a:tc>
              </a:tr>
              <a:tr h="675636">
                <a:tc>
                  <a:txBody>
                    <a:bodyPr/>
                    <a:lstStyle/>
                    <a:p>
                      <a:pPr defTabSz="1828800">
                        <a:defRPr sz="1800">
                          <a:solidFill>
                            <a:srgbClr val="000000"/>
                          </a:solidFill>
                        </a:defRPr>
                      </a:pPr>
                      <a:r>
                        <a:rPr sz="3000">
                          <a:latin typeface="微软雅黑"/>
                          <a:ea typeface="微软雅黑"/>
                          <a:cs typeface="微软雅黑"/>
                          <a:sym typeface="微软雅黑"/>
                        </a:rPr>
                        <a:t>仓储服务</a:t>
                      </a:r>
                    </a:p>
                  </a:txBody>
                  <a:tcPr marL="45718" marR="45718" marT="45718" marB="45718" anchor="ctr" horzOverflow="overflow">
                    <a:lnL w="25400">
                      <a:solidFill>
                        <a:srgbClr val="FFFFFF"/>
                      </a:solidFill>
                    </a:lnL>
                    <a:lnR w="25400">
                      <a:solidFill>
                        <a:srgbClr val="FFFFFF"/>
                      </a:solidFill>
                    </a:lnR>
                    <a:lnT w="76200">
                      <a:solidFill>
                        <a:srgbClr val="FFFFFF"/>
                      </a:solidFill>
                    </a:lnT>
                    <a:lnB w="25400">
                      <a:solidFill>
                        <a:srgbClr val="FFFFFF"/>
                      </a:solidFill>
                    </a:lnB>
                    <a:solidFill>
                      <a:srgbClr val="FFFDFE"/>
                    </a:solidFill>
                  </a:tcPr>
                </a:tc>
                <a:tc>
                  <a:txBody>
                    <a:bodyPr/>
                    <a:lstStyle/>
                    <a:p>
                      <a:pPr defTabSz="1828800">
                        <a:defRPr sz="1800">
                          <a:solidFill>
                            <a:srgbClr val="000000"/>
                          </a:solidFill>
                        </a:defRPr>
                      </a:pPr>
                      <a:r>
                        <a:rPr sz="3000">
                          <a:latin typeface="微软雅黑"/>
                          <a:ea typeface="微软雅黑"/>
                          <a:cs typeface="微软雅黑"/>
                          <a:sym typeface="微软雅黑"/>
                        </a:rPr>
                        <a:t>3%</a:t>
                      </a:r>
                    </a:p>
                  </a:txBody>
                  <a:tcPr marL="45718" marR="45718" marT="45718" marB="45718" anchor="ctr" horzOverflow="overflow">
                    <a:lnL w="25400">
                      <a:solidFill>
                        <a:srgbClr val="FFFFFF"/>
                      </a:solidFill>
                    </a:lnL>
                    <a:lnR w="25400">
                      <a:solidFill>
                        <a:srgbClr val="FFFFFF"/>
                      </a:solidFill>
                    </a:lnR>
                    <a:lnT w="76200">
                      <a:solidFill>
                        <a:srgbClr val="FFFFFF"/>
                      </a:solidFill>
                    </a:lnT>
                    <a:lnB w="25400">
                      <a:solidFill>
                        <a:srgbClr val="FFFFFF"/>
                      </a:solidFill>
                    </a:lnB>
                    <a:solidFill>
                      <a:srgbClr val="FFFDFE"/>
                    </a:solidFill>
                  </a:tcPr>
                </a:tc>
                <a:tc>
                  <a:txBody>
                    <a:bodyPr/>
                    <a:lstStyle/>
                    <a:p>
                      <a:pPr algn="l" defTabSz="1828800">
                        <a:defRPr sz="3000">
                          <a:solidFill>
                            <a:srgbClr val="000000"/>
                          </a:solidFill>
                          <a:latin typeface="微软雅黑"/>
                          <a:ea typeface="微软雅黑"/>
                          <a:cs typeface="微软雅黑"/>
                          <a:sym typeface="微软雅黑"/>
                        </a:defRPr>
                      </a:pPr>
                      <a:endParaRPr/>
                    </a:p>
                  </a:txBody>
                  <a:tcPr marL="45718" marR="45718" marT="45718" marB="45718" anchor="ctr" horzOverflow="overflow">
                    <a:lnL w="25400">
                      <a:solidFill>
                        <a:srgbClr val="FFFFFF"/>
                      </a:solidFill>
                    </a:lnL>
                    <a:lnR w="25400">
                      <a:solidFill>
                        <a:srgbClr val="FFFFFF"/>
                      </a:solidFill>
                    </a:lnR>
                    <a:lnT w="76200">
                      <a:solidFill>
                        <a:srgbClr val="FFFFFF"/>
                      </a:solidFill>
                    </a:lnT>
                    <a:lnB w="25400">
                      <a:solidFill>
                        <a:srgbClr val="FFFFFF"/>
                      </a:solidFill>
                    </a:lnB>
                    <a:solidFill>
                      <a:srgbClr val="FFFDFE"/>
                    </a:solidFill>
                  </a:tcPr>
                </a:tc>
              </a:tr>
              <a:tr h="675636">
                <a:tc>
                  <a:txBody>
                    <a:bodyPr/>
                    <a:lstStyle/>
                    <a:p>
                      <a:pPr defTabSz="1828800">
                        <a:defRPr sz="1800">
                          <a:solidFill>
                            <a:srgbClr val="000000"/>
                          </a:solidFill>
                        </a:defRPr>
                      </a:pPr>
                      <a:r>
                        <a:rPr sz="3000">
                          <a:latin typeface="微软雅黑"/>
                          <a:ea typeface="微软雅黑"/>
                          <a:cs typeface="微软雅黑"/>
                          <a:sym typeface="微软雅黑"/>
                        </a:rPr>
                        <a:t>文化体育服务</a:t>
                      </a:r>
                    </a:p>
                  </a:txBody>
                  <a:tcPr marL="45718" marR="45718" marT="45718" marB="45718" anchor="ctr" horzOverflow="overflow">
                    <a:lnL w="25400">
                      <a:solidFill>
                        <a:srgbClr val="FFFFFF"/>
                      </a:solidFill>
                    </a:lnL>
                    <a:lnR w="25400">
                      <a:solidFill>
                        <a:srgbClr val="FFFFFF"/>
                      </a:solidFill>
                    </a:lnR>
                    <a:lnT w="25400">
                      <a:solidFill>
                        <a:srgbClr val="FFFFFF"/>
                      </a:solidFill>
                    </a:lnT>
                    <a:lnB w="76200">
                      <a:solidFill>
                        <a:srgbClr val="FFFFFF"/>
                      </a:solidFill>
                    </a:lnB>
                    <a:solidFill>
                      <a:srgbClr val="FFF3E2"/>
                    </a:solidFill>
                  </a:tcPr>
                </a:tc>
                <a:tc>
                  <a:txBody>
                    <a:bodyPr/>
                    <a:lstStyle/>
                    <a:p>
                      <a:pPr defTabSz="1828800">
                        <a:defRPr sz="1800">
                          <a:solidFill>
                            <a:srgbClr val="000000"/>
                          </a:solidFill>
                        </a:defRPr>
                      </a:pPr>
                      <a:r>
                        <a:rPr sz="3000">
                          <a:latin typeface="微软雅黑"/>
                          <a:ea typeface="微软雅黑"/>
                          <a:cs typeface="微软雅黑"/>
                          <a:sym typeface="微软雅黑"/>
                        </a:rPr>
                        <a:t>3%</a:t>
                      </a:r>
                    </a:p>
                  </a:txBody>
                  <a:tcPr marL="45718" marR="45718" marT="45718" marB="45718" anchor="ctr" horzOverflow="overflow">
                    <a:lnL w="25400">
                      <a:solidFill>
                        <a:srgbClr val="FFFFFF"/>
                      </a:solidFill>
                    </a:lnL>
                    <a:lnR w="25400">
                      <a:solidFill>
                        <a:srgbClr val="FFFFFF"/>
                      </a:solidFill>
                    </a:lnR>
                    <a:lnT w="25400">
                      <a:solidFill>
                        <a:srgbClr val="FFFFFF"/>
                      </a:solidFill>
                    </a:lnT>
                    <a:lnB w="25400">
                      <a:solidFill>
                        <a:srgbClr val="FFFFFF"/>
                      </a:solidFill>
                    </a:lnB>
                    <a:solidFill>
                      <a:srgbClr val="FFF3E2"/>
                    </a:solidFill>
                  </a:tcPr>
                </a:tc>
                <a:tc>
                  <a:txBody>
                    <a:bodyPr/>
                    <a:lstStyle/>
                    <a:p>
                      <a:pPr algn="l" defTabSz="1828800">
                        <a:defRPr sz="3000">
                          <a:solidFill>
                            <a:srgbClr val="000000"/>
                          </a:solidFill>
                          <a:latin typeface="微软雅黑"/>
                          <a:ea typeface="微软雅黑"/>
                          <a:cs typeface="微软雅黑"/>
                          <a:sym typeface="微软雅黑"/>
                        </a:defRPr>
                      </a:pPr>
                      <a:endParaRPr/>
                    </a:p>
                  </a:txBody>
                  <a:tcPr marL="45718" marR="45718" marT="45718" marB="45718" anchor="ctr" horzOverflow="overflow">
                    <a:lnL w="25400">
                      <a:solidFill>
                        <a:srgbClr val="FFFFFF"/>
                      </a:solidFill>
                    </a:lnL>
                    <a:lnR w="25400">
                      <a:solidFill>
                        <a:srgbClr val="FFFFFF"/>
                      </a:solidFill>
                    </a:lnR>
                    <a:lnT w="25400">
                      <a:solidFill>
                        <a:srgbClr val="FFFFFF"/>
                      </a:solidFill>
                    </a:lnT>
                    <a:lnB w="76200">
                      <a:solidFill>
                        <a:srgbClr val="FFFFFF"/>
                      </a:solidFill>
                    </a:lnB>
                    <a:solidFill>
                      <a:srgbClr val="FFF3E2"/>
                    </a:solidFill>
                  </a:tcPr>
                </a:tc>
              </a:tr>
              <a:tr h="1234436">
                <a:tc>
                  <a:txBody>
                    <a:bodyPr/>
                    <a:lstStyle/>
                    <a:p>
                      <a:pPr defTabSz="1828800">
                        <a:defRPr sz="1800">
                          <a:solidFill>
                            <a:srgbClr val="000000"/>
                          </a:solidFill>
                        </a:defRPr>
                      </a:pPr>
                      <a:r>
                        <a:rPr sz="3000">
                          <a:latin typeface="微软雅黑"/>
                          <a:ea typeface="微软雅黑"/>
                          <a:cs typeface="微软雅黑"/>
                          <a:sym typeface="微软雅黑"/>
                        </a:rPr>
                        <a:t>有形动产租赁</a:t>
                      </a:r>
                    </a:p>
                  </a:txBody>
                  <a:tcPr marL="45718" marR="45718" marT="45718" marB="45718" anchor="ctr" horzOverflow="overflow">
                    <a:lnL w="25400">
                      <a:solidFill>
                        <a:srgbClr val="FFFFFF"/>
                      </a:solidFill>
                    </a:lnL>
                    <a:lnR w="25400">
                      <a:solidFill>
                        <a:srgbClr val="FFFFFF"/>
                      </a:solidFill>
                    </a:lnR>
                    <a:lnT w="76200">
                      <a:solidFill>
                        <a:srgbClr val="FFFFFF"/>
                      </a:solidFill>
                    </a:lnT>
                    <a:lnB w="76200">
                      <a:solidFill>
                        <a:srgbClr val="FFFFFF"/>
                      </a:solidFill>
                    </a:lnB>
                    <a:solidFill>
                      <a:srgbClr val="FFFDFE"/>
                    </a:solidFill>
                  </a:tcPr>
                </a:tc>
                <a:tc>
                  <a:txBody>
                    <a:bodyPr/>
                    <a:lstStyle/>
                    <a:p>
                      <a:pPr defTabSz="1828800">
                        <a:defRPr sz="1800">
                          <a:solidFill>
                            <a:srgbClr val="000000"/>
                          </a:solidFill>
                        </a:defRPr>
                      </a:pPr>
                      <a:r>
                        <a:rPr sz="3000">
                          <a:latin typeface="微软雅黑"/>
                          <a:ea typeface="微软雅黑"/>
                          <a:cs typeface="微软雅黑"/>
                          <a:sym typeface="微软雅黑"/>
                        </a:rPr>
                        <a:t>3%</a:t>
                      </a:r>
                    </a:p>
                  </a:txBody>
                  <a:tcPr marL="45718" marR="45718" marT="45718" marB="45718" anchor="ctr" horzOverflow="overflow">
                    <a:lnL w="25400">
                      <a:solidFill>
                        <a:srgbClr val="FFFFFF"/>
                      </a:solidFill>
                    </a:lnL>
                    <a:lnR w="25400">
                      <a:solidFill>
                        <a:srgbClr val="FFFFFF"/>
                      </a:solidFill>
                    </a:lnR>
                    <a:lnT w="25400">
                      <a:solidFill>
                        <a:srgbClr val="FFFFFF"/>
                      </a:solidFill>
                    </a:lnT>
                    <a:lnB w="76200">
                      <a:solidFill>
                        <a:srgbClr val="FFFFFF"/>
                      </a:solidFill>
                    </a:lnB>
                    <a:solidFill>
                      <a:srgbClr val="FFFDFE"/>
                    </a:solidFill>
                  </a:tcPr>
                </a:tc>
                <a:tc>
                  <a:txBody>
                    <a:bodyPr/>
                    <a:lstStyle/>
                    <a:p>
                      <a:pPr algn="l" defTabSz="1828800">
                        <a:defRPr sz="1800">
                          <a:solidFill>
                            <a:srgbClr val="000000"/>
                          </a:solidFill>
                        </a:defRPr>
                      </a:pPr>
                      <a:r>
                        <a:rPr sz="3000">
                          <a:latin typeface="微软雅黑"/>
                          <a:ea typeface="微软雅黑"/>
                          <a:cs typeface="微软雅黑"/>
                          <a:sym typeface="微软雅黑"/>
                        </a:rPr>
                        <a:t>以纳入营改增试点之日前取得的有形动产为标的物提供的经营租赁服务
在纳入营改增试点之日前签订的尚未执行完毕的有形动产租赁合同</a:t>
                      </a:r>
                    </a:p>
                  </a:txBody>
                  <a:tcPr marL="45718" marR="45718" marT="45718" marB="45718" anchor="ctr" horzOverflow="overflow">
                    <a:lnL w="25400">
                      <a:solidFill>
                        <a:srgbClr val="FFFFFF"/>
                      </a:solidFill>
                    </a:lnL>
                    <a:lnR w="25400">
                      <a:solidFill>
                        <a:srgbClr val="FFFFFF"/>
                      </a:solidFill>
                    </a:lnR>
                    <a:lnT w="76200">
                      <a:solidFill>
                        <a:srgbClr val="FFFFFF"/>
                      </a:solidFill>
                    </a:lnT>
                    <a:lnB w="76200">
                      <a:solidFill>
                        <a:srgbClr val="FFFFFF"/>
                      </a:solidFill>
                    </a:lnB>
                    <a:solidFill>
                      <a:srgbClr val="FFFDFE"/>
                    </a:solidFill>
                  </a:tcPr>
                </a:tc>
              </a:tr>
              <a:tr h="675636">
                <a:tc>
                  <a:txBody>
                    <a:bodyPr/>
                    <a:lstStyle/>
                    <a:p>
                      <a:pPr defTabSz="1828800">
                        <a:defRPr sz="1800">
                          <a:solidFill>
                            <a:srgbClr val="000000"/>
                          </a:solidFill>
                        </a:defRPr>
                      </a:pPr>
                      <a:r>
                        <a:rPr sz="3000">
                          <a:latin typeface="微软雅黑"/>
                          <a:ea typeface="微软雅黑"/>
                          <a:cs typeface="微软雅黑"/>
                          <a:sym typeface="微软雅黑"/>
                        </a:rPr>
                        <a:t>建筑服务</a:t>
                      </a:r>
                    </a:p>
                  </a:txBody>
                  <a:tcPr marL="45718" marR="45718" marT="45718" marB="45718" anchor="ctr" horzOverflow="overflow">
                    <a:lnL w="25400">
                      <a:solidFill>
                        <a:srgbClr val="FFFFFF"/>
                      </a:solidFill>
                    </a:lnL>
                    <a:lnR w="25400">
                      <a:solidFill>
                        <a:srgbClr val="FFFFFF"/>
                      </a:solidFill>
                    </a:lnR>
                    <a:lnT w="76200">
                      <a:solidFill>
                        <a:srgbClr val="FFFFFF"/>
                      </a:solidFill>
                    </a:lnT>
                    <a:lnB w="25400">
                      <a:solidFill>
                        <a:srgbClr val="FFFFFF"/>
                      </a:solidFill>
                    </a:lnB>
                    <a:solidFill>
                      <a:srgbClr val="FFF3E2"/>
                    </a:solidFill>
                  </a:tcPr>
                </a:tc>
                <a:tc>
                  <a:txBody>
                    <a:bodyPr/>
                    <a:lstStyle/>
                    <a:p>
                      <a:pPr defTabSz="1828800">
                        <a:defRPr sz="1800">
                          <a:solidFill>
                            <a:srgbClr val="000000"/>
                          </a:solidFill>
                        </a:defRPr>
                      </a:pPr>
                      <a:r>
                        <a:rPr sz="3000">
                          <a:latin typeface="微软雅黑"/>
                          <a:ea typeface="微软雅黑"/>
                          <a:cs typeface="微软雅黑"/>
                          <a:sym typeface="微软雅黑"/>
                        </a:rPr>
                        <a:t>3%</a:t>
                      </a:r>
                    </a:p>
                  </a:txBody>
                  <a:tcPr marL="45718" marR="45718" marT="45718" marB="45718" anchor="ctr" horzOverflow="overflow">
                    <a:lnL w="25400">
                      <a:solidFill>
                        <a:srgbClr val="FFFFFF"/>
                      </a:solidFill>
                    </a:lnL>
                    <a:lnR w="25400">
                      <a:solidFill>
                        <a:srgbClr val="FFFFFF"/>
                      </a:solidFill>
                    </a:lnR>
                    <a:lnT w="76200">
                      <a:solidFill>
                        <a:srgbClr val="FFFFFF"/>
                      </a:solidFill>
                    </a:lnT>
                    <a:lnB w="25400">
                      <a:solidFill>
                        <a:srgbClr val="FFFFFF"/>
                      </a:solidFill>
                    </a:lnB>
                    <a:solidFill>
                      <a:srgbClr val="FFF3E2"/>
                    </a:solidFill>
                  </a:tcPr>
                </a:tc>
                <a:tc>
                  <a:txBody>
                    <a:bodyPr/>
                    <a:lstStyle/>
                    <a:p>
                      <a:pPr algn="l" defTabSz="1828800">
                        <a:defRPr sz="1800">
                          <a:solidFill>
                            <a:srgbClr val="000000"/>
                          </a:solidFill>
                        </a:defRPr>
                      </a:pPr>
                      <a:r>
                        <a:rPr sz="3000">
                          <a:latin typeface="微软雅黑"/>
                          <a:ea typeface="微软雅黑"/>
                          <a:cs typeface="微软雅黑"/>
                          <a:sym typeface="微软雅黑"/>
                        </a:rPr>
                        <a:t>清包工方式、甲供工程、工程老项目</a:t>
                      </a:r>
                    </a:p>
                  </a:txBody>
                  <a:tcPr marL="45718" marR="45718" marT="45718" marB="45718" anchor="ctr" horzOverflow="overflow">
                    <a:lnL w="25400">
                      <a:solidFill>
                        <a:srgbClr val="FFFFFF"/>
                      </a:solidFill>
                    </a:lnL>
                    <a:lnR w="25400">
                      <a:solidFill>
                        <a:srgbClr val="FFFFFF"/>
                      </a:solidFill>
                    </a:lnR>
                    <a:lnT w="76200">
                      <a:solidFill>
                        <a:srgbClr val="FFFFFF"/>
                      </a:solidFill>
                    </a:lnT>
                    <a:lnB w="25400">
                      <a:solidFill>
                        <a:srgbClr val="FFFFFF"/>
                      </a:solidFill>
                    </a:lnB>
                    <a:solidFill>
                      <a:srgbClr val="FFF3E2"/>
                    </a:solidFill>
                  </a:tcPr>
                </a:tc>
              </a:tr>
            </a:tbl>
          </a:graphicData>
        </a:graphic>
      </p:graphicFrame>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583" name="矩形"/>
          <p:cNvSpPr/>
          <p:nvPr/>
        </p:nvSpPr>
        <p:spPr>
          <a:xfrm>
            <a:off x="986596" y="1138359"/>
            <a:ext cx="465819" cy="1368014"/>
          </a:xfrm>
          <a:prstGeom prst="rect">
            <a:avLst/>
          </a:prstGeom>
          <a:ln w="38100">
            <a:solidFill>
              <a:srgbClr val="FFBA02"/>
            </a:solidFill>
            <a:miter lim="400000"/>
          </a:ln>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584" name="增值税计算： 简易计税方法"/>
          <p:cNvSpPr txBox="1"/>
          <p:nvPr/>
        </p:nvSpPr>
        <p:spPr>
          <a:xfrm>
            <a:off x="1978518" y="1217528"/>
            <a:ext cx="9511284" cy="12096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6000" b="1">
                <a:latin typeface="Helvetica"/>
                <a:ea typeface="Helvetica"/>
                <a:cs typeface="Helvetica"/>
                <a:sym typeface="Helvetica"/>
              </a:defRPr>
            </a:lvl1pPr>
          </a:lstStyle>
          <a:p>
            <a:r>
              <a:t>增值税计算： 简易计税方法</a:t>
            </a:r>
          </a:p>
        </p:txBody>
      </p:sp>
      <p:graphicFrame>
        <p:nvGraphicFramePr>
          <p:cNvPr id="585" name="表格"/>
          <p:cNvGraphicFramePr/>
          <p:nvPr/>
        </p:nvGraphicFramePr>
        <p:xfrm>
          <a:off x="2862500" y="4577910"/>
          <a:ext cx="18658999" cy="6405852"/>
        </p:xfrm>
        <a:graphic>
          <a:graphicData uri="http://schemas.openxmlformats.org/drawingml/2006/table">
            <a:tbl>
              <a:tblPr>
                <a:tableStyleId>{4C3C2611-4C71-4FC5-86AE-919BDF0F9419}</a:tableStyleId>
              </a:tblPr>
              <a:tblGrid>
                <a:gridCol w="3813641"/>
                <a:gridCol w="1800667"/>
                <a:gridCol w="13044691"/>
              </a:tblGrid>
              <a:tr h="675636">
                <a:tc>
                  <a:txBody>
                    <a:bodyPr/>
                    <a:lstStyle/>
                    <a:p>
                      <a:pPr defTabSz="1828800">
                        <a:defRPr sz="1800">
                          <a:solidFill>
                            <a:srgbClr val="000000"/>
                          </a:solidFill>
                        </a:defRPr>
                      </a:pPr>
                      <a:r>
                        <a:rPr sz="3000" b="1">
                          <a:latin typeface="微软雅黑"/>
                          <a:ea typeface="微软雅黑"/>
                          <a:cs typeface="微软雅黑"/>
                          <a:sym typeface="微软雅黑"/>
                        </a:rPr>
                        <a:t>适用对象</a:t>
                      </a:r>
                    </a:p>
                  </a:txBody>
                  <a:tcPr marL="45718" marR="45718" marT="45718" marB="45718" horzOverflow="overflow">
                    <a:lnL w="25400">
                      <a:solidFill>
                        <a:srgbClr val="FFFFFF"/>
                      </a:solidFill>
                    </a:lnL>
                    <a:lnR w="25400">
                      <a:solidFill>
                        <a:srgbClr val="FFFFFF"/>
                      </a:solidFill>
                    </a:lnR>
                    <a:lnT w="25400">
                      <a:solidFill>
                        <a:srgbClr val="FFFFFF"/>
                      </a:solidFill>
                    </a:lnT>
                    <a:lnB w="76200">
                      <a:solidFill>
                        <a:srgbClr val="FFFFFF"/>
                      </a:solidFill>
                    </a:lnB>
                    <a:solidFill>
                      <a:schemeClr val="accent4">
                        <a:hueOff val="102361"/>
                        <a:satOff val="14118"/>
                        <a:lumOff val="10675"/>
                      </a:schemeClr>
                    </a:solidFill>
                  </a:tcPr>
                </a:tc>
                <a:tc>
                  <a:txBody>
                    <a:bodyPr/>
                    <a:lstStyle/>
                    <a:p>
                      <a:pPr defTabSz="1828800">
                        <a:defRPr sz="1800">
                          <a:solidFill>
                            <a:srgbClr val="000000"/>
                          </a:solidFill>
                        </a:defRPr>
                      </a:pPr>
                      <a:r>
                        <a:rPr sz="3000" b="1">
                          <a:latin typeface="微软雅黑"/>
                          <a:ea typeface="微软雅黑"/>
                          <a:cs typeface="微软雅黑"/>
                          <a:sym typeface="微软雅黑"/>
                        </a:rPr>
                        <a:t>税率</a:t>
                      </a:r>
                    </a:p>
                  </a:txBody>
                  <a:tcPr marL="45718" marR="45718" marT="45718" marB="45718" horzOverflow="overflow">
                    <a:lnL w="25400">
                      <a:solidFill>
                        <a:srgbClr val="FFFFFF"/>
                      </a:solidFill>
                    </a:lnL>
                    <a:lnR w="25400">
                      <a:solidFill>
                        <a:srgbClr val="FFFFFF"/>
                      </a:solidFill>
                    </a:lnR>
                    <a:lnT w="25400">
                      <a:solidFill>
                        <a:srgbClr val="FFFFFF"/>
                      </a:solidFill>
                    </a:lnT>
                    <a:lnB w="76200">
                      <a:solidFill>
                        <a:srgbClr val="FFFFFF"/>
                      </a:solidFill>
                    </a:lnB>
                    <a:solidFill>
                      <a:schemeClr val="accent4">
                        <a:hueOff val="102361"/>
                        <a:satOff val="14118"/>
                        <a:lumOff val="10675"/>
                      </a:schemeClr>
                    </a:solidFill>
                  </a:tcPr>
                </a:tc>
                <a:tc>
                  <a:txBody>
                    <a:bodyPr/>
                    <a:lstStyle/>
                    <a:p>
                      <a:pPr defTabSz="1828800">
                        <a:defRPr sz="1800">
                          <a:solidFill>
                            <a:srgbClr val="000000"/>
                          </a:solidFill>
                        </a:defRPr>
                      </a:pPr>
                      <a:r>
                        <a:rPr sz="3000" b="1">
                          <a:latin typeface="微软雅黑"/>
                          <a:ea typeface="微软雅黑"/>
                          <a:cs typeface="微软雅黑"/>
                          <a:sym typeface="微软雅黑"/>
                        </a:rPr>
                        <a:t>具体</a:t>
                      </a:r>
                    </a:p>
                  </a:txBody>
                  <a:tcPr marL="45718" marR="45718" marT="45718" marB="45718" horzOverflow="overflow">
                    <a:lnL w="25400">
                      <a:solidFill>
                        <a:srgbClr val="FFFFFF"/>
                      </a:solidFill>
                    </a:lnL>
                    <a:lnR w="25400">
                      <a:solidFill>
                        <a:srgbClr val="FFFFFF"/>
                      </a:solidFill>
                    </a:lnR>
                    <a:lnT w="25400">
                      <a:solidFill>
                        <a:srgbClr val="FFFFFF"/>
                      </a:solidFill>
                    </a:lnT>
                    <a:lnB w="76200">
                      <a:solidFill>
                        <a:srgbClr val="FFFFFF"/>
                      </a:solidFill>
                    </a:lnB>
                    <a:solidFill>
                      <a:schemeClr val="accent4">
                        <a:hueOff val="102361"/>
                        <a:satOff val="14118"/>
                        <a:lumOff val="10675"/>
                      </a:schemeClr>
                    </a:solidFill>
                  </a:tcPr>
                </a:tc>
              </a:tr>
              <a:tr h="701036">
                <a:tc>
                  <a:txBody>
                    <a:bodyPr/>
                    <a:lstStyle/>
                    <a:p>
                      <a:pPr defTabSz="1828800">
                        <a:defRPr sz="1800">
                          <a:solidFill>
                            <a:srgbClr val="000000"/>
                          </a:solidFill>
                        </a:defRPr>
                      </a:pPr>
                      <a:r>
                        <a:rPr sz="3000">
                          <a:latin typeface="微软雅黑"/>
                          <a:ea typeface="微软雅黑"/>
                          <a:cs typeface="微软雅黑"/>
                          <a:sym typeface="微软雅黑"/>
                        </a:rPr>
                        <a:t>销售不动产</a:t>
                      </a:r>
                    </a:p>
                  </a:txBody>
                  <a:tcPr marL="45718" marR="45718" marT="45718" marB="45718" anchor="ctr" horzOverflow="overflow">
                    <a:lnL w="25400">
                      <a:solidFill>
                        <a:srgbClr val="FFFFFF"/>
                      </a:solidFill>
                    </a:lnL>
                    <a:lnR w="25400">
                      <a:solidFill>
                        <a:srgbClr val="FFFFFF"/>
                      </a:solidFill>
                    </a:lnR>
                    <a:lnT w="76200">
                      <a:solidFill>
                        <a:srgbClr val="FFFFFF"/>
                      </a:solidFill>
                    </a:lnT>
                    <a:lnB w="76200">
                      <a:solidFill>
                        <a:srgbClr val="FFFFFF"/>
                      </a:solidFill>
                    </a:lnB>
                    <a:solidFill>
                      <a:srgbClr val="FFFDFE"/>
                    </a:solidFill>
                  </a:tcPr>
                </a:tc>
                <a:tc>
                  <a:txBody>
                    <a:bodyPr/>
                    <a:lstStyle/>
                    <a:p>
                      <a:pPr defTabSz="1828800">
                        <a:defRPr sz="1800">
                          <a:solidFill>
                            <a:srgbClr val="000000"/>
                          </a:solidFill>
                        </a:defRPr>
                      </a:pPr>
                      <a:r>
                        <a:rPr sz="3000">
                          <a:latin typeface="微软雅黑"/>
                          <a:ea typeface="微软雅黑"/>
                          <a:cs typeface="微软雅黑"/>
                          <a:sym typeface="微软雅黑"/>
                        </a:rPr>
                        <a:t>5%</a:t>
                      </a:r>
                    </a:p>
                  </a:txBody>
                  <a:tcPr marL="45718" marR="45718" marT="45718" marB="45718" anchor="ctr" horzOverflow="overflow">
                    <a:lnL w="25400">
                      <a:solidFill>
                        <a:srgbClr val="FFFFFF"/>
                      </a:solidFill>
                    </a:lnL>
                    <a:lnR w="25400">
                      <a:solidFill>
                        <a:srgbClr val="FFFFFF"/>
                      </a:solidFill>
                    </a:lnR>
                    <a:lnT w="76200">
                      <a:solidFill>
                        <a:srgbClr val="FFFFFF"/>
                      </a:solidFill>
                    </a:lnT>
                    <a:lnB w="76200">
                      <a:solidFill>
                        <a:srgbClr val="FFFFFF"/>
                      </a:solidFill>
                    </a:lnB>
                    <a:solidFill>
                      <a:srgbClr val="FFFDFE"/>
                    </a:solidFill>
                  </a:tcPr>
                </a:tc>
                <a:tc>
                  <a:txBody>
                    <a:bodyPr/>
                    <a:lstStyle/>
                    <a:p>
                      <a:pPr algn="l" defTabSz="1828800">
                        <a:defRPr sz="1800">
                          <a:solidFill>
                            <a:srgbClr val="000000"/>
                          </a:solidFill>
                        </a:defRPr>
                      </a:pPr>
                      <a:r>
                        <a:rPr sz="3000">
                          <a:latin typeface="微软雅黑"/>
                          <a:ea typeface="微软雅黑"/>
                          <a:cs typeface="微软雅黑"/>
                          <a:sym typeface="微软雅黑"/>
                        </a:rPr>
                        <a:t>取得的不动产、自建不动产，自行开发的老项目</a:t>
                      </a:r>
                    </a:p>
                  </a:txBody>
                  <a:tcPr marL="45718" marR="45718" marT="45718" marB="45718" anchor="ctr" horzOverflow="overflow">
                    <a:lnL w="25400">
                      <a:solidFill>
                        <a:srgbClr val="FFFFFF"/>
                      </a:solidFill>
                    </a:lnL>
                    <a:lnR w="25400">
                      <a:solidFill>
                        <a:srgbClr val="FFFFFF"/>
                      </a:solidFill>
                    </a:lnR>
                    <a:lnT w="76200">
                      <a:solidFill>
                        <a:srgbClr val="FFFFFF"/>
                      </a:solidFill>
                    </a:lnT>
                    <a:lnB w="76200">
                      <a:solidFill>
                        <a:srgbClr val="FFFFFF"/>
                      </a:solidFill>
                    </a:lnB>
                    <a:solidFill>
                      <a:srgbClr val="FFFDFE"/>
                    </a:solidFill>
                  </a:tcPr>
                </a:tc>
              </a:tr>
              <a:tr h="701036">
                <a:tc>
                  <a:txBody>
                    <a:bodyPr/>
                    <a:lstStyle/>
                    <a:p>
                      <a:pPr defTabSz="1828800">
                        <a:defRPr sz="1800">
                          <a:solidFill>
                            <a:srgbClr val="000000"/>
                          </a:solidFill>
                        </a:defRPr>
                      </a:pPr>
                      <a:r>
                        <a:rPr sz="3000">
                          <a:latin typeface="微软雅黑"/>
                          <a:ea typeface="微软雅黑"/>
                          <a:cs typeface="微软雅黑"/>
                          <a:sym typeface="微软雅黑"/>
                        </a:rPr>
                        <a:t>出租不动产</a:t>
                      </a:r>
                    </a:p>
                  </a:txBody>
                  <a:tcPr marL="45718" marR="45718" marT="45718" marB="45718" anchor="ctr" horzOverflow="overflow">
                    <a:lnL w="25400">
                      <a:solidFill>
                        <a:srgbClr val="FFFFFF"/>
                      </a:solidFill>
                    </a:lnL>
                    <a:lnR w="25400">
                      <a:solidFill>
                        <a:srgbClr val="FFFFFF"/>
                      </a:solidFill>
                    </a:lnR>
                    <a:lnT w="76200">
                      <a:solidFill>
                        <a:srgbClr val="FFFFFF"/>
                      </a:solidFill>
                    </a:lnT>
                    <a:lnB w="25400">
                      <a:solidFill>
                        <a:srgbClr val="FFFFFF"/>
                      </a:solidFill>
                    </a:lnB>
                    <a:solidFill>
                      <a:srgbClr val="FFF3E2"/>
                    </a:solidFill>
                  </a:tcPr>
                </a:tc>
                <a:tc>
                  <a:txBody>
                    <a:bodyPr/>
                    <a:lstStyle/>
                    <a:p>
                      <a:pPr defTabSz="1828800">
                        <a:defRPr sz="1800">
                          <a:solidFill>
                            <a:srgbClr val="000000"/>
                          </a:solidFill>
                        </a:defRPr>
                      </a:pPr>
                      <a:r>
                        <a:rPr sz="3000">
                          <a:latin typeface="微软雅黑"/>
                          <a:ea typeface="微软雅黑"/>
                          <a:cs typeface="微软雅黑"/>
                          <a:sym typeface="微软雅黑"/>
                        </a:rPr>
                        <a:t>5%</a:t>
                      </a:r>
                    </a:p>
                  </a:txBody>
                  <a:tcPr marL="45718" marR="45718" marT="45718" marB="45718" anchor="ctr" horzOverflow="overflow">
                    <a:lnL w="25400">
                      <a:solidFill>
                        <a:srgbClr val="FFFFFF"/>
                      </a:solidFill>
                    </a:lnL>
                    <a:lnR w="25400">
                      <a:solidFill>
                        <a:srgbClr val="FFFFFF"/>
                      </a:solidFill>
                    </a:lnR>
                    <a:lnT w="76200">
                      <a:solidFill>
                        <a:srgbClr val="FFFFFF"/>
                      </a:solidFill>
                    </a:lnT>
                    <a:lnB w="25400">
                      <a:solidFill>
                        <a:srgbClr val="FFFFFF"/>
                      </a:solidFill>
                    </a:lnB>
                    <a:solidFill>
                      <a:srgbClr val="FFF3E2"/>
                    </a:solidFill>
                  </a:tcPr>
                </a:tc>
                <a:tc>
                  <a:txBody>
                    <a:bodyPr/>
                    <a:lstStyle/>
                    <a:p>
                      <a:pPr algn="l" defTabSz="1828800">
                        <a:defRPr sz="3000">
                          <a:solidFill>
                            <a:srgbClr val="000000"/>
                          </a:solidFill>
                          <a:latin typeface="微软雅黑"/>
                          <a:ea typeface="微软雅黑"/>
                          <a:cs typeface="微软雅黑"/>
                          <a:sym typeface="微软雅黑"/>
                        </a:defRPr>
                      </a:pPr>
                      <a:endParaRPr/>
                    </a:p>
                  </a:txBody>
                  <a:tcPr marL="45718" marR="45718" marT="45718" marB="45718" anchor="ctr" horzOverflow="overflow">
                    <a:lnL w="25400">
                      <a:solidFill>
                        <a:srgbClr val="FFFFFF"/>
                      </a:solidFill>
                    </a:lnL>
                    <a:lnR w="25400">
                      <a:solidFill>
                        <a:srgbClr val="FFFFFF"/>
                      </a:solidFill>
                    </a:lnR>
                    <a:lnT w="76200">
                      <a:solidFill>
                        <a:srgbClr val="FFFFFF"/>
                      </a:solidFill>
                    </a:lnT>
                    <a:lnB w="25400">
                      <a:solidFill>
                        <a:srgbClr val="FFFFFF"/>
                      </a:solidFill>
                    </a:lnB>
                    <a:solidFill>
                      <a:srgbClr val="FFF3E2"/>
                    </a:solidFill>
                  </a:tcPr>
                </a:tc>
              </a:tr>
              <a:tr h="701036">
                <a:tc>
                  <a:txBody>
                    <a:bodyPr/>
                    <a:lstStyle/>
                    <a:p>
                      <a:pPr defTabSz="1828800">
                        <a:defRPr sz="1800">
                          <a:solidFill>
                            <a:srgbClr val="000000"/>
                          </a:solidFill>
                        </a:defRPr>
                      </a:pPr>
                      <a:r>
                        <a:rPr sz="3000">
                          <a:latin typeface="微软雅黑"/>
                          <a:ea typeface="微软雅黑"/>
                          <a:cs typeface="微软雅黑"/>
                          <a:sym typeface="微软雅黑"/>
                        </a:rPr>
                        <a:t>高速公路费</a:t>
                      </a:r>
                    </a:p>
                  </a:txBody>
                  <a:tcPr marL="45718" marR="45718" marT="45718" marB="45718" anchor="ctr" horzOverflow="overflow">
                    <a:lnL w="25400">
                      <a:solidFill>
                        <a:srgbClr val="FFFFFF"/>
                      </a:solidFill>
                    </a:lnL>
                    <a:lnR w="25400">
                      <a:solidFill>
                        <a:srgbClr val="FFFFFF"/>
                      </a:solidFill>
                    </a:lnR>
                    <a:lnT w="25400">
                      <a:solidFill>
                        <a:srgbClr val="FFFFFF"/>
                      </a:solidFill>
                    </a:lnT>
                    <a:lnB w="76200">
                      <a:solidFill>
                        <a:srgbClr val="FFFFFF"/>
                      </a:solidFill>
                    </a:lnB>
                    <a:solidFill>
                      <a:srgbClr val="FFF3E2"/>
                    </a:solidFill>
                  </a:tcPr>
                </a:tc>
                <a:tc>
                  <a:txBody>
                    <a:bodyPr/>
                    <a:lstStyle/>
                    <a:p>
                      <a:pPr defTabSz="1828800">
                        <a:defRPr sz="1800">
                          <a:solidFill>
                            <a:srgbClr val="000000"/>
                          </a:solidFill>
                        </a:defRPr>
                      </a:pPr>
                      <a:r>
                        <a:rPr sz="3000">
                          <a:latin typeface="微软雅黑"/>
                          <a:ea typeface="微软雅黑"/>
                          <a:cs typeface="微软雅黑"/>
                          <a:sym typeface="微软雅黑"/>
                        </a:rPr>
                        <a:t>3%</a:t>
                      </a:r>
                    </a:p>
                  </a:txBody>
                  <a:tcPr marL="45718" marR="45718" marT="45718" marB="45718" anchor="ctr" horzOverflow="overflow">
                    <a:lnL w="25400">
                      <a:solidFill>
                        <a:srgbClr val="FFFFFF"/>
                      </a:solidFill>
                    </a:lnL>
                    <a:lnR w="25400">
                      <a:solidFill>
                        <a:srgbClr val="FFFFFF"/>
                      </a:solidFill>
                    </a:lnR>
                    <a:lnT w="25400">
                      <a:solidFill>
                        <a:srgbClr val="FFFFFF"/>
                      </a:solidFill>
                    </a:lnT>
                    <a:lnB w="76200">
                      <a:solidFill>
                        <a:srgbClr val="FFFFFF"/>
                      </a:solidFill>
                    </a:lnB>
                    <a:solidFill>
                      <a:srgbClr val="FFF3E2"/>
                    </a:solidFill>
                  </a:tcPr>
                </a:tc>
                <a:tc>
                  <a:txBody>
                    <a:bodyPr/>
                    <a:lstStyle/>
                    <a:p>
                      <a:pPr algn="l" defTabSz="1828800">
                        <a:defRPr sz="3000">
                          <a:solidFill>
                            <a:srgbClr val="000000"/>
                          </a:solidFill>
                          <a:latin typeface="微软雅黑"/>
                          <a:ea typeface="微软雅黑"/>
                          <a:cs typeface="微软雅黑"/>
                          <a:sym typeface="微软雅黑"/>
                        </a:defRPr>
                      </a:pPr>
                      <a:endParaRPr/>
                    </a:p>
                  </a:txBody>
                  <a:tcPr marL="45718" marR="45718" marT="45718" marB="45718" anchor="ctr" horzOverflow="overflow">
                    <a:lnL w="25400">
                      <a:solidFill>
                        <a:srgbClr val="FFFFFF"/>
                      </a:solidFill>
                    </a:lnL>
                    <a:lnR w="25400">
                      <a:solidFill>
                        <a:srgbClr val="FFFFFF"/>
                      </a:solidFill>
                    </a:lnR>
                    <a:lnT w="25400">
                      <a:solidFill>
                        <a:srgbClr val="FFFFFF"/>
                      </a:solidFill>
                    </a:lnT>
                    <a:lnB w="76200">
                      <a:solidFill>
                        <a:srgbClr val="FFFFFF"/>
                      </a:solidFill>
                    </a:lnB>
                    <a:solidFill>
                      <a:srgbClr val="FFF3E2"/>
                    </a:solidFill>
                  </a:tcPr>
                </a:tc>
              </a:tr>
              <a:tr h="1209036">
                <a:tc>
                  <a:txBody>
                    <a:bodyPr/>
                    <a:lstStyle/>
                    <a:p>
                      <a:pPr defTabSz="1828800">
                        <a:defRPr sz="1800">
                          <a:solidFill>
                            <a:srgbClr val="000000"/>
                          </a:solidFill>
                        </a:defRPr>
                      </a:pPr>
                      <a:r>
                        <a:rPr sz="3000">
                          <a:latin typeface="微软雅黑"/>
                          <a:ea typeface="微软雅黑"/>
                          <a:cs typeface="微软雅黑"/>
                          <a:sym typeface="微软雅黑"/>
                        </a:rPr>
                        <a:t>公路、桥、闸通行费</a:t>
                      </a:r>
                    </a:p>
                  </a:txBody>
                  <a:tcPr marL="45718" marR="45718" marT="45718" marB="45718" anchor="ctr" horzOverflow="overflow">
                    <a:lnL w="25400">
                      <a:solidFill>
                        <a:srgbClr val="FFFFFF"/>
                      </a:solidFill>
                    </a:lnL>
                    <a:lnR w="25400">
                      <a:solidFill>
                        <a:srgbClr val="FFFFFF"/>
                      </a:solidFill>
                    </a:lnR>
                    <a:lnT w="76200">
                      <a:solidFill>
                        <a:srgbClr val="FFFFFF"/>
                      </a:solidFill>
                    </a:lnT>
                    <a:lnB w="25400">
                      <a:solidFill>
                        <a:srgbClr val="FFFFFF"/>
                      </a:solidFill>
                    </a:lnB>
                    <a:solidFill>
                      <a:srgbClr val="FFFDFE"/>
                    </a:solidFill>
                  </a:tcPr>
                </a:tc>
                <a:tc>
                  <a:txBody>
                    <a:bodyPr/>
                    <a:lstStyle/>
                    <a:p>
                      <a:pPr defTabSz="1828800">
                        <a:defRPr sz="1800">
                          <a:solidFill>
                            <a:srgbClr val="000000"/>
                          </a:solidFill>
                        </a:defRPr>
                      </a:pPr>
                      <a:r>
                        <a:rPr sz="3000">
                          <a:latin typeface="微软雅黑"/>
                          <a:ea typeface="微软雅黑"/>
                          <a:cs typeface="微软雅黑"/>
                          <a:sym typeface="微软雅黑"/>
                        </a:rPr>
                        <a:t>5%</a:t>
                      </a:r>
                    </a:p>
                  </a:txBody>
                  <a:tcPr marL="45718" marR="45718" marT="45718" marB="45718" anchor="ctr" horzOverflow="overflow">
                    <a:lnL w="25400">
                      <a:solidFill>
                        <a:srgbClr val="FFFFFF"/>
                      </a:solidFill>
                    </a:lnL>
                    <a:lnR w="25400">
                      <a:solidFill>
                        <a:srgbClr val="FFFFFF"/>
                      </a:solidFill>
                    </a:lnR>
                    <a:lnT w="76200">
                      <a:solidFill>
                        <a:srgbClr val="FFFFFF"/>
                      </a:solidFill>
                    </a:lnT>
                    <a:lnB w="25400">
                      <a:solidFill>
                        <a:srgbClr val="FFFFFF"/>
                      </a:solidFill>
                    </a:lnB>
                    <a:solidFill>
                      <a:srgbClr val="FFFDFE"/>
                    </a:solidFill>
                  </a:tcPr>
                </a:tc>
                <a:tc>
                  <a:txBody>
                    <a:bodyPr/>
                    <a:lstStyle/>
                    <a:p>
                      <a:pPr algn="l" defTabSz="1828800">
                        <a:defRPr sz="1800">
                          <a:solidFill>
                            <a:srgbClr val="000000"/>
                          </a:solidFill>
                        </a:defRPr>
                      </a:pPr>
                      <a:r>
                        <a:rPr sz="3000">
                          <a:latin typeface="微软雅黑"/>
                          <a:ea typeface="微软雅黑"/>
                          <a:cs typeface="微软雅黑"/>
                          <a:sym typeface="微软雅黑"/>
                        </a:rPr>
                        <a:t>一般纳税人收取试点前开工的一级公路、二级公路、桥、闸通行费，可以选择适用简易计税方法，按照5%的征收率计算缴纳增值税</a:t>
                      </a:r>
                    </a:p>
                  </a:txBody>
                  <a:tcPr marL="45718" marR="45718" marT="45718" marB="45718" anchor="ctr" horzOverflow="overflow">
                    <a:lnL w="25400">
                      <a:solidFill>
                        <a:srgbClr val="FFFFFF"/>
                      </a:solidFill>
                    </a:lnL>
                    <a:lnR w="25400">
                      <a:solidFill>
                        <a:srgbClr val="FFFFFF"/>
                      </a:solidFill>
                    </a:lnR>
                    <a:lnT w="76200">
                      <a:solidFill>
                        <a:srgbClr val="FFFFFF"/>
                      </a:solidFill>
                    </a:lnT>
                    <a:lnB w="25400">
                      <a:solidFill>
                        <a:srgbClr val="FFFFFF"/>
                      </a:solidFill>
                    </a:lnB>
                    <a:solidFill>
                      <a:srgbClr val="FFFDFE"/>
                    </a:solidFill>
                  </a:tcPr>
                </a:tc>
              </a:tr>
              <a:tr h="675636">
                <a:tc>
                  <a:txBody>
                    <a:bodyPr/>
                    <a:lstStyle/>
                    <a:p>
                      <a:pPr defTabSz="1828800">
                        <a:defRPr sz="1800">
                          <a:solidFill>
                            <a:srgbClr val="000000"/>
                          </a:solidFill>
                        </a:defRPr>
                      </a:pPr>
                      <a:r>
                        <a:rPr sz="3000">
                          <a:latin typeface="微软雅黑"/>
                          <a:ea typeface="微软雅黑"/>
                          <a:cs typeface="微软雅黑"/>
                          <a:sym typeface="微软雅黑"/>
                        </a:rPr>
                        <a:t>人力资源外包服务</a:t>
                      </a:r>
                    </a:p>
                  </a:txBody>
                  <a:tcPr marL="45718" marR="45718" marT="45718" marB="45718" anchor="ctr" horzOverflow="overflow">
                    <a:lnL w="25400">
                      <a:solidFill>
                        <a:srgbClr val="FFFFFF"/>
                      </a:solidFill>
                    </a:lnL>
                    <a:lnR w="25400">
                      <a:solidFill>
                        <a:srgbClr val="FFFFFF"/>
                      </a:solidFill>
                    </a:lnR>
                    <a:lnT w="25400">
                      <a:solidFill>
                        <a:srgbClr val="FFFFFF"/>
                      </a:solidFill>
                    </a:lnT>
                    <a:lnB w="76200">
                      <a:solidFill>
                        <a:srgbClr val="FFFFFF"/>
                      </a:solidFill>
                    </a:lnB>
                    <a:solidFill>
                      <a:srgbClr val="FFF3E2"/>
                    </a:solidFill>
                  </a:tcPr>
                </a:tc>
                <a:tc>
                  <a:txBody>
                    <a:bodyPr/>
                    <a:lstStyle/>
                    <a:p>
                      <a:pPr defTabSz="1828800">
                        <a:defRPr sz="1800">
                          <a:solidFill>
                            <a:srgbClr val="000000"/>
                          </a:solidFill>
                        </a:defRPr>
                      </a:pPr>
                      <a:r>
                        <a:rPr sz="3000">
                          <a:latin typeface="微软雅黑"/>
                          <a:ea typeface="微软雅黑"/>
                          <a:cs typeface="微软雅黑"/>
                          <a:sym typeface="微软雅黑"/>
                        </a:rPr>
                        <a:t>5%</a:t>
                      </a:r>
                    </a:p>
                  </a:txBody>
                  <a:tcPr marL="45718" marR="45718" marT="45718" marB="45718" anchor="ctr" horzOverflow="overflow">
                    <a:lnL w="25400">
                      <a:solidFill>
                        <a:srgbClr val="FFFFFF"/>
                      </a:solidFill>
                    </a:lnL>
                    <a:lnR w="25400">
                      <a:solidFill>
                        <a:srgbClr val="FFFFFF"/>
                      </a:solidFill>
                    </a:lnR>
                    <a:lnT w="25400">
                      <a:solidFill>
                        <a:srgbClr val="FFFFFF"/>
                      </a:solidFill>
                    </a:lnT>
                    <a:lnB w="76200">
                      <a:solidFill>
                        <a:srgbClr val="FFFFFF"/>
                      </a:solidFill>
                    </a:lnB>
                    <a:solidFill>
                      <a:srgbClr val="FFF3E2"/>
                    </a:solidFill>
                  </a:tcPr>
                </a:tc>
                <a:tc>
                  <a:txBody>
                    <a:bodyPr/>
                    <a:lstStyle/>
                    <a:p>
                      <a:pPr algn="l" defTabSz="1828800">
                        <a:defRPr sz="3000">
                          <a:solidFill>
                            <a:srgbClr val="000000"/>
                          </a:solidFill>
                          <a:latin typeface="微软雅黑"/>
                          <a:ea typeface="微软雅黑"/>
                          <a:cs typeface="微软雅黑"/>
                          <a:sym typeface="微软雅黑"/>
                        </a:defRPr>
                      </a:pPr>
                      <a:endParaRPr/>
                    </a:p>
                  </a:txBody>
                  <a:tcPr marL="45718" marR="45718" marT="45718" marB="45718" anchor="ctr" horzOverflow="overflow">
                    <a:lnL w="25400">
                      <a:solidFill>
                        <a:srgbClr val="FFFFFF"/>
                      </a:solidFill>
                    </a:lnL>
                    <a:lnR w="25400">
                      <a:solidFill>
                        <a:srgbClr val="FFFFFF"/>
                      </a:solidFill>
                    </a:lnR>
                    <a:lnT w="25400">
                      <a:solidFill>
                        <a:srgbClr val="FFFFFF"/>
                      </a:solidFill>
                    </a:lnT>
                    <a:lnB w="76200">
                      <a:solidFill>
                        <a:srgbClr val="FFFFFF"/>
                      </a:solidFill>
                    </a:lnB>
                    <a:solidFill>
                      <a:srgbClr val="FFF3E2"/>
                    </a:solidFill>
                  </a:tcPr>
                </a:tc>
              </a:tr>
              <a:tr h="1742436">
                <a:tc>
                  <a:txBody>
                    <a:bodyPr/>
                    <a:lstStyle/>
                    <a:p>
                      <a:pPr defTabSz="1828800">
                        <a:defRPr sz="1800">
                          <a:solidFill>
                            <a:srgbClr val="000000"/>
                          </a:solidFill>
                        </a:defRPr>
                      </a:pPr>
                      <a:r>
                        <a:rPr sz="3000">
                          <a:latin typeface="微软雅黑"/>
                          <a:ea typeface="微软雅黑"/>
                          <a:cs typeface="微软雅黑"/>
                          <a:sym typeface="微软雅黑"/>
                        </a:rPr>
                        <a:t>不动产融资租赁</a:t>
                      </a:r>
                    </a:p>
                  </a:txBody>
                  <a:tcPr marL="45718" marR="45718" marT="45718" marB="45718" anchor="ctr" horzOverflow="overflow">
                    <a:lnL w="25400">
                      <a:solidFill>
                        <a:srgbClr val="FFFFFF"/>
                      </a:solidFill>
                    </a:lnL>
                    <a:lnR w="25400">
                      <a:solidFill>
                        <a:srgbClr val="FFFFFF"/>
                      </a:solidFill>
                    </a:lnR>
                    <a:lnT w="76200">
                      <a:solidFill>
                        <a:srgbClr val="FFFFFF"/>
                      </a:solidFill>
                    </a:lnT>
                    <a:lnB w="25400">
                      <a:solidFill>
                        <a:srgbClr val="FFFFFF"/>
                      </a:solidFill>
                    </a:lnB>
                    <a:solidFill>
                      <a:srgbClr val="FFFDFE"/>
                    </a:solidFill>
                  </a:tcPr>
                </a:tc>
                <a:tc>
                  <a:txBody>
                    <a:bodyPr/>
                    <a:lstStyle/>
                    <a:p>
                      <a:pPr defTabSz="1828800">
                        <a:defRPr sz="1800">
                          <a:solidFill>
                            <a:srgbClr val="000000"/>
                          </a:solidFill>
                        </a:defRPr>
                      </a:pPr>
                      <a:r>
                        <a:rPr sz="3000">
                          <a:latin typeface="微软雅黑"/>
                          <a:ea typeface="微软雅黑"/>
                          <a:cs typeface="微软雅黑"/>
                          <a:sym typeface="微软雅黑"/>
                        </a:rPr>
                        <a:t>5%</a:t>
                      </a:r>
                    </a:p>
                  </a:txBody>
                  <a:tcPr marL="45718" marR="45718" marT="45718" marB="45718" anchor="ctr" horzOverflow="overflow">
                    <a:lnL w="25400">
                      <a:solidFill>
                        <a:srgbClr val="FFFFFF"/>
                      </a:solidFill>
                    </a:lnL>
                    <a:lnR w="25400">
                      <a:solidFill>
                        <a:srgbClr val="FFFFFF"/>
                      </a:solidFill>
                    </a:lnR>
                    <a:lnT w="76200">
                      <a:solidFill>
                        <a:srgbClr val="FFFFFF"/>
                      </a:solidFill>
                    </a:lnT>
                    <a:lnB w="25400">
                      <a:solidFill>
                        <a:srgbClr val="FFFFFF"/>
                      </a:solidFill>
                    </a:lnB>
                    <a:solidFill>
                      <a:srgbClr val="FFFDFE"/>
                    </a:solidFill>
                  </a:tcPr>
                </a:tc>
                <a:tc>
                  <a:txBody>
                    <a:bodyPr/>
                    <a:lstStyle/>
                    <a:p>
                      <a:pPr algn="l" defTabSz="1828800">
                        <a:defRPr sz="1800">
                          <a:solidFill>
                            <a:srgbClr val="000000"/>
                          </a:solidFill>
                        </a:defRPr>
                      </a:pPr>
                      <a:r>
                        <a:rPr sz="3000">
                          <a:latin typeface="微软雅黑"/>
                          <a:ea typeface="微软雅黑"/>
                          <a:cs typeface="微软雅黑"/>
                          <a:sym typeface="微软雅黑"/>
                        </a:rPr>
                        <a:t>一般纳税人2016年4月30日前签订的不动产融资租赁合同，或以2016年4月30日前取得的不动产提供的融资租赁服务，可以选择适用简易计税方法，按照5%的征收率计算缴纳增值税。</a:t>
                      </a:r>
                    </a:p>
                  </a:txBody>
                  <a:tcPr marL="45718" marR="45718" marT="45718" marB="45718" anchor="ctr" horzOverflow="overflow">
                    <a:lnL w="25400">
                      <a:solidFill>
                        <a:srgbClr val="FFFFFF"/>
                      </a:solidFill>
                    </a:lnL>
                    <a:lnR w="25400">
                      <a:solidFill>
                        <a:srgbClr val="FFFFFF"/>
                      </a:solidFill>
                    </a:lnR>
                    <a:lnT w="76200">
                      <a:solidFill>
                        <a:srgbClr val="FFFFFF"/>
                      </a:solidFill>
                    </a:lnT>
                    <a:lnB w="25400">
                      <a:solidFill>
                        <a:srgbClr val="FFFFFF"/>
                      </a:solidFill>
                    </a:lnB>
                    <a:solidFill>
                      <a:srgbClr val="FFFDFE"/>
                    </a:solidFill>
                  </a:tcPr>
                </a:tc>
              </a:tr>
            </a:tbl>
          </a:graphicData>
        </a:graphic>
      </p:graphicFrame>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587" name="矩形"/>
          <p:cNvSpPr/>
          <p:nvPr/>
        </p:nvSpPr>
        <p:spPr>
          <a:xfrm>
            <a:off x="986596" y="1138359"/>
            <a:ext cx="465819" cy="1368014"/>
          </a:xfrm>
          <a:prstGeom prst="rect">
            <a:avLst/>
          </a:prstGeom>
          <a:ln w="38100">
            <a:solidFill>
              <a:srgbClr val="FFBA02"/>
            </a:solidFill>
            <a:miter lim="400000"/>
          </a:ln>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588" name="增值税计算：小规模纳税人怎么计算增值税"/>
          <p:cNvSpPr txBox="1"/>
          <p:nvPr/>
        </p:nvSpPr>
        <p:spPr>
          <a:xfrm>
            <a:off x="1852924" y="1217528"/>
            <a:ext cx="14633576" cy="12096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6000" b="1">
                <a:latin typeface="Helvetica"/>
                <a:ea typeface="Helvetica"/>
                <a:cs typeface="Helvetica"/>
                <a:sym typeface="Helvetica"/>
              </a:defRPr>
            </a:lvl1pPr>
          </a:lstStyle>
          <a:p>
            <a:r>
              <a:t>增值税计算：小规模纳税人怎么计算增值税</a:t>
            </a:r>
          </a:p>
        </p:txBody>
      </p:sp>
      <p:sp>
        <p:nvSpPr>
          <p:cNvPr id="589" name="销售额＝含税销售额÷（1＋征收率）…"/>
          <p:cNvSpPr txBox="1">
            <a:spLocks noGrp="1"/>
          </p:cNvSpPr>
          <p:nvPr>
            <p:ph type="body" sz="half" idx="1"/>
          </p:nvPr>
        </p:nvSpPr>
        <p:spPr>
          <a:xfrm>
            <a:off x="6513386" y="7214845"/>
            <a:ext cx="14331165" cy="4855167"/>
          </a:xfrm>
          <a:prstGeom prst="rect">
            <a:avLst/>
          </a:prstGeom>
        </p:spPr>
        <p:txBody>
          <a:bodyPr lIns="50800" tIns="50800" rIns="50800" bIns="50800" anchor="t">
            <a:noAutofit/>
          </a:bodyPr>
          <a:lstStyle/>
          <a:p>
            <a:pPr marL="0" indent="0" defTabSz="1377950">
              <a:lnSpc>
                <a:spcPct val="150000"/>
              </a:lnSpc>
              <a:spcBef>
                <a:spcPts val="2700"/>
              </a:spcBef>
              <a:buSzTx/>
              <a:buNone/>
              <a:defRPr sz="4200">
                <a:solidFill>
                  <a:srgbClr val="FFFFFF"/>
                </a:solidFill>
                <a:latin typeface="Lantinghei SC Extralight"/>
                <a:ea typeface="Lantinghei SC Extralight"/>
                <a:cs typeface="Lantinghei SC Extralight"/>
                <a:sym typeface="Lantinghei SC Extralight"/>
              </a:defRPr>
            </a:pPr>
            <a:r>
              <a:t>销售额＝含税销售额÷（1＋征收率）</a:t>
            </a:r>
          </a:p>
          <a:p>
            <a:pPr marL="0" indent="0" algn="just" defTabSz="1377950">
              <a:lnSpc>
                <a:spcPct val="150000"/>
              </a:lnSpc>
              <a:spcBef>
                <a:spcPts val="0"/>
              </a:spcBef>
              <a:buSzTx/>
              <a:buNone/>
              <a:defRPr sz="4200">
                <a:solidFill>
                  <a:srgbClr val="FFFFFF"/>
                </a:solidFill>
                <a:latin typeface="Lantinghei SC Extralight"/>
                <a:ea typeface="Lantinghei SC Extralight"/>
                <a:cs typeface="Lantinghei SC Extralight"/>
                <a:sym typeface="Lantinghei SC Extralight"/>
              </a:defRPr>
            </a:pPr>
            <a:r>
              <a:t>征收率：3%和5%</a:t>
            </a:r>
          </a:p>
          <a:p>
            <a:pPr marL="512884" indent="-512884" algn="just" defTabSz="1377950">
              <a:spcBef>
                <a:spcPts val="0"/>
              </a:spcBef>
              <a:defRPr sz="4200">
                <a:solidFill>
                  <a:srgbClr val="FFFFFF"/>
                </a:solidFill>
                <a:latin typeface="Lantinghei SC Extralight"/>
                <a:ea typeface="Lantinghei SC Extralight"/>
                <a:cs typeface="Lantinghei SC Extralight"/>
                <a:sym typeface="Lantinghei SC Extralight"/>
              </a:defRPr>
            </a:pPr>
            <a:r>
              <a:t>5%：房地产业、不动产租赁、销售不动产（除住房）</a:t>
            </a:r>
          </a:p>
          <a:p>
            <a:pPr marL="512884" indent="-512884" algn="just" defTabSz="1377950">
              <a:spcBef>
                <a:spcPts val="0"/>
              </a:spcBef>
              <a:defRPr sz="4200">
                <a:solidFill>
                  <a:srgbClr val="FFFFFF"/>
                </a:solidFill>
                <a:latin typeface="Lantinghei SC Extralight"/>
                <a:ea typeface="Lantinghei SC Extralight"/>
                <a:cs typeface="Lantinghei SC Extralight"/>
                <a:sym typeface="Lantinghei SC Extralight"/>
              </a:defRPr>
            </a:pPr>
            <a:r>
              <a:t>3%：其他</a:t>
            </a:r>
          </a:p>
        </p:txBody>
      </p:sp>
      <p:sp>
        <p:nvSpPr>
          <p:cNvPr id="590" name="应纳税额"/>
          <p:cNvSpPr txBox="1"/>
          <p:nvPr/>
        </p:nvSpPr>
        <p:spPr>
          <a:xfrm>
            <a:off x="6585276" y="5168899"/>
            <a:ext cx="3162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828800">
              <a:lnSpc>
                <a:spcPct val="100000"/>
              </a:lnSpc>
              <a:spcBef>
                <a:spcPts val="1100"/>
              </a:spcBef>
              <a:defRPr sz="6000" b="1">
                <a:latin typeface="Helvetica"/>
                <a:ea typeface="Helvetica"/>
                <a:cs typeface="Helvetica"/>
                <a:sym typeface="Helvetica"/>
              </a:defRPr>
            </a:lvl1pPr>
          </a:lstStyle>
          <a:p>
            <a:r>
              <a:t>应纳税额</a:t>
            </a:r>
          </a:p>
        </p:txBody>
      </p:sp>
      <p:sp>
        <p:nvSpPr>
          <p:cNvPr id="591" name="="/>
          <p:cNvSpPr txBox="1"/>
          <p:nvPr/>
        </p:nvSpPr>
        <p:spPr>
          <a:xfrm>
            <a:off x="10280564" y="5245099"/>
            <a:ext cx="559297"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828800">
              <a:lnSpc>
                <a:spcPct val="100000"/>
              </a:lnSpc>
              <a:spcBef>
                <a:spcPts val="1100"/>
              </a:spcBef>
              <a:defRPr sz="6000" b="1">
                <a:latin typeface="Helvetica"/>
                <a:ea typeface="Helvetica"/>
                <a:cs typeface="Helvetica"/>
                <a:sym typeface="Helvetica"/>
              </a:defRPr>
            </a:lvl1pPr>
          </a:lstStyle>
          <a:p>
            <a:r>
              <a:t>=</a:t>
            </a:r>
          </a:p>
        </p:txBody>
      </p:sp>
      <p:sp>
        <p:nvSpPr>
          <p:cNvPr id="592" name="销售额"/>
          <p:cNvSpPr txBox="1"/>
          <p:nvPr/>
        </p:nvSpPr>
        <p:spPr>
          <a:xfrm>
            <a:off x="11372850" y="5168899"/>
            <a:ext cx="2400300"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828800">
              <a:lnSpc>
                <a:spcPct val="100000"/>
              </a:lnSpc>
              <a:spcBef>
                <a:spcPts val="1100"/>
              </a:spcBef>
              <a:defRPr sz="6000" b="1">
                <a:latin typeface="Helvetica"/>
                <a:ea typeface="Helvetica"/>
                <a:cs typeface="Helvetica"/>
                <a:sym typeface="Helvetica"/>
              </a:defRPr>
            </a:lvl1pPr>
          </a:lstStyle>
          <a:p>
            <a:r>
              <a:t>销售额</a:t>
            </a:r>
          </a:p>
        </p:txBody>
      </p:sp>
      <p:sp>
        <p:nvSpPr>
          <p:cNvPr id="593" name="×"/>
          <p:cNvSpPr txBox="1"/>
          <p:nvPr/>
        </p:nvSpPr>
        <p:spPr>
          <a:xfrm>
            <a:off x="14306139" y="5245099"/>
            <a:ext cx="559297" cy="1016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828800">
              <a:lnSpc>
                <a:spcPct val="100000"/>
              </a:lnSpc>
              <a:spcBef>
                <a:spcPts val="1100"/>
              </a:spcBef>
              <a:defRPr sz="6000" b="1">
                <a:latin typeface="Helvetica"/>
                <a:ea typeface="Helvetica"/>
                <a:cs typeface="Helvetica"/>
                <a:sym typeface="Helvetica"/>
              </a:defRPr>
            </a:lvl1pPr>
          </a:lstStyle>
          <a:p>
            <a:r>
              <a:t>×</a:t>
            </a:r>
          </a:p>
        </p:txBody>
      </p:sp>
      <p:sp>
        <p:nvSpPr>
          <p:cNvPr id="594" name="征收率"/>
          <p:cNvSpPr txBox="1"/>
          <p:nvPr/>
        </p:nvSpPr>
        <p:spPr>
          <a:xfrm>
            <a:off x="15398424" y="5168899"/>
            <a:ext cx="2400301" cy="1168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828800">
              <a:lnSpc>
                <a:spcPct val="100000"/>
              </a:lnSpc>
              <a:spcBef>
                <a:spcPts val="1100"/>
              </a:spcBef>
              <a:defRPr sz="6000" b="1">
                <a:latin typeface="Helvetica"/>
                <a:ea typeface="Helvetica"/>
                <a:cs typeface="Helvetica"/>
                <a:sym typeface="Helvetica"/>
              </a:defRPr>
            </a:lvl1pPr>
          </a:lstStyle>
          <a:p>
            <a:r>
              <a:t>征收率</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596" name="矩形"/>
          <p:cNvSpPr/>
          <p:nvPr/>
        </p:nvSpPr>
        <p:spPr>
          <a:xfrm>
            <a:off x="5666042" y="4834880"/>
            <a:ext cx="6023175" cy="4046240"/>
          </a:xfrm>
          <a:prstGeom prst="rect">
            <a:avLst/>
          </a:prstGeom>
          <a:ln w="38100">
            <a:solidFill>
              <a:srgbClr val="FFC400"/>
            </a:solidFill>
            <a:miter lim="400000"/>
          </a:ln>
          <a:effectLst>
            <a:outerShdw blurRad="50800" dist="25400" dir="5400000" rotWithShape="0">
              <a:srgbClr val="FFC400">
                <a:alpha val="50000"/>
              </a:srgbClr>
            </a:outerShdw>
          </a:effectLst>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597" name="纳税义务发生时间"/>
          <p:cNvSpPr txBox="1"/>
          <p:nvPr/>
        </p:nvSpPr>
        <p:spPr>
          <a:xfrm>
            <a:off x="8449461" y="6075362"/>
            <a:ext cx="8283576" cy="15652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8000" b="1">
                <a:latin typeface="Helvetica"/>
                <a:ea typeface="Helvetica"/>
                <a:cs typeface="Helvetica"/>
                <a:sym typeface="Helvetica"/>
              </a:defRPr>
            </a:lvl1pPr>
          </a:lstStyle>
          <a:p>
            <a:r>
              <a:t>纳税义务发生时间</a:t>
            </a:r>
          </a:p>
        </p:txBody>
      </p:sp>
      <p:sp>
        <p:nvSpPr>
          <p:cNvPr id="598" name="流程图"/>
          <p:cNvSpPr txBox="1"/>
          <p:nvPr/>
        </p:nvSpPr>
        <p:spPr>
          <a:xfrm>
            <a:off x="8550037" y="7431423"/>
            <a:ext cx="1222376" cy="650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2800" b="1">
                <a:solidFill>
                  <a:srgbClr val="FFBA02"/>
                </a:solidFill>
                <a:latin typeface="Helvetica"/>
                <a:ea typeface="Helvetica"/>
                <a:cs typeface="Helvetica"/>
                <a:sym typeface="Helvetica"/>
              </a:defRPr>
            </a:lvl1pPr>
          </a:lstStyle>
          <a:p>
            <a:r>
              <a:t>流程图</a:t>
            </a:r>
          </a:p>
        </p:txBody>
      </p:sp>
      <p:grpSp>
        <p:nvGrpSpPr>
          <p:cNvPr id="601" name="成组"/>
          <p:cNvGrpSpPr/>
          <p:nvPr/>
        </p:nvGrpSpPr>
        <p:grpSpPr>
          <a:xfrm>
            <a:off x="6051765" y="5637707"/>
            <a:ext cx="2080053" cy="2401838"/>
            <a:chOff x="160892" y="0"/>
            <a:chExt cx="2080052" cy="2401837"/>
          </a:xfrm>
        </p:grpSpPr>
        <p:sp>
          <p:nvSpPr>
            <p:cNvPr id="599" name="多边形"/>
            <p:cNvSpPr/>
            <p:nvPr/>
          </p:nvSpPr>
          <p:spPr>
            <a:xfrm>
              <a:off x="160892" y="0"/>
              <a:ext cx="2080054" cy="24018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BA02"/>
            </a:solidFill>
            <a:ln w="12700" cap="flat">
              <a:noFill/>
              <a:miter lim="400000"/>
            </a:ln>
            <a:effectLst/>
          </p:spPr>
          <p:txBody>
            <a:bodyPr wrap="square" lIns="71437" tIns="71437" rIns="71437" bIns="71437" numCol="1" anchor="ctr">
              <a:noAutofit/>
            </a:bodyPr>
            <a:lstStyle/>
            <a:p>
              <a:pPr algn="ctr" defTabSz="821531">
                <a:lnSpc>
                  <a:spcPct val="100000"/>
                </a:lnSpc>
                <a:defRPr sz="3200">
                  <a:latin typeface="+mn-lt"/>
                  <a:ea typeface="+mn-ea"/>
                  <a:cs typeface="+mn-cs"/>
                  <a:sym typeface="Helvetica Light"/>
                </a:defRPr>
              </a:pPr>
              <a:endParaRPr/>
            </a:p>
          </p:txBody>
        </p:sp>
        <p:sp>
          <p:nvSpPr>
            <p:cNvPr id="600" name="形状"/>
            <p:cNvSpPr/>
            <p:nvPr/>
          </p:nvSpPr>
          <p:spPr>
            <a:xfrm>
              <a:off x="650280" y="668839"/>
              <a:ext cx="1101278" cy="11001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1395" y="0"/>
                  </a:lnTo>
                  <a:lnTo>
                    <a:pt x="0" y="0"/>
                  </a:lnTo>
                  <a:close/>
                  <a:moveTo>
                    <a:pt x="14486" y="1856"/>
                  </a:moveTo>
                  <a:lnTo>
                    <a:pt x="10950" y="8178"/>
                  </a:lnTo>
                  <a:lnTo>
                    <a:pt x="13040" y="11111"/>
                  </a:lnTo>
                  <a:lnTo>
                    <a:pt x="8480" y="12596"/>
                  </a:lnTo>
                  <a:lnTo>
                    <a:pt x="4483" y="19744"/>
                  </a:lnTo>
                  <a:lnTo>
                    <a:pt x="12508" y="16993"/>
                  </a:lnTo>
                  <a:lnTo>
                    <a:pt x="16049" y="21600"/>
                  </a:lnTo>
                  <a:lnTo>
                    <a:pt x="14981" y="16148"/>
                  </a:lnTo>
                  <a:lnTo>
                    <a:pt x="21600" y="13879"/>
                  </a:lnTo>
                  <a:lnTo>
                    <a:pt x="14486" y="1856"/>
                  </a:lnTo>
                  <a:close/>
                </a:path>
              </a:pathLst>
            </a:custGeom>
            <a:solidFill>
              <a:srgbClr val="FFFFFF"/>
            </a:solidFill>
            <a:ln w="12700" cap="flat">
              <a:noFill/>
              <a:miter lim="400000"/>
            </a:ln>
            <a:effectLst/>
          </p:spPr>
          <p:txBody>
            <a:bodyPr wrap="square" lIns="71437" tIns="71437" rIns="71437" bIns="71437" numCol="1" anchor="ctr">
              <a:noAutofit/>
            </a:bodyPr>
            <a:lstStyle/>
            <a:p>
              <a:pPr algn="ctr" defTabSz="821531">
                <a:lnSpc>
                  <a:spcPct val="100000"/>
                </a:lnSpc>
                <a:defRPr sz="3200">
                  <a:latin typeface="+mn-lt"/>
                  <a:ea typeface="+mn-ea"/>
                  <a:cs typeface="+mn-cs"/>
                  <a:sym typeface="Helvetica Light"/>
                </a:defRPr>
              </a:pPr>
              <a:endParaRPr/>
            </a:p>
          </p:txBody>
        </p:sp>
      </p:gr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603" name="矩形"/>
          <p:cNvSpPr/>
          <p:nvPr/>
        </p:nvSpPr>
        <p:spPr>
          <a:xfrm>
            <a:off x="986596" y="1138359"/>
            <a:ext cx="465819" cy="1368014"/>
          </a:xfrm>
          <a:prstGeom prst="rect">
            <a:avLst/>
          </a:prstGeom>
          <a:ln w="38100">
            <a:solidFill>
              <a:srgbClr val="FFBA02"/>
            </a:solidFill>
            <a:miter lim="400000"/>
          </a:ln>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604" name="纳税义务发生时间"/>
          <p:cNvSpPr txBox="1"/>
          <p:nvPr/>
        </p:nvSpPr>
        <p:spPr>
          <a:xfrm>
            <a:off x="1672567" y="1217528"/>
            <a:ext cx="6251576" cy="12096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6000" b="1">
                <a:latin typeface="Helvetica"/>
                <a:ea typeface="Helvetica"/>
                <a:cs typeface="Helvetica"/>
                <a:sym typeface="Helvetica"/>
              </a:defRPr>
            </a:lvl1pPr>
          </a:lstStyle>
          <a:p>
            <a:r>
              <a:t>纳税义务发生时间</a:t>
            </a:r>
          </a:p>
        </p:txBody>
      </p:sp>
      <p:sp>
        <p:nvSpPr>
          <p:cNvPr id="605" name="财税【2016】36号"/>
          <p:cNvSpPr/>
          <p:nvPr/>
        </p:nvSpPr>
        <p:spPr>
          <a:xfrm>
            <a:off x="15963803" y="1306428"/>
            <a:ext cx="5449517" cy="10318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5000" b="1">
                <a:latin typeface="Helvetica"/>
                <a:ea typeface="Helvetica"/>
                <a:cs typeface="Helvetica"/>
                <a:sym typeface="Helvetica"/>
              </a:defRPr>
            </a:lvl1pPr>
          </a:lstStyle>
          <a:p>
            <a:r>
              <a:t>财税【2016】36号</a:t>
            </a:r>
          </a:p>
        </p:txBody>
      </p:sp>
      <p:sp>
        <p:nvSpPr>
          <p:cNvPr id="606" name="第一项：如果服务未提供，只要先开发票，不管是专用发票还是普通发票，都必须在当期计税；如果未开具发票，则只能做预收款处理！…"/>
          <p:cNvSpPr/>
          <p:nvPr/>
        </p:nvSpPr>
        <p:spPr>
          <a:xfrm>
            <a:off x="2784186" y="8696837"/>
            <a:ext cx="18815628" cy="32308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20000"/>
              </a:lnSpc>
              <a:spcBef>
                <a:spcPts val="2200"/>
              </a:spcBef>
            </a:pPr>
            <a:r>
              <a:t>第一项：如果服务未提供，只要先开发票，不管是专用发票还是普通发票，都必须在当期计税；如果未开具发票，则只能做预收款处理！</a:t>
            </a:r>
          </a:p>
          <a:p>
            <a:pPr>
              <a:lnSpc>
                <a:spcPct val="120000"/>
              </a:lnSpc>
              <a:spcBef>
                <a:spcPts val="2200"/>
              </a:spcBef>
            </a:pPr>
            <a:r>
              <a:t>第二项：如果开始提供服务，并一次性收款，则此时点确认纳税义务</a:t>
            </a:r>
          </a:p>
        </p:txBody>
      </p:sp>
      <p:sp>
        <p:nvSpPr>
          <p:cNvPr id="607" name="线条"/>
          <p:cNvSpPr/>
          <p:nvPr/>
        </p:nvSpPr>
        <p:spPr>
          <a:xfrm>
            <a:off x="4024934" y="6499553"/>
            <a:ext cx="15789408" cy="1"/>
          </a:xfrm>
          <a:prstGeom prst="line">
            <a:avLst/>
          </a:prstGeom>
          <a:ln w="50800">
            <a:solidFill>
              <a:srgbClr val="FFBA02"/>
            </a:solidFill>
            <a:tailEnd type="triangle"/>
          </a:ln>
        </p:spPr>
        <p:txBody>
          <a:bodyPr tIns="91439" bIns="91439"/>
          <a:lstStyle/>
          <a:p>
            <a:pPr algn="l" defTabSz="1828800">
              <a:lnSpc>
                <a:spcPct val="100000"/>
              </a:lnSpc>
              <a:defRPr sz="3600">
                <a:solidFill>
                  <a:srgbClr val="000000"/>
                </a:solidFill>
                <a:latin typeface="Arial"/>
                <a:ea typeface="Arial"/>
                <a:cs typeface="Arial"/>
                <a:sym typeface="Arial"/>
              </a:defRPr>
            </a:pPr>
            <a:endParaRPr/>
          </a:p>
        </p:txBody>
      </p:sp>
      <p:sp>
        <p:nvSpPr>
          <p:cNvPr id="608" name="圆形"/>
          <p:cNvSpPr/>
          <p:nvPr/>
        </p:nvSpPr>
        <p:spPr>
          <a:xfrm>
            <a:off x="5955095" y="5795568"/>
            <a:ext cx="1404106" cy="1404104"/>
          </a:xfrm>
          <a:prstGeom prst="ellipse">
            <a:avLst/>
          </a:prstGeom>
          <a:solidFill>
            <a:srgbClr val="FFBA02">
              <a:alpha val="95906"/>
            </a:srgbClr>
          </a:solidFill>
          <a:ln w="12700">
            <a:miter lim="400000"/>
          </a:ln>
        </p:spPr>
        <p:txBody>
          <a:bodyPr tIns="91439" bIns="91439" anchor="ctr"/>
          <a:lstStyle/>
          <a:p>
            <a:pPr algn="ctr" defTabSz="1828800">
              <a:lnSpc>
                <a:spcPct val="100000"/>
              </a:lnSpc>
              <a:defRPr sz="3200">
                <a:latin typeface="微软雅黑"/>
                <a:ea typeface="微软雅黑"/>
                <a:cs typeface="微软雅黑"/>
                <a:sym typeface="微软雅黑"/>
              </a:defRPr>
            </a:pPr>
            <a:endParaRPr/>
          </a:p>
        </p:txBody>
      </p:sp>
      <p:sp>
        <p:nvSpPr>
          <p:cNvPr id="609" name="1"/>
          <p:cNvSpPr/>
          <p:nvPr/>
        </p:nvSpPr>
        <p:spPr>
          <a:xfrm>
            <a:off x="6148005" y="6066847"/>
            <a:ext cx="992885" cy="810746"/>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defTabSz="1828800">
              <a:lnSpc>
                <a:spcPct val="100000"/>
              </a:lnSpc>
              <a:defRPr b="1">
                <a:latin typeface="Helvetica"/>
                <a:ea typeface="Helvetica"/>
                <a:cs typeface="Helvetica"/>
                <a:sym typeface="Helvetica"/>
              </a:defRPr>
            </a:lvl1pPr>
          </a:lstStyle>
          <a:p>
            <a:r>
              <a:t>1</a:t>
            </a:r>
          </a:p>
        </p:txBody>
      </p:sp>
      <p:sp>
        <p:nvSpPr>
          <p:cNvPr id="610" name="椭圆形"/>
          <p:cNvSpPr/>
          <p:nvPr/>
        </p:nvSpPr>
        <p:spPr>
          <a:xfrm>
            <a:off x="9115297" y="5795568"/>
            <a:ext cx="1400237" cy="1404104"/>
          </a:xfrm>
          <a:prstGeom prst="ellipse">
            <a:avLst/>
          </a:prstGeom>
          <a:solidFill>
            <a:srgbClr val="FFBA02">
              <a:alpha val="95906"/>
            </a:srgbClr>
          </a:solidFill>
          <a:ln w="12700">
            <a:miter lim="400000"/>
          </a:ln>
        </p:spPr>
        <p:txBody>
          <a:bodyPr tIns="91439" bIns="91439" anchor="ctr"/>
          <a:lstStyle/>
          <a:p>
            <a:pPr algn="ctr" defTabSz="1828800">
              <a:lnSpc>
                <a:spcPct val="100000"/>
              </a:lnSpc>
              <a:defRPr sz="3200">
                <a:latin typeface="微软雅黑"/>
                <a:ea typeface="微软雅黑"/>
                <a:cs typeface="微软雅黑"/>
                <a:sym typeface="微软雅黑"/>
              </a:defRPr>
            </a:pPr>
            <a:endParaRPr/>
          </a:p>
        </p:txBody>
      </p:sp>
      <p:sp>
        <p:nvSpPr>
          <p:cNvPr id="611" name="2"/>
          <p:cNvSpPr/>
          <p:nvPr/>
        </p:nvSpPr>
        <p:spPr>
          <a:xfrm>
            <a:off x="9307641" y="6066847"/>
            <a:ext cx="990149" cy="810746"/>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defTabSz="1828800">
              <a:lnSpc>
                <a:spcPct val="100000"/>
              </a:lnSpc>
              <a:defRPr b="1">
                <a:latin typeface="Helvetica"/>
                <a:ea typeface="Helvetica"/>
                <a:cs typeface="Helvetica"/>
                <a:sym typeface="Helvetica"/>
              </a:defRPr>
            </a:lvl1pPr>
          </a:lstStyle>
          <a:p>
            <a:r>
              <a:t>2</a:t>
            </a:r>
          </a:p>
        </p:txBody>
      </p:sp>
      <p:sp>
        <p:nvSpPr>
          <p:cNvPr id="612" name="椭圆形"/>
          <p:cNvSpPr/>
          <p:nvPr/>
        </p:nvSpPr>
        <p:spPr>
          <a:xfrm>
            <a:off x="12093699" y="5795568"/>
            <a:ext cx="1400238" cy="1404104"/>
          </a:xfrm>
          <a:prstGeom prst="ellipse">
            <a:avLst/>
          </a:prstGeom>
          <a:solidFill>
            <a:srgbClr val="FFBA02">
              <a:alpha val="95906"/>
            </a:srgbClr>
          </a:solidFill>
          <a:ln w="12700">
            <a:miter lim="400000"/>
          </a:ln>
        </p:spPr>
        <p:txBody>
          <a:bodyPr tIns="91439" bIns="91439" anchor="ctr"/>
          <a:lstStyle/>
          <a:p>
            <a:pPr algn="ctr" defTabSz="1828800">
              <a:lnSpc>
                <a:spcPct val="100000"/>
              </a:lnSpc>
              <a:defRPr sz="3200">
                <a:latin typeface="微软雅黑"/>
                <a:ea typeface="微软雅黑"/>
                <a:cs typeface="微软雅黑"/>
                <a:sym typeface="微软雅黑"/>
              </a:defRPr>
            </a:pPr>
            <a:endParaRPr/>
          </a:p>
        </p:txBody>
      </p:sp>
      <p:sp>
        <p:nvSpPr>
          <p:cNvPr id="613" name="3"/>
          <p:cNvSpPr/>
          <p:nvPr/>
        </p:nvSpPr>
        <p:spPr>
          <a:xfrm>
            <a:off x="12286043" y="6066847"/>
            <a:ext cx="990150" cy="810746"/>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defTabSz="1828800">
              <a:lnSpc>
                <a:spcPct val="100000"/>
              </a:lnSpc>
              <a:defRPr b="1">
                <a:latin typeface="Helvetica"/>
                <a:ea typeface="Helvetica"/>
                <a:cs typeface="Helvetica"/>
                <a:sym typeface="Helvetica"/>
              </a:defRPr>
            </a:lvl1pPr>
          </a:lstStyle>
          <a:p>
            <a:r>
              <a:t>3</a:t>
            </a:r>
          </a:p>
        </p:txBody>
      </p:sp>
      <p:sp>
        <p:nvSpPr>
          <p:cNvPr id="614" name="椭圆形"/>
          <p:cNvSpPr/>
          <p:nvPr/>
        </p:nvSpPr>
        <p:spPr>
          <a:xfrm>
            <a:off x="15605895" y="5795568"/>
            <a:ext cx="1400237" cy="1404104"/>
          </a:xfrm>
          <a:prstGeom prst="ellipse">
            <a:avLst/>
          </a:prstGeom>
          <a:solidFill>
            <a:srgbClr val="FFBA02">
              <a:alpha val="95906"/>
            </a:srgbClr>
          </a:solidFill>
          <a:ln w="12700">
            <a:miter lim="400000"/>
          </a:ln>
        </p:spPr>
        <p:txBody>
          <a:bodyPr tIns="91439" bIns="91439" anchor="ctr"/>
          <a:lstStyle/>
          <a:p>
            <a:pPr algn="ctr" defTabSz="1828800">
              <a:lnSpc>
                <a:spcPct val="100000"/>
              </a:lnSpc>
              <a:defRPr sz="3200">
                <a:latin typeface="微软雅黑"/>
                <a:ea typeface="微软雅黑"/>
                <a:cs typeface="微软雅黑"/>
                <a:sym typeface="微软雅黑"/>
              </a:defRPr>
            </a:pPr>
            <a:endParaRPr/>
          </a:p>
        </p:txBody>
      </p:sp>
      <p:sp>
        <p:nvSpPr>
          <p:cNvPr id="615" name="4"/>
          <p:cNvSpPr/>
          <p:nvPr/>
        </p:nvSpPr>
        <p:spPr>
          <a:xfrm>
            <a:off x="15798240" y="6066847"/>
            <a:ext cx="990150" cy="810746"/>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defTabSz="1828800">
              <a:lnSpc>
                <a:spcPct val="100000"/>
              </a:lnSpc>
              <a:defRPr b="1">
                <a:latin typeface="Helvetica"/>
                <a:ea typeface="Helvetica"/>
                <a:cs typeface="Helvetica"/>
                <a:sym typeface="Helvetica"/>
              </a:defRPr>
            </a:lvl1pPr>
          </a:lstStyle>
          <a:p>
            <a:r>
              <a:t>4</a:t>
            </a:r>
          </a:p>
        </p:txBody>
      </p:sp>
      <p:sp>
        <p:nvSpPr>
          <p:cNvPr id="616" name="线条"/>
          <p:cNvSpPr/>
          <p:nvPr/>
        </p:nvSpPr>
        <p:spPr>
          <a:xfrm rot="5400000">
            <a:off x="12817111" y="1798652"/>
            <a:ext cx="522853" cy="667227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635" y="0"/>
                  <a:pt x="10800" y="63"/>
                  <a:pt x="10800" y="141"/>
                </a:cubicBezTo>
                <a:lnTo>
                  <a:pt x="10800" y="10659"/>
                </a:lnTo>
                <a:cubicBezTo>
                  <a:pt x="10800" y="10737"/>
                  <a:pt x="5965" y="10800"/>
                  <a:pt x="0" y="10800"/>
                </a:cubicBezTo>
                <a:cubicBezTo>
                  <a:pt x="5965" y="10800"/>
                  <a:pt x="10800" y="10863"/>
                  <a:pt x="10800" y="10941"/>
                </a:cubicBezTo>
                <a:lnTo>
                  <a:pt x="10800" y="21459"/>
                </a:lnTo>
                <a:cubicBezTo>
                  <a:pt x="10800" y="21537"/>
                  <a:pt x="15635" y="21600"/>
                  <a:pt x="21600" y="21600"/>
                </a:cubicBezTo>
              </a:path>
            </a:pathLst>
          </a:custGeom>
          <a:ln w="50800">
            <a:solidFill>
              <a:srgbClr val="FFBA02"/>
            </a:solidFill>
          </a:ln>
        </p:spPr>
        <p:txBody>
          <a:bodyPr tIns="91439" bIns="91439" anchor="ctr"/>
          <a:lstStyle/>
          <a:p>
            <a:pPr algn="ctr" defTabSz="1828800">
              <a:lnSpc>
                <a:spcPct val="100000"/>
              </a:lnSpc>
              <a:defRPr sz="3200">
                <a:solidFill>
                  <a:srgbClr val="000000"/>
                </a:solidFill>
                <a:latin typeface="微软雅黑"/>
                <a:ea typeface="微软雅黑"/>
                <a:cs typeface="微软雅黑"/>
                <a:sym typeface="微软雅黑"/>
              </a:defRPr>
            </a:pPr>
            <a:endParaRPr/>
          </a:p>
        </p:txBody>
      </p:sp>
      <p:sp>
        <p:nvSpPr>
          <p:cNvPr id="617" name="服务过程"/>
          <p:cNvSpPr/>
          <p:nvPr/>
        </p:nvSpPr>
        <p:spPr>
          <a:xfrm>
            <a:off x="10759796" y="3452200"/>
            <a:ext cx="4637482" cy="996413"/>
          </a:xfrm>
          <a:prstGeom prst="rect">
            <a:avLst/>
          </a:prstGeom>
          <a:solidFill>
            <a:srgbClr val="FFBA02"/>
          </a:solidFill>
          <a:ln w="12700">
            <a:miter lim="400000"/>
          </a:ln>
          <a:extLst>
            <a:ext uri="{C572A759-6A51-4108-AA02-DFA0A04FC94B}">
              <ma14:wrappingTextBoxFlag xmlns:ma14="http://schemas.microsoft.com/office/mac/drawingml/2011/main" val="1"/>
            </a:ext>
          </a:extLst>
        </p:spPr>
        <p:txBody>
          <a:bodyPr tIns="91439" bIns="91439" anchor="ctr"/>
          <a:lstStyle>
            <a:lvl1pPr algn="ctr" defTabSz="1828800">
              <a:lnSpc>
                <a:spcPct val="100000"/>
              </a:lnSpc>
              <a:defRPr sz="4600" b="1">
                <a:latin typeface="Helvetica"/>
                <a:ea typeface="Helvetica"/>
                <a:cs typeface="Helvetica"/>
                <a:sym typeface="Helvetica"/>
              </a:defRPr>
            </a:lvl1pPr>
          </a:lstStyle>
          <a:p>
            <a:r>
              <a:t>服务过程</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619" name="矩形"/>
          <p:cNvSpPr/>
          <p:nvPr/>
        </p:nvSpPr>
        <p:spPr>
          <a:xfrm>
            <a:off x="986596" y="1138359"/>
            <a:ext cx="465819" cy="1368014"/>
          </a:xfrm>
          <a:prstGeom prst="rect">
            <a:avLst/>
          </a:prstGeom>
          <a:ln w="38100">
            <a:solidFill>
              <a:srgbClr val="FFBA02"/>
            </a:solidFill>
            <a:miter lim="400000"/>
          </a:ln>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620" name="纳税义务发生时间"/>
          <p:cNvSpPr txBox="1"/>
          <p:nvPr/>
        </p:nvSpPr>
        <p:spPr>
          <a:xfrm>
            <a:off x="1672567" y="1217528"/>
            <a:ext cx="6251576" cy="12096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6000" b="1">
                <a:latin typeface="Helvetica"/>
                <a:ea typeface="Helvetica"/>
                <a:cs typeface="Helvetica"/>
                <a:sym typeface="Helvetica"/>
              </a:defRPr>
            </a:lvl1pPr>
          </a:lstStyle>
          <a:p>
            <a:r>
              <a:t>纳税义务发生时间</a:t>
            </a:r>
          </a:p>
        </p:txBody>
      </p:sp>
      <p:sp>
        <p:nvSpPr>
          <p:cNvPr id="621" name="财税【2016】36号"/>
          <p:cNvSpPr/>
          <p:nvPr/>
        </p:nvSpPr>
        <p:spPr>
          <a:xfrm>
            <a:off x="15963803" y="1306428"/>
            <a:ext cx="5449517" cy="10318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5000" b="1">
                <a:latin typeface="Helvetica"/>
                <a:ea typeface="Helvetica"/>
                <a:cs typeface="Helvetica"/>
                <a:sym typeface="Helvetica"/>
              </a:defRPr>
            </a:lvl1pPr>
          </a:lstStyle>
          <a:p>
            <a:r>
              <a:t>财税【2016】36号</a:t>
            </a:r>
          </a:p>
        </p:txBody>
      </p:sp>
      <p:sp>
        <p:nvSpPr>
          <p:cNvPr id="622" name="第三项：如果约定服务过程中收取款项，有明确的付款日期，那确定的日期应做确认纳税义务，此时不管对方是否否款，哪怕欠款也要缴税。…"/>
          <p:cNvSpPr/>
          <p:nvPr/>
        </p:nvSpPr>
        <p:spPr>
          <a:xfrm>
            <a:off x="2577669" y="8244436"/>
            <a:ext cx="19228662" cy="42367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20000"/>
              </a:lnSpc>
              <a:spcBef>
                <a:spcPts val="2200"/>
              </a:spcBef>
            </a:pPr>
            <a:r>
              <a:t>第三项：如果约定服务过程中收取款项，有明确的付款日期，那确定的日期应做确认纳税义务，此时不管对方是否否款，哪怕欠款也要缴税。</a:t>
            </a:r>
          </a:p>
          <a:p>
            <a:pPr>
              <a:lnSpc>
                <a:spcPct val="120000"/>
              </a:lnSpc>
              <a:spcBef>
                <a:spcPts val="2200"/>
              </a:spcBef>
            </a:pPr>
            <a:r>
              <a:t>第四项：如果既没收款又没约定收款时间，那服务完成当天确认应税义务。</a:t>
            </a:r>
          </a:p>
        </p:txBody>
      </p:sp>
      <p:sp>
        <p:nvSpPr>
          <p:cNvPr id="623" name="线条"/>
          <p:cNvSpPr/>
          <p:nvPr/>
        </p:nvSpPr>
        <p:spPr>
          <a:xfrm>
            <a:off x="4024934" y="6499553"/>
            <a:ext cx="15789408" cy="1"/>
          </a:xfrm>
          <a:prstGeom prst="line">
            <a:avLst/>
          </a:prstGeom>
          <a:ln w="50800">
            <a:solidFill>
              <a:srgbClr val="FFBA02"/>
            </a:solidFill>
            <a:tailEnd type="triangle"/>
          </a:ln>
        </p:spPr>
        <p:txBody>
          <a:bodyPr tIns="91439" bIns="91439"/>
          <a:lstStyle/>
          <a:p>
            <a:pPr algn="l" defTabSz="1828800">
              <a:lnSpc>
                <a:spcPct val="100000"/>
              </a:lnSpc>
              <a:defRPr sz="3600">
                <a:solidFill>
                  <a:srgbClr val="000000"/>
                </a:solidFill>
                <a:latin typeface="Arial"/>
                <a:ea typeface="Arial"/>
                <a:cs typeface="Arial"/>
                <a:sym typeface="Arial"/>
              </a:defRPr>
            </a:pPr>
            <a:endParaRPr/>
          </a:p>
        </p:txBody>
      </p:sp>
      <p:sp>
        <p:nvSpPr>
          <p:cNvPr id="624" name="圆形"/>
          <p:cNvSpPr/>
          <p:nvPr/>
        </p:nvSpPr>
        <p:spPr>
          <a:xfrm>
            <a:off x="5955095" y="5795568"/>
            <a:ext cx="1404106" cy="1404104"/>
          </a:xfrm>
          <a:prstGeom prst="ellipse">
            <a:avLst/>
          </a:prstGeom>
          <a:solidFill>
            <a:srgbClr val="FFBA02">
              <a:alpha val="95906"/>
            </a:srgbClr>
          </a:solidFill>
          <a:ln w="12700">
            <a:miter lim="400000"/>
          </a:ln>
        </p:spPr>
        <p:txBody>
          <a:bodyPr tIns="91439" bIns="91439" anchor="ctr"/>
          <a:lstStyle/>
          <a:p>
            <a:pPr algn="ctr" defTabSz="1828800">
              <a:lnSpc>
                <a:spcPct val="100000"/>
              </a:lnSpc>
              <a:defRPr sz="3200">
                <a:latin typeface="微软雅黑"/>
                <a:ea typeface="微软雅黑"/>
                <a:cs typeface="微软雅黑"/>
                <a:sym typeface="微软雅黑"/>
              </a:defRPr>
            </a:pPr>
            <a:endParaRPr/>
          </a:p>
        </p:txBody>
      </p:sp>
      <p:sp>
        <p:nvSpPr>
          <p:cNvPr id="625" name="1"/>
          <p:cNvSpPr/>
          <p:nvPr/>
        </p:nvSpPr>
        <p:spPr>
          <a:xfrm>
            <a:off x="6148005" y="6066847"/>
            <a:ext cx="992885" cy="810746"/>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defTabSz="1828800">
              <a:lnSpc>
                <a:spcPct val="100000"/>
              </a:lnSpc>
              <a:defRPr b="1">
                <a:latin typeface="Helvetica"/>
                <a:ea typeface="Helvetica"/>
                <a:cs typeface="Helvetica"/>
                <a:sym typeface="Helvetica"/>
              </a:defRPr>
            </a:lvl1pPr>
          </a:lstStyle>
          <a:p>
            <a:r>
              <a:t>1</a:t>
            </a:r>
          </a:p>
        </p:txBody>
      </p:sp>
      <p:sp>
        <p:nvSpPr>
          <p:cNvPr id="626" name="椭圆形"/>
          <p:cNvSpPr/>
          <p:nvPr/>
        </p:nvSpPr>
        <p:spPr>
          <a:xfrm>
            <a:off x="9115297" y="5795568"/>
            <a:ext cx="1400237" cy="1404104"/>
          </a:xfrm>
          <a:prstGeom prst="ellipse">
            <a:avLst/>
          </a:prstGeom>
          <a:solidFill>
            <a:srgbClr val="FFBA02">
              <a:alpha val="95906"/>
            </a:srgbClr>
          </a:solidFill>
          <a:ln w="12700">
            <a:miter lim="400000"/>
          </a:ln>
        </p:spPr>
        <p:txBody>
          <a:bodyPr tIns="91439" bIns="91439" anchor="ctr"/>
          <a:lstStyle/>
          <a:p>
            <a:pPr algn="ctr" defTabSz="1828800">
              <a:lnSpc>
                <a:spcPct val="100000"/>
              </a:lnSpc>
              <a:defRPr sz="3200">
                <a:latin typeface="微软雅黑"/>
                <a:ea typeface="微软雅黑"/>
                <a:cs typeface="微软雅黑"/>
                <a:sym typeface="微软雅黑"/>
              </a:defRPr>
            </a:pPr>
            <a:endParaRPr/>
          </a:p>
        </p:txBody>
      </p:sp>
      <p:sp>
        <p:nvSpPr>
          <p:cNvPr id="627" name="2"/>
          <p:cNvSpPr/>
          <p:nvPr/>
        </p:nvSpPr>
        <p:spPr>
          <a:xfrm>
            <a:off x="9307641" y="6066847"/>
            <a:ext cx="990149" cy="810746"/>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defTabSz="1828800">
              <a:lnSpc>
                <a:spcPct val="100000"/>
              </a:lnSpc>
              <a:defRPr b="1">
                <a:latin typeface="Helvetica"/>
                <a:ea typeface="Helvetica"/>
                <a:cs typeface="Helvetica"/>
                <a:sym typeface="Helvetica"/>
              </a:defRPr>
            </a:lvl1pPr>
          </a:lstStyle>
          <a:p>
            <a:r>
              <a:t>2</a:t>
            </a:r>
          </a:p>
        </p:txBody>
      </p:sp>
      <p:sp>
        <p:nvSpPr>
          <p:cNvPr id="628" name="椭圆形"/>
          <p:cNvSpPr/>
          <p:nvPr/>
        </p:nvSpPr>
        <p:spPr>
          <a:xfrm>
            <a:off x="12093699" y="5795568"/>
            <a:ext cx="1400238" cy="1404104"/>
          </a:xfrm>
          <a:prstGeom prst="ellipse">
            <a:avLst/>
          </a:prstGeom>
          <a:solidFill>
            <a:srgbClr val="FFBA02">
              <a:alpha val="95906"/>
            </a:srgbClr>
          </a:solidFill>
          <a:ln w="12700">
            <a:miter lim="400000"/>
          </a:ln>
        </p:spPr>
        <p:txBody>
          <a:bodyPr tIns="91439" bIns="91439" anchor="ctr"/>
          <a:lstStyle/>
          <a:p>
            <a:pPr algn="ctr" defTabSz="1828800">
              <a:lnSpc>
                <a:spcPct val="100000"/>
              </a:lnSpc>
              <a:defRPr sz="3200">
                <a:latin typeface="微软雅黑"/>
                <a:ea typeface="微软雅黑"/>
                <a:cs typeface="微软雅黑"/>
                <a:sym typeface="微软雅黑"/>
              </a:defRPr>
            </a:pPr>
            <a:endParaRPr/>
          </a:p>
        </p:txBody>
      </p:sp>
      <p:sp>
        <p:nvSpPr>
          <p:cNvPr id="629" name="3"/>
          <p:cNvSpPr/>
          <p:nvPr/>
        </p:nvSpPr>
        <p:spPr>
          <a:xfrm>
            <a:off x="12286043" y="6066847"/>
            <a:ext cx="990150" cy="810746"/>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defTabSz="1828800">
              <a:lnSpc>
                <a:spcPct val="100000"/>
              </a:lnSpc>
              <a:defRPr b="1">
                <a:latin typeface="Helvetica"/>
                <a:ea typeface="Helvetica"/>
                <a:cs typeface="Helvetica"/>
                <a:sym typeface="Helvetica"/>
              </a:defRPr>
            </a:lvl1pPr>
          </a:lstStyle>
          <a:p>
            <a:r>
              <a:t>3</a:t>
            </a:r>
          </a:p>
        </p:txBody>
      </p:sp>
      <p:sp>
        <p:nvSpPr>
          <p:cNvPr id="630" name="椭圆形"/>
          <p:cNvSpPr/>
          <p:nvPr/>
        </p:nvSpPr>
        <p:spPr>
          <a:xfrm>
            <a:off x="15605895" y="5795568"/>
            <a:ext cx="1400237" cy="1404104"/>
          </a:xfrm>
          <a:prstGeom prst="ellipse">
            <a:avLst/>
          </a:prstGeom>
          <a:solidFill>
            <a:srgbClr val="FFBA02">
              <a:alpha val="95906"/>
            </a:srgbClr>
          </a:solidFill>
          <a:ln w="12700">
            <a:miter lim="400000"/>
          </a:ln>
        </p:spPr>
        <p:txBody>
          <a:bodyPr tIns="91439" bIns="91439" anchor="ctr"/>
          <a:lstStyle/>
          <a:p>
            <a:pPr algn="ctr" defTabSz="1828800">
              <a:lnSpc>
                <a:spcPct val="100000"/>
              </a:lnSpc>
              <a:defRPr sz="3200">
                <a:latin typeface="微软雅黑"/>
                <a:ea typeface="微软雅黑"/>
                <a:cs typeface="微软雅黑"/>
                <a:sym typeface="微软雅黑"/>
              </a:defRPr>
            </a:pPr>
            <a:endParaRPr/>
          </a:p>
        </p:txBody>
      </p:sp>
      <p:sp>
        <p:nvSpPr>
          <p:cNvPr id="631" name="4"/>
          <p:cNvSpPr/>
          <p:nvPr/>
        </p:nvSpPr>
        <p:spPr>
          <a:xfrm>
            <a:off x="15798240" y="6066847"/>
            <a:ext cx="990150" cy="810746"/>
          </a:xfrm>
          <a:prstGeom prst="rect">
            <a:avLst/>
          </a:prstGeom>
          <a:ln w="12700">
            <a:miter lim="400000"/>
          </a:ln>
          <a:extLst>
            <a:ext uri="{C572A759-6A51-4108-AA02-DFA0A04FC94B}">
              <ma14:wrappingTextBoxFlag xmlns:ma14="http://schemas.microsoft.com/office/mac/drawingml/2011/main" val="1"/>
            </a:ext>
          </a:extLst>
        </p:spPr>
        <p:txBody>
          <a:bodyPr tIns="91439" bIns="91439" anchor="ctr"/>
          <a:lstStyle>
            <a:lvl1pPr algn="ctr" defTabSz="1828800">
              <a:lnSpc>
                <a:spcPct val="100000"/>
              </a:lnSpc>
              <a:defRPr b="1">
                <a:latin typeface="Helvetica"/>
                <a:ea typeface="Helvetica"/>
                <a:cs typeface="Helvetica"/>
                <a:sym typeface="Helvetica"/>
              </a:defRPr>
            </a:lvl1pPr>
          </a:lstStyle>
          <a:p>
            <a:r>
              <a:t>4</a:t>
            </a:r>
          </a:p>
        </p:txBody>
      </p:sp>
      <p:sp>
        <p:nvSpPr>
          <p:cNvPr id="632" name="线条"/>
          <p:cNvSpPr/>
          <p:nvPr/>
        </p:nvSpPr>
        <p:spPr>
          <a:xfrm rot="5400000">
            <a:off x="12817111" y="1798652"/>
            <a:ext cx="522853" cy="667227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635" y="0"/>
                  <a:pt x="10800" y="63"/>
                  <a:pt x="10800" y="141"/>
                </a:cubicBezTo>
                <a:lnTo>
                  <a:pt x="10800" y="10659"/>
                </a:lnTo>
                <a:cubicBezTo>
                  <a:pt x="10800" y="10737"/>
                  <a:pt x="5965" y="10800"/>
                  <a:pt x="0" y="10800"/>
                </a:cubicBezTo>
                <a:cubicBezTo>
                  <a:pt x="5965" y="10800"/>
                  <a:pt x="10800" y="10863"/>
                  <a:pt x="10800" y="10941"/>
                </a:cubicBezTo>
                <a:lnTo>
                  <a:pt x="10800" y="21459"/>
                </a:lnTo>
                <a:cubicBezTo>
                  <a:pt x="10800" y="21537"/>
                  <a:pt x="15635" y="21600"/>
                  <a:pt x="21600" y="21600"/>
                </a:cubicBezTo>
              </a:path>
            </a:pathLst>
          </a:custGeom>
          <a:ln w="50800">
            <a:solidFill>
              <a:srgbClr val="FFBA02"/>
            </a:solidFill>
          </a:ln>
        </p:spPr>
        <p:txBody>
          <a:bodyPr tIns="91439" bIns="91439" anchor="ctr"/>
          <a:lstStyle/>
          <a:p>
            <a:pPr algn="ctr" defTabSz="1828800">
              <a:lnSpc>
                <a:spcPct val="100000"/>
              </a:lnSpc>
              <a:defRPr sz="3200">
                <a:solidFill>
                  <a:srgbClr val="000000"/>
                </a:solidFill>
                <a:latin typeface="微软雅黑"/>
                <a:ea typeface="微软雅黑"/>
                <a:cs typeface="微软雅黑"/>
                <a:sym typeface="微软雅黑"/>
              </a:defRPr>
            </a:pPr>
            <a:endParaRPr/>
          </a:p>
        </p:txBody>
      </p:sp>
      <p:sp>
        <p:nvSpPr>
          <p:cNvPr id="633" name="服务过程"/>
          <p:cNvSpPr/>
          <p:nvPr/>
        </p:nvSpPr>
        <p:spPr>
          <a:xfrm>
            <a:off x="10759796" y="3452200"/>
            <a:ext cx="4637482" cy="996413"/>
          </a:xfrm>
          <a:prstGeom prst="rect">
            <a:avLst/>
          </a:prstGeom>
          <a:solidFill>
            <a:srgbClr val="FFBA02"/>
          </a:solidFill>
          <a:ln w="12700">
            <a:miter lim="400000"/>
          </a:ln>
          <a:extLst>
            <a:ext uri="{C572A759-6A51-4108-AA02-DFA0A04FC94B}">
              <ma14:wrappingTextBoxFlag xmlns:ma14="http://schemas.microsoft.com/office/mac/drawingml/2011/main" val="1"/>
            </a:ext>
          </a:extLst>
        </p:spPr>
        <p:txBody>
          <a:bodyPr tIns="91439" bIns="91439" anchor="ctr"/>
          <a:lstStyle>
            <a:lvl1pPr algn="ctr" defTabSz="1828800">
              <a:lnSpc>
                <a:spcPct val="100000"/>
              </a:lnSpc>
              <a:defRPr sz="4600" b="1">
                <a:latin typeface="Helvetica"/>
                <a:ea typeface="Helvetica"/>
                <a:cs typeface="Helvetica"/>
                <a:sym typeface="Helvetica"/>
              </a:defRPr>
            </a:lvl1pPr>
          </a:lstStyle>
          <a:p>
            <a:r>
              <a:t>服务过程</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635" name="矩形"/>
          <p:cNvSpPr/>
          <p:nvPr/>
        </p:nvSpPr>
        <p:spPr>
          <a:xfrm>
            <a:off x="5666042" y="4834880"/>
            <a:ext cx="6023175" cy="4046240"/>
          </a:xfrm>
          <a:prstGeom prst="rect">
            <a:avLst/>
          </a:prstGeom>
          <a:ln w="38100">
            <a:solidFill>
              <a:srgbClr val="FFC400"/>
            </a:solidFill>
            <a:miter lim="400000"/>
          </a:ln>
          <a:effectLst>
            <a:outerShdw blurRad="50800" dist="25400" dir="5400000" rotWithShape="0">
              <a:srgbClr val="FFC400">
                <a:alpha val="50000"/>
              </a:srgbClr>
            </a:outerShdw>
          </a:effectLst>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636" name="营改增后对企业的影响"/>
          <p:cNvSpPr txBox="1"/>
          <p:nvPr/>
        </p:nvSpPr>
        <p:spPr>
          <a:xfrm>
            <a:off x="6445491" y="6075362"/>
            <a:ext cx="12291517" cy="15652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8000" b="1">
                <a:latin typeface="Helvetica"/>
                <a:ea typeface="Helvetica"/>
                <a:cs typeface="Helvetica"/>
                <a:sym typeface="Helvetica"/>
              </a:defRPr>
            </a:lvl1pPr>
          </a:lstStyle>
          <a:p>
            <a:r>
              <a:t>       营改增后对企业的影响</a:t>
            </a:r>
          </a:p>
        </p:txBody>
      </p:sp>
      <p:sp>
        <p:nvSpPr>
          <p:cNvPr id="637" name="结果"/>
          <p:cNvSpPr txBox="1"/>
          <p:nvPr/>
        </p:nvSpPr>
        <p:spPr>
          <a:xfrm>
            <a:off x="8551019" y="7431423"/>
            <a:ext cx="866776" cy="650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2800" b="1">
                <a:solidFill>
                  <a:srgbClr val="FFBA02"/>
                </a:solidFill>
                <a:latin typeface="Helvetica"/>
                <a:ea typeface="Helvetica"/>
                <a:cs typeface="Helvetica"/>
                <a:sym typeface="Helvetica"/>
              </a:defRPr>
            </a:lvl1pPr>
          </a:lstStyle>
          <a:p>
            <a:r>
              <a:t>结果</a:t>
            </a:r>
          </a:p>
        </p:txBody>
      </p:sp>
      <p:grpSp>
        <p:nvGrpSpPr>
          <p:cNvPr id="640" name="成组"/>
          <p:cNvGrpSpPr/>
          <p:nvPr/>
        </p:nvGrpSpPr>
        <p:grpSpPr>
          <a:xfrm>
            <a:off x="6051765" y="5637707"/>
            <a:ext cx="2080053" cy="2401838"/>
            <a:chOff x="160892" y="0"/>
            <a:chExt cx="2080052" cy="2401837"/>
          </a:xfrm>
        </p:grpSpPr>
        <p:sp>
          <p:nvSpPr>
            <p:cNvPr id="638" name="多边形"/>
            <p:cNvSpPr/>
            <p:nvPr/>
          </p:nvSpPr>
          <p:spPr>
            <a:xfrm>
              <a:off x="160892" y="0"/>
              <a:ext cx="2080054" cy="24018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BA02"/>
            </a:solidFill>
            <a:ln w="12700" cap="flat">
              <a:noFill/>
              <a:miter lim="400000"/>
            </a:ln>
            <a:effectLst/>
          </p:spPr>
          <p:txBody>
            <a:bodyPr wrap="square" lIns="71437" tIns="71437" rIns="71437" bIns="71437" numCol="1" anchor="ctr">
              <a:noAutofit/>
            </a:bodyPr>
            <a:lstStyle/>
            <a:p>
              <a:pPr algn="ctr" defTabSz="821531">
                <a:lnSpc>
                  <a:spcPct val="100000"/>
                </a:lnSpc>
                <a:defRPr sz="3200">
                  <a:latin typeface="+mn-lt"/>
                  <a:ea typeface="+mn-ea"/>
                  <a:cs typeface="+mn-cs"/>
                  <a:sym typeface="Helvetica Light"/>
                </a:defRPr>
              </a:pPr>
              <a:endParaRPr/>
            </a:p>
          </p:txBody>
        </p:sp>
        <p:sp>
          <p:nvSpPr>
            <p:cNvPr id="639" name="形状"/>
            <p:cNvSpPr/>
            <p:nvPr/>
          </p:nvSpPr>
          <p:spPr>
            <a:xfrm>
              <a:off x="650280" y="668839"/>
              <a:ext cx="1101278" cy="11001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1395" y="0"/>
                  </a:lnTo>
                  <a:lnTo>
                    <a:pt x="0" y="0"/>
                  </a:lnTo>
                  <a:close/>
                  <a:moveTo>
                    <a:pt x="14486" y="1856"/>
                  </a:moveTo>
                  <a:lnTo>
                    <a:pt x="10950" y="8178"/>
                  </a:lnTo>
                  <a:lnTo>
                    <a:pt x="13040" y="11111"/>
                  </a:lnTo>
                  <a:lnTo>
                    <a:pt x="8480" y="12596"/>
                  </a:lnTo>
                  <a:lnTo>
                    <a:pt x="4483" y="19744"/>
                  </a:lnTo>
                  <a:lnTo>
                    <a:pt x="12508" y="16993"/>
                  </a:lnTo>
                  <a:lnTo>
                    <a:pt x="16049" y="21600"/>
                  </a:lnTo>
                  <a:lnTo>
                    <a:pt x="14981" y="16148"/>
                  </a:lnTo>
                  <a:lnTo>
                    <a:pt x="21600" y="13879"/>
                  </a:lnTo>
                  <a:lnTo>
                    <a:pt x="14486" y="1856"/>
                  </a:lnTo>
                  <a:close/>
                </a:path>
              </a:pathLst>
            </a:custGeom>
            <a:solidFill>
              <a:srgbClr val="FFFFFF"/>
            </a:solidFill>
            <a:ln w="12700" cap="flat">
              <a:noFill/>
              <a:miter lim="400000"/>
            </a:ln>
            <a:effectLst/>
          </p:spPr>
          <p:txBody>
            <a:bodyPr wrap="square" lIns="71437" tIns="71437" rIns="71437" bIns="71437" numCol="1" anchor="ctr">
              <a:noAutofit/>
            </a:bodyPr>
            <a:lstStyle/>
            <a:p>
              <a:pPr algn="ctr" defTabSz="821531">
                <a:lnSpc>
                  <a:spcPct val="100000"/>
                </a:lnSpc>
                <a:defRPr sz="3200">
                  <a:latin typeface="+mn-lt"/>
                  <a:ea typeface="+mn-ea"/>
                  <a:cs typeface="+mn-cs"/>
                  <a:sym typeface="Helvetica Light"/>
                </a:defRPr>
              </a:pPr>
              <a:endParaRPr/>
            </a:p>
          </p:txBody>
        </p:sp>
      </p:gr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642" name="营改增后对企业的影响"/>
          <p:cNvSpPr txBox="1"/>
          <p:nvPr/>
        </p:nvSpPr>
        <p:spPr>
          <a:xfrm>
            <a:off x="207765" y="1217528"/>
            <a:ext cx="9257532" cy="12096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6000" b="1">
                <a:latin typeface="Helvetica"/>
                <a:ea typeface="Helvetica"/>
                <a:cs typeface="Helvetica"/>
                <a:sym typeface="Helvetica"/>
              </a:defRPr>
            </a:lvl1pPr>
          </a:lstStyle>
          <a:p>
            <a:r>
              <a:t>       营改增后对企业的影响</a:t>
            </a:r>
          </a:p>
        </p:txBody>
      </p:sp>
      <p:sp>
        <p:nvSpPr>
          <p:cNvPr id="643" name="矩形"/>
          <p:cNvSpPr/>
          <p:nvPr/>
        </p:nvSpPr>
        <p:spPr>
          <a:xfrm>
            <a:off x="986596" y="1138359"/>
            <a:ext cx="465819" cy="1368014"/>
          </a:xfrm>
          <a:prstGeom prst="rect">
            <a:avLst/>
          </a:prstGeom>
          <a:ln w="38100">
            <a:solidFill>
              <a:srgbClr val="FFBA02"/>
            </a:solidFill>
            <a:miter lim="400000"/>
          </a:ln>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644" name="1、合同中要明确是含税价还是不含税价"/>
          <p:cNvSpPr txBox="1"/>
          <p:nvPr/>
        </p:nvSpPr>
        <p:spPr>
          <a:xfrm>
            <a:off x="3216324" y="5393668"/>
            <a:ext cx="17951352" cy="15646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1828800">
              <a:lnSpc>
                <a:spcPct val="150000"/>
              </a:lnSpc>
              <a:defRPr sz="8000" b="1">
                <a:latin typeface="微软雅黑"/>
                <a:ea typeface="微软雅黑"/>
                <a:cs typeface="微软雅黑"/>
                <a:sym typeface="微软雅黑"/>
              </a:defRPr>
            </a:pPr>
            <a:r>
              <a:rPr u="sng">
                <a:solidFill>
                  <a:srgbClr val="FFBA02"/>
                </a:solidFill>
              </a:rPr>
              <a:t>1、</a:t>
            </a:r>
            <a:r>
              <a:t>合同中要明确是含税价还是不含税价</a:t>
            </a:r>
          </a:p>
        </p:txBody>
      </p:sp>
      <p:sp>
        <p:nvSpPr>
          <p:cNvPr id="645" name="营业税是价内税，不做特别规定，由卖方承担。…"/>
          <p:cNvSpPr txBox="1"/>
          <p:nvPr/>
        </p:nvSpPr>
        <p:spPr>
          <a:xfrm>
            <a:off x="6460182" y="7352212"/>
            <a:ext cx="11463636" cy="194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defRPr sz="4200"/>
            </a:pPr>
            <a:r>
              <a:t>营业税是价内税，不做特别规定，由卖方承担。</a:t>
            </a:r>
          </a:p>
          <a:p>
            <a:pPr>
              <a:lnSpc>
                <a:spcPct val="150000"/>
              </a:lnSpc>
              <a:defRPr sz="4200"/>
            </a:pPr>
            <a:r>
              <a:t>增值税是价外税，一般不包括在合同价款中。</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649" name="营改增后对企业的影响"/>
          <p:cNvSpPr txBox="1"/>
          <p:nvPr/>
        </p:nvSpPr>
        <p:spPr>
          <a:xfrm>
            <a:off x="207765" y="1217528"/>
            <a:ext cx="9257532" cy="12096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6000" b="1">
                <a:latin typeface="Helvetica"/>
                <a:ea typeface="Helvetica"/>
                <a:cs typeface="Helvetica"/>
                <a:sym typeface="Helvetica"/>
              </a:defRPr>
            </a:lvl1pPr>
          </a:lstStyle>
          <a:p>
            <a:r>
              <a:t>       营改增后对企业的影响</a:t>
            </a:r>
          </a:p>
        </p:txBody>
      </p:sp>
      <p:sp>
        <p:nvSpPr>
          <p:cNvPr id="650" name="矩形"/>
          <p:cNvSpPr/>
          <p:nvPr/>
        </p:nvSpPr>
        <p:spPr>
          <a:xfrm>
            <a:off x="986596" y="1138359"/>
            <a:ext cx="465819" cy="1368014"/>
          </a:xfrm>
          <a:prstGeom prst="rect">
            <a:avLst/>
          </a:prstGeom>
          <a:ln w="38100">
            <a:solidFill>
              <a:srgbClr val="FFBA02"/>
            </a:solidFill>
            <a:miter lim="400000"/>
          </a:ln>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651" name="2、合同规范性要求更高"/>
          <p:cNvSpPr txBox="1"/>
          <p:nvPr/>
        </p:nvSpPr>
        <p:spPr>
          <a:xfrm>
            <a:off x="6348523" y="3783575"/>
            <a:ext cx="10839352" cy="15646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1828800">
              <a:lnSpc>
                <a:spcPct val="150000"/>
              </a:lnSpc>
              <a:defRPr sz="8000" b="1">
                <a:latin typeface="微软雅黑"/>
                <a:ea typeface="微软雅黑"/>
                <a:cs typeface="微软雅黑"/>
                <a:sym typeface="微软雅黑"/>
              </a:defRPr>
            </a:pPr>
            <a:r>
              <a:rPr u="sng">
                <a:solidFill>
                  <a:srgbClr val="FFBA02"/>
                </a:solidFill>
              </a:rPr>
              <a:t>2、</a:t>
            </a:r>
            <a:r>
              <a:t>合同规范性要求更高</a:t>
            </a:r>
          </a:p>
        </p:txBody>
      </p:sp>
      <p:sp>
        <p:nvSpPr>
          <p:cNvPr id="652" name="要考虑发票提供方：…"/>
          <p:cNvSpPr txBox="1">
            <a:spLocks noGrp="1"/>
          </p:cNvSpPr>
          <p:nvPr>
            <p:ph type="body" sz="half" idx="1"/>
          </p:nvPr>
        </p:nvSpPr>
        <p:spPr>
          <a:xfrm>
            <a:off x="3778773" y="6239251"/>
            <a:ext cx="16826454" cy="6220323"/>
          </a:xfrm>
          <a:prstGeom prst="rect">
            <a:avLst/>
          </a:prstGeom>
        </p:spPr>
        <p:txBody>
          <a:bodyPr lIns="50800" tIns="50800" rIns="50800" bIns="50800" anchor="t">
            <a:noAutofit/>
          </a:bodyPr>
          <a:lstStyle/>
          <a:p>
            <a:pPr marL="0" indent="0" algn="just" defTabSz="1377950">
              <a:lnSpc>
                <a:spcPct val="120000"/>
              </a:lnSpc>
              <a:spcBef>
                <a:spcPts val="0"/>
              </a:spcBef>
              <a:buSzTx/>
              <a:buNone/>
              <a:defRPr sz="4200">
                <a:solidFill>
                  <a:srgbClr val="FFFFFF"/>
                </a:solidFill>
                <a:latin typeface="Lantinghei SC Extralight"/>
                <a:ea typeface="Lantinghei SC Extralight"/>
                <a:cs typeface="Lantinghei SC Extralight"/>
                <a:sym typeface="Lantinghei SC Extralight"/>
              </a:defRPr>
            </a:pPr>
            <a:r>
              <a:t>   要考虑发票提供方：</a:t>
            </a:r>
          </a:p>
          <a:p>
            <a:pPr marL="0" indent="0" algn="just" defTabSz="1377950">
              <a:lnSpc>
                <a:spcPct val="120000"/>
              </a:lnSpc>
              <a:spcBef>
                <a:spcPts val="0"/>
              </a:spcBef>
              <a:buSzTx/>
              <a:buNone/>
              <a:defRPr sz="4200">
                <a:solidFill>
                  <a:srgbClr val="FFFFFF"/>
                </a:solidFill>
                <a:latin typeface="Lantinghei SC Extralight"/>
                <a:ea typeface="Lantinghei SC Extralight"/>
                <a:cs typeface="Lantinghei SC Extralight"/>
                <a:sym typeface="Lantinghei SC Extralight"/>
              </a:defRPr>
            </a:pPr>
            <a:r>
              <a:t>1.一般纳税人还是小规模纳税人；</a:t>
            </a:r>
          </a:p>
          <a:p>
            <a:pPr marL="0" indent="0" algn="just" defTabSz="1377950">
              <a:lnSpc>
                <a:spcPct val="120000"/>
              </a:lnSpc>
              <a:spcBef>
                <a:spcPts val="0"/>
              </a:spcBef>
              <a:buSzTx/>
              <a:buNone/>
              <a:defRPr sz="4200">
                <a:solidFill>
                  <a:srgbClr val="FFFFFF"/>
                </a:solidFill>
                <a:latin typeface="Lantinghei SC Extralight"/>
                <a:ea typeface="Lantinghei SC Extralight"/>
                <a:cs typeface="Lantinghei SC Extralight"/>
                <a:sym typeface="Lantinghei SC Extralight"/>
              </a:defRPr>
            </a:pPr>
            <a:r>
              <a:t>2. 是增值税专用发票还是普通发票，如果对方开专票，</a:t>
            </a:r>
          </a:p>
          <a:p>
            <a:pPr marL="0" indent="0" algn="just" defTabSz="1377950">
              <a:lnSpc>
                <a:spcPct val="120000"/>
              </a:lnSpc>
              <a:spcBef>
                <a:spcPts val="0"/>
              </a:spcBef>
              <a:buSzTx/>
              <a:buNone/>
              <a:defRPr sz="4200">
                <a:solidFill>
                  <a:srgbClr val="FFFFFF"/>
                </a:solidFill>
                <a:latin typeface="Lantinghei SC Extralight"/>
                <a:ea typeface="Lantinghei SC Extralight"/>
                <a:cs typeface="Lantinghei SC Extralight"/>
                <a:sym typeface="Lantinghei SC Extralight"/>
              </a:defRPr>
            </a:pPr>
            <a:r>
              <a:t>    要提供给开票方公司名称、纳税人识别号、地址、电话、开户行；</a:t>
            </a:r>
          </a:p>
          <a:p>
            <a:pPr marL="0" indent="0" algn="just" defTabSz="1377950">
              <a:lnSpc>
                <a:spcPct val="120000"/>
              </a:lnSpc>
              <a:spcBef>
                <a:spcPts val="0"/>
              </a:spcBef>
              <a:buSzTx/>
              <a:buNone/>
              <a:defRPr sz="4200">
                <a:solidFill>
                  <a:srgbClr val="FFFFFF"/>
                </a:solidFill>
                <a:latin typeface="Lantinghei SC Extralight"/>
                <a:ea typeface="Lantinghei SC Extralight"/>
                <a:cs typeface="Lantinghei SC Extralight"/>
                <a:sym typeface="Lantinghei SC Extralight"/>
              </a:defRPr>
            </a:pPr>
            <a:r>
              <a:t>3.增值税率是多少；</a:t>
            </a:r>
          </a:p>
          <a:p>
            <a:pPr marL="0" indent="0" algn="just" defTabSz="1377950">
              <a:lnSpc>
                <a:spcPct val="120000"/>
              </a:lnSpc>
              <a:spcBef>
                <a:spcPts val="0"/>
              </a:spcBef>
              <a:buSzTx/>
              <a:buNone/>
              <a:defRPr sz="4200">
                <a:solidFill>
                  <a:srgbClr val="FFFFFF"/>
                </a:solidFill>
                <a:latin typeface="Lantinghei SC Extralight"/>
                <a:ea typeface="Lantinghei SC Extralight"/>
                <a:cs typeface="Lantinghei SC Extralight"/>
                <a:sym typeface="Lantinghei SC Extralight"/>
              </a:defRPr>
            </a:pPr>
            <a:r>
              <a:t>4.能否抵扣，抵扣多少；</a:t>
            </a:r>
          </a:p>
          <a:p>
            <a:pPr marL="0" indent="0" algn="just" defTabSz="1377950">
              <a:lnSpc>
                <a:spcPct val="120000"/>
              </a:lnSpc>
              <a:spcBef>
                <a:spcPts val="0"/>
              </a:spcBef>
              <a:buSzTx/>
              <a:buNone/>
              <a:defRPr sz="4200">
                <a:solidFill>
                  <a:srgbClr val="FFFFFF"/>
                </a:solidFill>
                <a:latin typeface="Lantinghei SC Extralight"/>
                <a:ea typeface="Lantinghei SC Extralight"/>
                <a:cs typeface="Lantinghei SC Extralight"/>
                <a:sym typeface="Lantinghei SC Extralight"/>
              </a:defRPr>
            </a:pPr>
            <a:r>
              <a:t>5.分析、评定报价的合理性。</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654" name="营改增后对企业的影响"/>
          <p:cNvSpPr txBox="1"/>
          <p:nvPr/>
        </p:nvSpPr>
        <p:spPr>
          <a:xfrm>
            <a:off x="207765" y="1217528"/>
            <a:ext cx="9257532" cy="12096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6000" b="1">
                <a:latin typeface="Helvetica"/>
                <a:ea typeface="Helvetica"/>
                <a:cs typeface="Helvetica"/>
                <a:sym typeface="Helvetica"/>
              </a:defRPr>
            </a:lvl1pPr>
          </a:lstStyle>
          <a:p>
            <a:r>
              <a:t>       营改增后对企业的影响</a:t>
            </a:r>
          </a:p>
        </p:txBody>
      </p:sp>
      <p:sp>
        <p:nvSpPr>
          <p:cNvPr id="655" name="矩形"/>
          <p:cNvSpPr/>
          <p:nvPr/>
        </p:nvSpPr>
        <p:spPr>
          <a:xfrm>
            <a:off x="986596" y="1138359"/>
            <a:ext cx="465819" cy="1368014"/>
          </a:xfrm>
          <a:prstGeom prst="rect">
            <a:avLst/>
          </a:prstGeom>
          <a:ln w="38100">
            <a:solidFill>
              <a:srgbClr val="FFBA02"/>
            </a:solidFill>
            <a:miter lim="400000"/>
          </a:ln>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656" name="3、合同约定虚开发票涉及刑事犯罪情况"/>
          <p:cNvSpPr txBox="1"/>
          <p:nvPr/>
        </p:nvSpPr>
        <p:spPr>
          <a:xfrm>
            <a:off x="3216324" y="4692923"/>
            <a:ext cx="17951352" cy="15646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1828800">
              <a:lnSpc>
                <a:spcPct val="150000"/>
              </a:lnSpc>
              <a:defRPr sz="8000" b="1">
                <a:latin typeface="微软雅黑"/>
                <a:ea typeface="微软雅黑"/>
                <a:cs typeface="微软雅黑"/>
                <a:sym typeface="微软雅黑"/>
              </a:defRPr>
            </a:pPr>
            <a:r>
              <a:rPr u="sng">
                <a:solidFill>
                  <a:srgbClr val="FFBA02"/>
                </a:solidFill>
              </a:rPr>
              <a:t>3、</a:t>
            </a:r>
            <a:r>
              <a:t>合同约定虚开发票涉及刑事犯罪情况</a:t>
            </a:r>
          </a:p>
        </p:txBody>
      </p:sp>
      <p:sp>
        <p:nvSpPr>
          <p:cNvPr id="657" name="约定：“如开票方开具的发票不规范、不合法或涉嫌虚开，开票方不仅要承担赔偿责任，而且必须明确不能免除其开具合法发票的义务。”"/>
          <p:cNvSpPr txBox="1">
            <a:spLocks noGrp="1"/>
          </p:cNvSpPr>
          <p:nvPr>
            <p:ph type="body" sz="quarter" idx="1"/>
          </p:nvPr>
        </p:nvSpPr>
        <p:spPr>
          <a:xfrm>
            <a:off x="3737976" y="7765494"/>
            <a:ext cx="16908048" cy="2757478"/>
          </a:xfrm>
          <a:prstGeom prst="rect">
            <a:avLst/>
          </a:prstGeom>
        </p:spPr>
        <p:txBody>
          <a:bodyPr lIns="50800" tIns="50800" rIns="50800" bIns="50800" anchor="t">
            <a:noAutofit/>
          </a:bodyPr>
          <a:lstStyle>
            <a:lvl1pPr marL="0" indent="0" defTabSz="1377950">
              <a:lnSpc>
                <a:spcPct val="150000"/>
              </a:lnSpc>
              <a:spcBef>
                <a:spcPts val="0"/>
              </a:spcBef>
              <a:buSzTx/>
              <a:buNone/>
              <a:defRPr sz="4200">
                <a:solidFill>
                  <a:srgbClr val="FFFFFF"/>
                </a:solidFill>
                <a:latin typeface="Lantinghei SC Extralight"/>
                <a:ea typeface="Lantinghei SC Extralight"/>
                <a:cs typeface="Lantinghei SC Extralight"/>
                <a:sym typeface="Lantinghei SC Extralight"/>
              </a:defRPr>
            </a:lvl1pPr>
          </a:lstStyle>
          <a:p>
            <a:r>
              <a:t>约定：“如开票方开具的发票不规范、不合法或涉嫌虚开，开票方不仅要承担赔偿责任，而且必须明确不能免除其开具合法发票的义务。”</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130" name="营改增实施措施"/>
          <p:cNvSpPr txBox="1"/>
          <p:nvPr/>
        </p:nvSpPr>
        <p:spPr>
          <a:xfrm>
            <a:off x="8558212" y="1071562"/>
            <a:ext cx="7267576" cy="1565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8000" b="1">
                <a:solidFill>
                  <a:srgbClr val="FFBA02"/>
                </a:solidFill>
                <a:latin typeface="Helvetica"/>
                <a:ea typeface="Helvetica"/>
                <a:cs typeface="Helvetica"/>
                <a:sym typeface="Helvetica"/>
              </a:defRPr>
            </a:lvl1pPr>
          </a:lstStyle>
          <a:p>
            <a:r>
              <a:t>营改增实施措施</a:t>
            </a:r>
          </a:p>
        </p:txBody>
      </p:sp>
      <p:sp>
        <p:nvSpPr>
          <p:cNvPr id="131" name="Rapid Demonstration"/>
          <p:cNvSpPr txBox="1"/>
          <p:nvPr/>
        </p:nvSpPr>
        <p:spPr>
          <a:xfrm>
            <a:off x="9114789" y="2518558"/>
            <a:ext cx="615442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5000">
                <a:latin typeface="+mn-lt"/>
                <a:ea typeface="+mn-ea"/>
                <a:cs typeface="+mn-cs"/>
                <a:sym typeface="Helvetica Light"/>
              </a:defRPr>
            </a:lvl1pPr>
          </a:lstStyle>
          <a:p>
            <a:r>
              <a:t>Rapid Demonstration</a:t>
            </a:r>
          </a:p>
        </p:txBody>
      </p:sp>
      <p:sp>
        <p:nvSpPr>
          <p:cNvPr id="132" name="线条"/>
          <p:cNvSpPr/>
          <p:nvPr/>
        </p:nvSpPr>
        <p:spPr>
          <a:xfrm>
            <a:off x="11169974" y="3624659"/>
            <a:ext cx="2044052" cy="1"/>
          </a:xfrm>
          <a:prstGeom prst="line">
            <a:avLst/>
          </a:prstGeom>
          <a:ln w="25400">
            <a:solidFill>
              <a:srgbClr val="FFC400"/>
            </a:solidFill>
            <a:miter lim="400000"/>
          </a:ln>
        </p:spPr>
        <p:txBody>
          <a:bodyPr lIns="71437" tIns="71437" rIns="71437" bIns="71437" anchor="ctr"/>
          <a:lstStyle/>
          <a:p>
            <a:pPr algn="ctr" defTabSz="821531">
              <a:lnSpc>
                <a:spcPct val="100000"/>
              </a:lnSpc>
              <a:defRPr sz="3200">
                <a:solidFill>
                  <a:srgbClr val="000000"/>
                </a:solidFill>
                <a:latin typeface="+mn-lt"/>
                <a:ea typeface="+mn-ea"/>
                <a:cs typeface="+mn-cs"/>
                <a:sym typeface="Helvetica Light"/>
              </a:defRPr>
            </a:pPr>
            <a:endParaRPr/>
          </a:p>
        </p:txBody>
      </p:sp>
      <p:sp>
        <p:nvSpPr>
          <p:cNvPr id="133" name="一次性将建筑业、房地产业、金融业、生活服务业全部纳入试点范围…"/>
          <p:cNvSpPr/>
          <p:nvPr/>
        </p:nvSpPr>
        <p:spPr>
          <a:xfrm>
            <a:off x="3045295" y="5930302"/>
            <a:ext cx="18571369" cy="47902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pPr>
            <a:r>
              <a:t>一次性将建筑业、房地产业、金融业、生活服务业</a:t>
            </a:r>
            <a:r>
              <a:rPr u="sng">
                <a:latin typeface="Lantinghei SC Demibold"/>
                <a:ea typeface="Lantinghei SC Demibold"/>
                <a:cs typeface="Lantinghei SC Demibold"/>
                <a:sym typeface="Lantinghei SC Demibold"/>
              </a:rPr>
              <a:t>全部</a:t>
            </a:r>
            <a:r>
              <a:t>纳入试点范围</a:t>
            </a:r>
          </a:p>
          <a:p>
            <a:pPr>
              <a:lnSpc>
                <a:spcPct val="150000"/>
              </a:lnSpc>
            </a:pPr>
            <a:r>
              <a:t>将</a:t>
            </a:r>
            <a:r>
              <a:rPr u="sng">
                <a:latin typeface="Lantinghei SC Demibold"/>
                <a:ea typeface="Lantinghei SC Demibold"/>
                <a:cs typeface="Lantinghei SC Demibold"/>
                <a:sym typeface="Lantinghei SC Demibold"/>
              </a:rPr>
              <a:t>新增不动产所含增值税</a:t>
            </a:r>
            <a:r>
              <a:t>全部纳入抵扣范围</a:t>
            </a:r>
          </a:p>
          <a:p>
            <a:pPr>
              <a:lnSpc>
                <a:spcPct val="150000"/>
              </a:lnSpc>
            </a:pPr>
            <a:r>
              <a:t>明确新增试点行业的原营业税优惠政策原则上予以</a:t>
            </a:r>
            <a:r>
              <a:rPr u="sng">
                <a:latin typeface="Lantinghei SC Demibold"/>
                <a:ea typeface="Lantinghei SC Demibold"/>
                <a:cs typeface="Lantinghei SC Demibold"/>
                <a:sym typeface="Lantinghei SC Demibold"/>
              </a:rPr>
              <a:t>延续</a:t>
            </a:r>
          </a:p>
          <a:p>
            <a:pPr>
              <a:lnSpc>
                <a:spcPct val="150000"/>
              </a:lnSpc>
            </a:pPr>
            <a:r>
              <a:t>对老合同、老项目以及特定行业采取</a:t>
            </a:r>
            <a:r>
              <a:rPr u="sng">
                <a:latin typeface="Lantinghei SC Demibold"/>
                <a:ea typeface="Lantinghei SC Demibold"/>
                <a:cs typeface="Lantinghei SC Demibold"/>
                <a:sym typeface="Lantinghei SC Demibold"/>
              </a:rPr>
              <a:t>过渡性</a:t>
            </a:r>
            <a:r>
              <a:t>措施</a:t>
            </a:r>
          </a:p>
        </p:txBody>
      </p:sp>
      <p:grpSp>
        <p:nvGrpSpPr>
          <p:cNvPr id="136" name="成组"/>
          <p:cNvGrpSpPr/>
          <p:nvPr/>
        </p:nvGrpSpPr>
        <p:grpSpPr>
          <a:xfrm>
            <a:off x="2157736" y="6096916"/>
            <a:ext cx="592787" cy="592787"/>
            <a:chOff x="0" y="0"/>
            <a:chExt cx="592786" cy="592786"/>
          </a:xfrm>
        </p:grpSpPr>
        <p:sp>
          <p:nvSpPr>
            <p:cNvPr id="134"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135"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grpSp>
        <p:nvGrpSpPr>
          <p:cNvPr id="139" name="成组"/>
          <p:cNvGrpSpPr/>
          <p:nvPr/>
        </p:nvGrpSpPr>
        <p:grpSpPr>
          <a:xfrm>
            <a:off x="2157736" y="7371714"/>
            <a:ext cx="592787" cy="592787"/>
            <a:chOff x="0" y="0"/>
            <a:chExt cx="592786" cy="592786"/>
          </a:xfrm>
        </p:grpSpPr>
        <p:sp>
          <p:nvSpPr>
            <p:cNvPr id="137"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138"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grpSp>
        <p:nvGrpSpPr>
          <p:cNvPr id="142" name="成组"/>
          <p:cNvGrpSpPr/>
          <p:nvPr/>
        </p:nvGrpSpPr>
        <p:grpSpPr>
          <a:xfrm>
            <a:off x="2157736" y="8646511"/>
            <a:ext cx="592787" cy="592787"/>
            <a:chOff x="0" y="0"/>
            <a:chExt cx="592786" cy="592786"/>
          </a:xfrm>
        </p:grpSpPr>
        <p:sp>
          <p:nvSpPr>
            <p:cNvPr id="140"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141"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grpSp>
        <p:nvGrpSpPr>
          <p:cNvPr id="145" name="成组"/>
          <p:cNvGrpSpPr/>
          <p:nvPr/>
        </p:nvGrpSpPr>
        <p:grpSpPr>
          <a:xfrm>
            <a:off x="2157736" y="9921309"/>
            <a:ext cx="592787" cy="592787"/>
            <a:chOff x="0" y="0"/>
            <a:chExt cx="592786" cy="592786"/>
          </a:xfrm>
        </p:grpSpPr>
        <p:sp>
          <p:nvSpPr>
            <p:cNvPr id="143"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144"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661" name="营改增后对企业的影响"/>
          <p:cNvSpPr txBox="1"/>
          <p:nvPr/>
        </p:nvSpPr>
        <p:spPr>
          <a:xfrm>
            <a:off x="207765" y="1217528"/>
            <a:ext cx="9257532" cy="12096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6000" b="1">
                <a:latin typeface="Helvetica"/>
                <a:ea typeface="Helvetica"/>
                <a:cs typeface="Helvetica"/>
                <a:sym typeface="Helvetica"/>
              </a:defRPr>
            </a:lvl1pPr>
          </a:lstStyle>
          <a:p>
            <a:r>
              <a:t>       营改增后对企业的影响</a:t>
            </a:r>
          </a:p>
        </p:txBody>
      </p:sp>
      <p:sp>
        <p:nvSpPr>
          <p:cNvPr id="662" name="矩形"/>
          <p:cNvSpPr/>
          <p:nvPr/>
        </p:nvSpPr>
        <p:spPr>
          <a:xfrm>
            <a:off x="986596" y="1138359"/>
            <a:ext cx="465819" cy="1368014"/>
          </a:xfrm>
          <a:prstGeom prst="rect">
            <a:avLst/>
          </a:prstGeom>
          <a:ln w="38100">
            <a:solidFill>
              <a:srgbClr val="FFBA02"/>
            </a:solidFill>
            <a:miter lim="400000"/>
          </a:ln>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663" name="4、开发票就交税"/>
          <p:cNvSpPr txBox="1"/>
          <p:nvPr/>
        </p:nvSpPr>
        <p:spPr>
          <a:xfrm>
            <a:off x="8296324" y="4970780"/>
            <a:ext cx="7791352" cy="15646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1828800">
              <a:lnSpc>
                <a:spcPct val="150000"/>
              </a:lnSpc>
              <a:defRPr sz="8000" b="1">
                <a:latin typeface="微软雅黑"/>
                <a:ea typeface="微软雅黑"/>
                <a:cs typeface="微软雅黑"/>
                <a:sym typeface="微软雅黑"/>
              </a:defRPr>
            </a:pPr>
            <a:r>
              <a:rPr u="sng">
                <a:solidFill>
                  <a:srgbClr val="FFBA02"/>
                </a:solidFill>
              </a:rPr>
              <a:t>4、</a:t>
            </a:r>
            <a:r>
              <a:t>开发票就交税</a:t>
            </a:r>
          </a:p>
        </p:txBody>
      </p:sp>
      <p:sp>
        <p:nvSpPr>
          <p:cNvPr id="664" name="增值税规定：无论钱款是否收到，无论服务是否开始，…"/>
          <p:cNvSpPr txBox="1">
            <a:spLocks noGrp="1"/>
          </p:cNvSpPr>
          <p:nvPr>
            <p:ph type="body" sz="quarter" idx="1"/>
          </p:nvPr>
        </p:nvSpPr>
        <p:spPr>
          <a:xfrm>
            <a:off x="3914794" y="7336080"/>
            <a:ext cx="16908048" cy="2757478"/>
          </a:xfrm>
          <a:prstGeom prst="rect">
            <a:avLst/>
          </a:prstGeom>
        </p:spPr>
        <p:txBody>
          <a:bodyPr lIns="50800" tIns="50800" rIns="50800" bIns="50800" anchor="t">
            <a:noAutofit/>
          </a:bodyPr>
          <a:lstStyle/>
          <a:p>
            <a:pPr marL="0" indent="0" algn="ctr" defTabSz="1377950">
              <a:lnSpc>
                <a:spcPct val="150000"/>
              </a:lnSpc>
              <a:spcBef>
                <a:spcPts val="0"/>
              </a:spcBef>
              <a:buSzTx/>
              <a:buNone/>
              <a:defRPr sz="4200">
                <a:solidFill>
                  <a:srgbClr val="FFFFFF"/>
                </a:solidFill>
                <a:latin typeface="Lantinghei SC Extralight"/>
                <a:ea typeface="Lantinghei SC Extralight"/>
                <a:cs typeface="Lantinghei SC Extralight"/>
                <a:sym typeface="Lantinghei SC Extralight"/>
              </a:defRPr>
            </a:pPr>
            <a:r>
              <a:t>增值税规定：无论钱款是否收到，无论服务是否开始，</a:t>
            </a:r>
            <a:endParaRPr sz="3600">
              <a:latin typeface="微软雅黑"/>
              <a:ea typeface="微软雅黑"/>
              <a:cs typeface="微软雅黑"/>
              <a:sym typeface="微软雅黑"/>
            </a:endParaRPr>
          </a:p>
          <a:p>
            <a:pPr marL="0" indent="0" algn="ctr" defTabSz="1377950">
              <a:lnSpc>
                <a:spcPct val="150000"/>
              </a:lnSpc>
              <a:spcBef>
                <a:spcPts val="0"/>
              </a:spcBef>
              <a:buSzTx/>
              <a:buNone/>
              <a:defRPr sz="4200">
                <a:solidFill>
                  <a:srgbClr val="FFFFFF"/>
                </a:solidFill>
                <a:latin typeface="Lantinghei SC Extralight"/>
                <a:ea typeface="Lantinghei SC Extralight"/>
                <a:cs typeface="Lantinghei SC Extralight"/>
                <a:sym typeface="Lantinghei SC Extralight"/>
              </a:defRPr>
            </a:pPr>
            <a:r>
              <a:rPr>
                <a:latin typeface="Lantinghei SC Demibold"/>
                <a:ea typeface="Lantinghei SC Demibold"/>
                <a:cs typeface="Lantinghei SC Demibold"/>
                <a:sym typeface="Lantinghei SC Demibold"/>
              </a:rPr>
              <a:t>开具发票 = 纳税义务发生</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666" name="矩形"/>
          <p:cNvSpPr/>
          <p:nvPr/>
        </p:nvSpPr>
        <p:spPr>
          <a:xfrm>
            <a:off x="5160867" y="4834880"/>
            <a:ext cx="6023175" cy="4046240"/>
          </a:xfrm>
          <a:prstGeom prst="rect">
            <a:avLst/>
          </a:prstGeom>
          <a:ln w="38100">
            <a:solidFill>
              <a:srgbClr val="FFC400"/>
            </a:solidFill>
            <a:miter lim="400000"/>
          </a:ln>
          <a:effectLst>
            <a:outerShdw blurRad="50800" dist="25400" dir="5400000" rotWithShape="0">
              <a:srgbClr val="FFC400">
                <a:alpha val="50000"/>
              </a:srgbClr>
            </a:outerShdw>
          </a:effectLst>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667" name="营改增前后商业模式改变"/>
          <p:cNvSpPr txBox="1"/>
          <p:nvPr/>
        </p:nvSpPr>
        <p:spPr>
          <a:xfrm>
            <a:off x="7910607" y="6075362"/>
            <a:ext cx="11331576" cy="15652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8000" b="1">
                <a:latin typeface="Helvetica"/>
                <a:ea typeface="Helvetica"/>
                <a:cs typeface="Helvetica"/>
                <a:sym typeface="Helvetica"/>
              </a:defRPr>
            </a:lvl1pPr>
          </a:lstStyle>
          <a:p>
            <a:r>
              <a:t>营改增前后商业模式改变</a:t>
            </a:r>
          </a:p>
        </p:txBody>
      </p:sp>
      <p:sp>
        <p:nvSpPr>
          <p:cNvPr id="668" name="结果"/>
          <p:cNvSpPr txBox="1"/>
          <p:nvPr/>
        </p:nvSpPr>
        <p:spPr>
          <a:xfrm>
            <a:off x="8045845" y="7431423"/>
            <a:ext cx="866776" cy="650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2800" b="1">
                <a:solidFill>
                  <a:srgbClr val="FFBA02"/>
                </a:solidFill>
                <a:latin typeface="Helvetica"/>
                <a:ea typeface="Helvetica"/>
                <a:cs typeface="Helvetica"/>
                <a:sym typeface="Helvetica"/>
              </a:defRPr>
            </a:lvl1pPr>
          </a:lstStyle>
          <a:p>
            <a:r>
              <a:t>结果</a:t>
            </a:r>
          </a:p>
        </p:txBody>
      </p:sp>
      <p:grpSp>
        <p:nvGrpSpPr>
          <p:cNvPr id="671" name="成组"/>
          <p:cNvGrpSpPr/>
          <p:nvPr/>
        </p:nvGrpSpPr>
        <p:grpSpPr>
          <a:xfrm>
            <a:off x="5546590" y="5637707"/>
            <a:ext cx="2080053" cy="2401838"/>
            <a:chOff x="160892" y="0"/>
            <a:chExt cx="2080052" cy="2401837"/>
          </a:xfrm>
        </p:grpSpPr>
        <p:sp>
          <p:nvSpPr>
            <p:cNvPr id="669" name="多边形"/>
            <p:cNvSpPr/>
            <p:nvPr/>
          </p:nvSpPr>
          <p:spPr>
            <a:xfrm>
              <a:off x="160892" y="0"/>
              <a:ext cx="2080054" cy="24018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BA02"/>
            </a:solidFill>
            <a:ln w="12700" cap="flat">
              <a:noFill/>
              <a:miter lim="400000"/>
            </a:ln>
            <a:effectLst/>
          </p:spPr>
          <p:txBody>
            <a:bodyPr wrap="square" lIns="71437" tIns="71437" rIns="71437" bIns="71437" numCol="1" anchor="ctr">
              <a:noAutofit/>
            </a:bodyPr>
            <a:lstStyle/>
            <a:p>
              <a:pPr algn="ctr" defTabSz="821531">
                <a:lnSpc>
                  <a:spcPct val="100000"/>
                </a:lnSpc>
                <a:defRPr sz="3200">
                  <a:latin typeface="+mn-lt"/>
                  <a:ea typeface="+mn-ea"/>
                  <a:cs typeface="+mn-cs"/>
                  <a:sym typeface="Helvetica Light"/>
                </a:defRPr>
              </a:pPr>
              <a:endParaRPr/>
            </a:p>
          </p:txBody>
        </p:sp>
        <p:sp>
          <p:nvSpPr>
            <p:cNvPr id="670" name="形状"/>
            <p:cNvSpPr/>
            <p:nvPr/>
          </p:nvSpPr>
          <p:spPr>
            <a:xfrm>
              <a:off x="650280" y="668839"/>
              <a:ext cx="1101278" cy="11001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1395" y="0"/>
                  </a:lnTo>
                  <a:lnTo>
                    <a:pt x="0" y="0"/>
                  </a:lnTo>
                  <a:close/>
                  <a:moveTo>
                    <a:pt x="14486" y="1856"/>
                  </a:moveTo>
                  <a:lnTo>
                    <a:pt x="10950" y="8178"/>
                  </a:lnTo>
                  <a:lnTo>
                    <a:pt x="13040" y="11111"/>
                  </a:lnTo>
                  <a:lnTo>
                    <a:pt x="8480" y="12596"/>
                  </a:lnTo>
                  <a:lnTo>
                    <a:pt x="4483" y="19744"/>
                  </a:lnTo>
                  <a:lnTo>
                    <a:pt x="12508" y="16993"/>
                  </a:lnTo>
                  <a:lnTo>
                    <a:pt x="16049" y="21600"/>
                  </a:lnTo>
                  <a:lnTo>
                    <a:pt x="14981" y="16148"/>
                  </a:lnTo>
                  <a:lnTo>
                    <a:pt x="21600" y="13879"/>
                  </a:lnTo>
                  <a:lnTo>
                    <a:pt x="14486" y="1856"/>
                  </a:lnTo>
                  <a:close/>
                </a:path>
              </a:pathLst>
            </a:custGeom>
            <a:solidFill>
              <a:srgbClr val="FFFFFF"/>
            </a:solidFill>
            <a:ln w="12700" cap="flat">
              <a:noFill/>
              <a:miter lim="400000"/>
            </a:ln>
            <a:effectLst/>
          </p:spPr>
          <p:txBody>
            <a:bodyPr wrap="square" lIns="71437" tIns="71437" rIns="71437" bIns="71437" numCol="1" anchor="ctr">
              <a:noAutofit/>
            </a:bodyPr>
            <a:lstStyle/>
            <a:p>
              <a:pPr algn="ctr" defTabSz="821531">
                <a:lnSpc>
                  <a:spcPct val="100000"/>
                </a:lnSpc>
                <a:defRPr sz="3200">
                  <a:latin typeface="+mn-lt"/>
                  <a:ea typeface="+mn-ea"/>
                  <a:cs typeface="+mn-cs"/>
                  <a:sym typeface="Helvetica Light"/>
                </a:defRPr>
              </a:pPr>
              <a:endParaRPr/>
            </a:p>
          </p:txBody>
        </p:sp>
      </p:gr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pic>
        <p:nvPicPr>
          <p:cNvPr id="32" name="图片 31"/>
          <p:cNvPicPr>
            <a:picLocks noChangeAspect="1"/>
          </p:cNvPicPr>
          <p:nvPr/>
        </p:nvPicPr>
        <p:blipFill>
          <a:blip r:embed="rId2"/>
          <a:stretch>
            <a:fillRect/>
          </a:stretch>
        </p:blipFill>
        <p:spPr>
          <a:xfrm>
            <a:off x="2493818" y="1677496"/>
            <a:ext cx="18288000" cy="9768950"/>
          </a:xfrm>
          <a:prstGeom prst="rect">
            <a:avLst/>
          </a:prstGeom>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2216727" y="2024374"/>
            <a:ext cx="17299509" cy="9253226"/>
          </a:xfrm>
          <a:prstGeom prst="rect">
            <a:avLst/>
          </a:prstGeom>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2937163" y="2181025"/>
            <a:ext cx="17557580" cy="9207411"/>
          </a:xfrm>
          <a:prstGeom prst="rect">
            <a:avLst/>
          </a:prstGeom>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750" name="某公司出租公司1000平方米房屋，该房屋的房产原值为1000万元，自2016年开始出租，租期三年，第一年免租，第二年第三年均为33万元，当地房产余值计算房产税的扣除率为30%，该公司的房产税为多少？"/>
          <p:cNvSpPr txBox="1"/>
          <p:nvPr/>
        </p:nvSpPr>
        <p:spPr>
          <a:xfrm>
            <a:off x="665476" y="6255673"/>
            <a:ext cx="23053048" cy="345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50000"/>
              </a:lnSpc>
              <a:spcBef>
                <a:spcPts val="2600"/>
              </a:spcBef>
            </a:pPr>
            <a:r>
              <a:t>某公司出租公司1000平方米房屋，该房屋的房产原值为1000万元，自2016年开始出租，租期三年，第一年免租，第二年第三年均为33万元，当地房产余值计算房产税的扣除率为30%，该公司的房产税为多少？</a:t>
            </a:r>
          </a:p>
        </p:txBody>
      </p:sp>
      <p:sp>
        <p:nvSpPr>
          <p:cNvPr id="751" name="矩形"/>
          <p:cNvSpPr/>
          <p:nvPr/>
        </p:nvSpPr>
        <p:spPr>
          <a:xfrm>
            <a:off x="10008741" y="3215827"/>
            <a:ext cx="4366518" cy="1368013"/>
          </a:xfrm>
          <a:prstGeom prst="rect">
            <a:avLst/>
          </a:prstGeom>
          <a:ln w="38100">
            <a:solidFill>
              <a:srgbClr val="FFBA02"/>
            </a:solidFill>
            <a:miter lim="400000"/>
          </a:ln>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752" name="案例"/>
          <p:cNvSpPr txBox="1"/>
          <p:nvPr/>
        </p:nvSpPr>
        <p:spPr>
          <a:xfrm>
            <a:off x="11098212" y="3117196"/>
            <a:ext cx="2187576" cy="1565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8000" b="1">
                <a:solidFill>
                  <a:srgbClr val="FFBA02"/>
                </a:solidFill>
                <a:latin typeface="Helvetica"/>
                <a:ea typeface="Helvetica"/>
                <a:cs typeface="Helvetica"/>
                <a:sym typeface="Helvetica"/>
              </a:defRPr>
            </a:lvl1pPr>
          </a:lstStyle>
          <a:p>
            <a:r>
              <a:t>案例</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756" name="矩形"/>
          <p:cNvSpPr/>
          <p:nvPr/>
        </p:nvSpPr>
        <p:spPr>
          <a:xfrm>
            <a:off x="986596" y="1138359"/>
            <a:ext cx="465819" cy="1368014"/>
          </a:xfrm>
          <a:prstGeom prst="rect">
            <a:avLst/>
          </a:prstGeom>
          <a:ln w="38100">
            <a:solidFill>
              <a:srgbClr val="FFBA02"/>
            </a:solidFill>
            <a:miter lim="400000"/>
          </a:ln>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757" name="案例"/>
          <p:cNvSpPr txBox="1"/>
          <p:nvPr/>
        </p:nvSpPr>
        <p:spPr>
          <a:xfrm>
            <a:off x="1973931" y="1217528"/>
            <a:ext cx="1679576" cy="1209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6000" b="1">
                <a:solidFill>
                  <a:srgbClr val="FFBA02"/>
                </a:solidFill>
                <a:latin typeface="Helvetica"/>
                <a:ea typeface="Helvetica"/>
                <a:cs typeface="Helvetica"/>
                <a:sym typeface="Helvetica"/>
              </a:defRPr>
            </a:lvl1pPr>
          </a:lstStyle>
          <a:p>
            <a:r>
              <a:t>案例</a:t>
            </a:r>
          </a:p>
        </p:txBody>
      </p:sp>
      <p:sp>
        <p:nvSpPr>
          <p:cNvPr id="758" name="不能再签无偿使用了"/>
          <p:cNvSpPr txBox="1">
            <a:spLocks noGrp="1"/>
          </p:cNvSpPr>
          <p:nvPr>
            <p:ph type="title"/>
          </p:nvPr>
        </p:nvSpPr>
        <p:spPr>
          <a:xfrm>
            <a:off x="3962400" y="11926787"/>
            <a:ext cx="16459200" cy="1076300"/>
          </a:xfrm>
          <a:prstGeom prst="rect">
            <a:avLst/>
          </a:prstGeom>
        </p:spPr>
        <p:txBody>
          <a:bodyPr>
            <a:noAutofit/>
          </a:bodyPr>
          <a:lstStyle>
            <a:lvl1pPr>
              <a:defRPr sz="6000" b="1">
                <a:solidFill>
                  <a:srgbClr val="FFFFFF"/>
                </a:solidFill>
                <a:latin typeface="Helvetica"/>
                <a:ea typeface="Helvetica"/>
                <a:cs typeface="Helvetica"/>
                <a:sym typeface="Helvetica"/>
              </a:defRPr>
            </a:lvl1pPr>
          </a:lstStyle>
          <a:p>
            <a:r>
              <a:t>不能再签无偿使用了</a:t>
            </a:r>
          </a:p>
        </p:txBody>
      </p:sp>
      <p:sp>
        <p:nvSpPr>
          <p:cNvPr id="759" name="无偿使用的第一年"/>
          <p:cNvSpPr/>
          <p:nvPr/>
        </p:nvSpPr>
        <p:spPr>
          <a:xfrm>
            <a:off x="2638021" y="4241028"/>
            <a:ext cx="5600701"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20000"/>
              </a:lnSpc>
            </a:lvl1pPr>
          </a:lstStyle>
          <a:p>
            <a:r>
              <a:t>无偿使用的第一年</a:t>
            </a:r>
          </a:p>
        </p:txBody>
      </p:sp>
      <p:sp>
        <p:nvSpPr>
          <p:cNvPr id="760" name="增值税：33*5%（11%）=1.65万…"/>
          <p:cNvSpPr txBox="1"/>
          <p:nvPr/>
        </p:nvSpPr>
        <p:spPr>
          <a:xfrm>
            <a:off x="10579012" y="2965948"/>
            <a:ext cx="9865520" cy="34899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120000"/>
              </a:lnSpc>
              <a:defRPr sz="4200"/>
            </a:pPr>
            <a:r>
              <a:t>增值税：33*5%（11%）=1.65万</a:t>
            </a:r>
          </a:p>
          <a:p>
            <a:pPr algn="l">
              <a:lnSpc>
                <a:spcPct val="120000"/>
              </a:lnSpc>
              <a:defRPr sz="4200"/>
            </a:pPr>
            <a:r>
              <a:t>房产税：1000*（1-30%）*1.2%=8.4万</a:t>
            </a:r>
          </a:p>
          <a:p>
            <a:pPr algn="l">
              <a:lnSpc>
                <a:spcPct val="120000"/>
              </a:lnSpc>
              <a:defRPr sz="4200"/>
            </a:pPr>
            <a:r>
              <a:t>所得税：（33-8.4）*25%=6.15万</a:t>
            </a:r>
          </a:p>
          <a:p>
            <a:pPr algn="l">
              <a:lnSpc>
                <a:spcPct val="120000"/>
              </a:lnSpc>
              <a:defRPr sz="4200"/>
            </a:pPr>
            <a:r>
              <a:t>合计：1.65+8.4+6.15=16.2万</a:t>
            </a:r>
          </a:p>
        </p:txBody>
      </p:sp>
      <p:sp>
        <p:nvSpPr>
          <p:cNvPr id="761" name="增值税：33*5%（11%）=1.65万…"/>
          <p:cNvSpPr txBox="1"/>
          <p:nvPr/>
        </p:nvSpPr>
        <p:spPr>
          <a:xfrm>
            <a:off x="10633926" y="7790544"/>
            <a:ext cx="8973741" cy="34899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120000"/>
              </a:lnSpc>
              <a:defRPr sz="4200"/>
            </a:pPr>
            <a:r>
              <a:t>增值税：33*5%（11%）=1.65万</a:t>
            </a:r>
          </a:p>
          <a:p>
            <a:pPr algn="l">
              <a:lnSpc>
                <a:spcPct val="120000"/>
              </a:lnSpc>
              <a:defRPr sz="4200"/>
            </a:pPr>
            <a:r>
              <a:t>房产税：33*12%=3.96万</a:t>
            </a:r>
          </a:p>
          <a:p>
            <a:pPr algn="l">
              <a:lnSpc>
                <a:spcPct val="120000"/>
              </a:lnSpc>
              <a:defRPr sz="4200"/>
            </a:pPr>
            <a:r>
              <a:t>所得税：（33-3.96）*25%=7.26万</a:t>
            </a:r>
          </a:p>
          <a:p>
            <a:pPr algn="l">
              <a:lnSpc>
                <a:spcPct val="120000"/>
              </a:lnSpc>
              <a:defRPr sz="4200"/>
            </a:pPr>
            <a:r>
              <a:t>合计：1.65+3.96+7.26=12.87万  </a:t>
            </a:r>
          </a:p>
        </p:txBody>
      </p:sp>
      <p:sp>
        <p:nvSpPr>
          <p:cNvPr id="762" name="有租金的第二、三年"/>
          <p:cNvSpPr txBox="1"/>
          <p:nvPr/>
        </p:nvSpPr>
        <p:spPr>
          <a:xfrm>
            <a:off x="2369462" y="9343480"/>
            <a:ext cx="5600701"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120000"/>
              </a:lnSpc>
            </a:lvl1pPr>
          </a:lstStyle>
          <a:p>
            <a:r>
              <a:t>有租金的第二、三年</a:t>
            </a:r>
          </a:p>
        </p:txBody>
      </p:sp>
      <p:sp>
        <p:nvSpPr>
          <p:cNvPr id="763" name="线条"/>
          <p:cNvSpPr/>
          <p:nvPr/>
        </p:nvSpPr>
        <p:spPr>
          <a:xfrm flipV="1">
            <a:off x="9178021" y="3216155"/>
            <a:ext cx="1" cy="2989546"/>
          </a:xfrm>
          <a:prstGeom prst="line">
            <a:avLst/>
          </a:prstGeom>
          <a:ln w="25400">
            <a:solidFill>
              <a:srgbClr val="FFBA02"/>
            </a:solidFill>
            <a:miter lim="400000"/>
          </a:ln>
        </p:spPr>
        <p:txBody>
          <a:bodyPr lIns="50800" tIns="50800" rIns="50800" bIns="50800" anchor="ctr"/>
          <a:lstStyle/>
          <a:p>
            <a:pPr algn="ctr" defTabSz="825500">
              <a:lnSpc>
                <a:spcPct val="100000"/>
              </a:lnSpc>
              <a:defRPr sz="3600">
                <a:latin typeface="+mn-lt"/>
                <a:ea typeface="+mn-ea"/>
                <a:cs typeface="+mn-cs"/>
                <a:sym typeface="Helvetica Light"/>
              </a:defRPr>
            </a:pPr>
            <a:endParaRPr/>
          </a:p>
        </p:txBody>
      </p:sp>
      <p:sp>
        <p:nvSpPr>
          <p:cNvPr id="764" name="线条"/>
          <p:cNvSpPr/>
          <p:nvPr/>
        </p:nvSpPr>
        <p:spPr>
          <a:xfrm flipV="1">
            <a:off x="9178021" y="8040752"/>
            <a:ext cx="1" cy="2989546"/>
          </a:xfrm>
          <a:prstGeom prst="line">
            <a:avLst/>
          </a:prstGeom>
          <a:ln w="25400">
            <a:solidFill>
              <a:srgbClr val="FFBA02"/>
            </a:solidFill>
            <a:miter lim="400000"/>
          </a:ln>
        </p:spPr>
        <p:txBody>
          <a:bodyPr lIns="50800" tIns="50800" rIns="50800" bIns="50800" anchor="ctr"/>
          <a:lstStyle/>
          <a:p>
            <a:pPr algn="ctr" defTabSz="825500">
              <a:lnSpc>
                <a:spcPct val="100000"/>
              </a:lnSpc>
              <a:defRPr sz="3600">
                <a:latin typeface="+mn-lt"/>
                <a:ea typeface="+mn-ea"/>
                <a:cs typeface="+mn-cs"/>
                <a:sym typeface="Helvetica Light"/>
              </a:defRPr>
            </a:pPr>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766" name="矩形"/>
          <p:cNvSpPr/>
          <p:nvPr/>
        </p:nvSpPr>
        <p:spPr>
          <a:xfrm>
            <a:off x="7648947" y="4834880"/>
            <a:ext cx="6023174" cy="4046240"/>
          </a:xfrm>
          <a:prstGeom prst="rect">
            <a:avLst/>
          </a:prstGeom>
          <a:ln w="38100">
            <a:solidFill>
              <a:srgbClr val="FFC400"/>
            </a:solidFill>
            <a:miter lim="400000"/>
          </a:ln>
          <a:effectLst>
            <a:outerShdw blurRad="50800" dist="25400" dir="5400000" rotWithShape="0">
              <a:srgbClr val="FFC400">
                <a:alpha val="50000"/>
              </a:srgbClr>
            </a:outerShdw>
          </a:effectLst>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767" name="THANK YOU."/>
          <p:cNvSpPr txBox="1"/>
          <p:nvPr/>
        </p:nvSpPr>
        <p:spPr>
          <a:xfrm>
            <a:off x="10275614" y="6176962"/>
            <a:ext cx="6459439" cy="13620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ctr" defTabSz="821531">
              <a:lnSpc>
                <a:spcPct val="100000"/>
              </a:lnSpc>
              <a:defRPr sz="8000" b="1">
                <a:latin typeface="Helvetica"/>
                <a:ea typeface="Helvetica"/>
                <a:cs typeface="Helvetica"/>
                <a:sym typeface="Helvetica"/>
              </a:defRPr>
            </a:pPr>
            <a:r>
              <a:t>THANK </a:t>
            </a:r>
            <a:r>
              <a:rPr>
                <a:solidFill>
                  <a:srgbClr val="FFBA02"/>
                </a:solidFill>
              </a:rPr>
              <a:t>YOU.</a:t>
            </a:r>
          </a:p>
        </p:txBody>
      </p:sp>
      <p:sp>
        <p:nvSpPr>
          <p:cNvPr id="768" name="XXXX律师事务所"/>
          <p:cNvSpPr txBox="1"/>
          <p:nvPr/>
        </p:nvSpPr>
        <p:spPr>
          <a:xfrm>
            <a:off x="10406499" y="7463853"/>
            <a:ext cx="2882306" cy="650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2800" b="1">
                <a:solidFill>
                  <a:srgbClr val="FFBA02"/>
                </a:solidFill>
                <a:latin typeface="Helvetica"/>
                <a:ea typeface="Helvetica"/>
                <a:cs typeface="Helvetica"/>
                <a:sym typeface="Helvetica"/>
              </a:defRPr>
            </a:lvl1pPr>
          </a:lstStyle>
          <a:p>
            <a:r>
              <a:t>XXXX律师事务所</a:t>
            </a:r>
          </a:p>
        </p:txBody>
      </p:sp>
      <p:grpSp>
        <p:nvGrpSpPr>
          <p:cNvPr id="771" name="成组"/>
          <p:cNvGrpSpPr/>
          <p:nvPr/>
        </p:nvGrpSpPr>
        <p:grpSpPr>
          <a:xfrm>
            <a:off x="8034669" y="5637707"/>
            <a:ext cx="2080054" cy="2401838"/>
            <a:chOff x="160892" y="0"/>
            <a:chExt cx="2080052" cy="2401837"/>
          </a:xfrm>
        </p:grpSpPr>
        <p:sp>
          <p:nvSpPr>
            <p:cNvPr id="769" name="多边形"/>
            <p:cNvSpPr/>
            <p:nvPr/>
          </p:nvSpPr>
          <p:spPr>
            <a:xfrm>
              <a:off x="160892" y="0"/>
              <a:ext cx="2080054" cy="24018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BA02"/>
            </a:solidFill>
            <a:ln w="12700" cap="flat">
              <a:noFill/>
              <a:miter lim="400000"/>
            </a:ln>
            <a:effectLst/>
          </p:spPr>
          <p:txBody>
            <a:bodyPr wrap="square" lIns="71437" tIns="71437" rIns="71437" bIns="71437" numCol="1" anchor="ctr">
              <a:noAutofit/>
            </a:bodyPr>
            <a:lstStyle/>
            <a:p>
              <a:pPr algn="ctr" defTabSz="821531">
                <a:lnSpc>
                  <a:spcPct val="100000"/>
                </a:lnSpc>
                <a:defRPr sz="3200">
                  <a:latin typeface="+mn-lt"/>
                  <a:ea typeface="+mn-ea"/>
                  <a:cs typeface="+mn-cs"/>
                  <a:sym typeface="Helvetica Light"/>
                </a:defRPr>
              </a:pPr>
              <a:endParaRPr/>
            </a:p>
          </p:txBody>
        </p:sp>
        <p:sp>
          <p:nvSpPr>
            <p:cNvPr id="770" name="形状"/>
            <p:cNvSpPr/>
            <p:nvPr/>
          </p:nvSpPr>
          <p:spPr>
            <a:xfrm>
              <a:off x="650280" y="668839"/>
              <a:ext cx="1101278" cy="11001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1395" y="0"/>
                  </a:lnTo>
                  <a:lnTo>
                    <a:pt x="0" y="0"/>
                  </a:lnTo>
                  <a:close/>
                  <a:moveTo>
                    <a:pt x="14486" y="1856"/>
                  </a:moveTo>
                  <a:lnTo>
                    <a:pt x="10950" y="8178"/>
                  </a:lnTo>
                  <a:lnTo>
                    <a:pt x="13040" y="11111"/>
                  </a:lnTo>
                  <a:lnTo>
                    <a:pt x="8480" y="12596"/>
                  </a:lnTo>
                  <a:lnTo>
                    <a:pt x="4483" y="19744"/>
                  </a:lnTo>
                  <a:lnTo>
                    <a:pt x="12508" y="16993"/>
                  </a:lnTo>
                  <a:lnTo>
                    <a:pt x="16049" y="21600"/>
                  </a:lnTo>
                  <a:lnTo>
                    <a:pt x="14981" y="16148"/>
                  </a:lnTo>
                  <a:lnTo>
                    <a:pt x="21600" y="13879"/>
                  </a:lnTo>
                  <a:lnTo>
                    <a:pt x="14486" y="1856"/>
                  </a:lnTo>
                  <a:close/>
                </a:path>
              </a:pathLst>
            </a:custGeom>
            <a:solidFill>
              <a:srgbClr val="FFFFFF"/>
            </a:solidFill>
            <a:ln w="12700" cap="flat">
              <a:noFill/>
              <a:miter lim="400000"/>
            </a:ln>
            <a:effectLst/>
          </p:spPr>
          <p:txBody>
            <a:bodyPr wrap="square" lIns="71437" tIns="71437" rIns="71437" bIns="71437" numCol="1" anchor="ctr">
              <a:noAutofit/>
            </a:bodyPr>
            <a:lstStyle/>
            <a:p>
              <a:pPr algn="ctr" defTabSz="821531">
                <a:lnSpc>
                  <a:spcPct val="100000"/>
                </a:lnSpc>
                <a:defRPr sz="3200">
                  <a:latin typeface="+mn-lt"/>
                  <a:ea typeface="+mn-ea"/>
                  <a:cs typeface="+mn-cs"/>
                  <a:sym typeface="Helvetica Light"/>
                </a:defRPr>
              </a:pPr>
              <a:endParaRPr/>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149" name="矩形"/>
          <p:cNvSpPr/>
          <p:nvPr/>
        </p:nvSpPr>
        <p:spPr>
          <a:xfrm>
            <a:off x="10008741" y="4610698"/>
            <a:ext cx="4366518" cy="1368013"/>
          </a:xfrm>
          <a:prstGeom prst="rect">
            <a:avLst/>
          </a:prstGeom>
          <a:ln w="38100">
            <a:solidFill>
              <a:srgbClr val="FFBA02"/>
            </a:solidFill>
            <a:miter lim="400000"/>
          </a:ln>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150" name="提问"/>
          <p:cNvSpPr txBox="1"/>
          <p:nvPr/>
        </p:nvSpPr>
        <p:spPr>
          <a:xfrm>
            <a:off x="11098212" y="4512067"/>
            <a:ext cx="2187576" cy="1565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8000" b="1">
                <a:solidFill>
                  <a:srgbClr val="FFBA02"/>
                </a:solidFill>
                <a:latin typeface="Helvetica"/>
                <a:ea typeface="Helvetica"/>
                <a:cs typeface="Helvetica"/>
                <a:sym typeface="Helvetica"/>
              </a:defRPr>
            </a:lvl1pPr>
          </a:lstStyle>
          <a:p>
            <a:r>
              <a:t>提问</a:t>
            </a:r>
          </a:p>
        </p:txBody>
      </p:sp>
      <p:sp>
        <p:nvSpPr>
          <p:cNvPr id="151" name="营改增意味着所有企业都减负吗？"/>
          <p:cNvSpPr/>
          <p:nvPr/>
        </p:nvSpPr>
        <p:spPr>
          <a:xfrm>
            <a:off x="2609850" y="6643295"/>
            <a:ext cx="19164300" cy="187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50000"/>
              </a:lnSpc>
              <a:defRPr sz="10000" b="1">
                <a:latin typeface="Helvetica"/>
                <a:ea typeface="Helvetica"/>
                <a:cs typeface="Helvetica"/>
                <a:sym typeface="Helvetica"/>
              </a:defRPr>
            </a:lvl1pPr>
          </a:lstStyle>
          <a:p>
            <a:r>
              <a:t>营改增意味着所有企业都减负吗？</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155" name="矩形"/>
          <p:cNvSpPr/>
          <p:nvPr/>
        </p:nvSpPr>
        <p:spPr>
          <a:xfrm>
            <a:off x="7648947" y="4834880"/>
            <a:ext cx="6023174" cy="4046240"/>
          </a:xfrm>
          <a:prstGeom prst="rect">
            <a:avLst/>
          </a:prstGeom>
          <a:ln w="38100">
            <a:solidFill>
              <a:srgbClr val="FFC400"/>
            </a:solidFill>
            <a:miter lim="400000"/>
          </a:ln>
          <a:effectLst>
            <a:outerShdw blurRad="50800" dist="25400" dir="5400000" rotWithShape="0">
              <a:srgbClr val="FFC400">
                <a:alpha val="50000"/>
              </a:srgbClr>
            </a:outerShdw>
          </a:effectLst>
        </p:spPr>
        <p:txBody>
          <a:bodyPr lIns="71437" tIns="71437" rIns="71437" bIns="71437" anchor="ctr"/>
          <a:lstStyle/>
          <a:p>
            <a:pPr algn="ctr" defTabSz="821531">
              <a:lnSpc>
                <a:spcPct val="100000"/>
              </a:lnSpc>
              <a:defRPr sz="3200">
                <a:latin typeface="+mn-lt"/>
                <a:ea typeface="+mn-ea"/>
                <a:cs typeface="+mn-cs"/>
                <a:sym typeface="Helvetica Light"/>
              </a:defRPr>
            </a:pPr>
            <a:endParaRPr/>
          </a:p>
        </p:txBody>
      </p:sp>
      <p:sp>
        <p:nvSpPr>
          <p:cNvPr id="156" name="增值税的实质"/>
          <p:cNvSpPr txBox="1"/>
          <p:nvPr/>
        </p:nvSpPr>
        <p:spPr>
          <a:xfrm>
            <a:off x="10379546" y="6075362"/>
            <a:ext cx="6251576" cy="1565276"/>
          </a:xfrm>
          <a:prstGeom prst="rect">
            <a:avLst/>
          </a:prstGeom>
          <a:solidFill>
            <a:srgbClr val="242424"/>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8000" b="1">
                <a:latin typeface="Helvetica"/>
                <a:ea typeface="Helvetica"/>
                <a:cs typeface="Helvetica"/>
                <a:sym typeface="Helvetica"/>
              </a:defRPr>
            </a:lvl1pPr>
          </a:lstStyle>
          <a:p>
            <a:r>
              <a:t>增值税的实质</a:t>
            </a:r>
          </a:p>
        </p:txBody>
      </p:sp>
      <p:sp>
        <p:nvSpPr>
          <p:cNvPr id="157" name="概念"/>
          <p:cNvSpPr txBox="1"/>
          <p:nvPr/>
        </p:nvSpPr>
        <p:spPr>
          <a:xfrm>
            <a:off x="10533924" y="7431423"/>
            <a:ext cx="866776" cy="650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2800" b="1">
                <a:solidFill>
                  <a:srgbClr val="FFBA02"/>
                </a:solidFill>
                <a:latin typeface="Helvetica"/>
                <a:ea typeface="Helvetica"/>
                <a:cs typeface="Helvetica"/>
                <a:sym typeface="Helvetica"/>
              </a:defRPr>
            </a:lvl1pPr>
          </a:lstStyle>
          <a:p>
            <a:r>
              <a:t>概念</a:t>
            </a:r>
          </a:p>
        </p:txBody>
      </p:sp>
      <p:grpSp>
        <p:nvGrpSpPr>
          <p:cNvPr id="160" name="成组"/>
          <p:cNvGrpSpPr/>
          <p:nvPr/>
        </p:nvGrpSpPr>
        <p:grpSpPr>
          <a:xfrm>
            <a:off x="8034669" y="5637707"/>
            <a:ext cx="2080054" cy="2401838"/>
            <a:chOff x="160892" y="0"/>
            <a:chExt cx="2080052" cy="2401837"/>
          </a:xfrm>
        </p:grpSpPr>
        <p:sp>
          <p:nvSpPr>
            <p:cNvPr id="158" name="多边形"/>
            <p:cNvSpPr/>
            <p:nvPr/>
          </p:nvSpPr>
          <p:spPr>
            <a:xfrm>
              <a:off x="160892" y="0"/>
              <a:ext cx="2080054" cy="24018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BA02"/>
            </a:solidFill>
            <a:ln w="12700" cap="flat">
              <a:noFill/>
              <a:miter lim="400000"/>
            </a:ln>
            <a:effectLst/>
          </p:spPr>
          <p:txBody>
            <a:bodyPr wrap="square" lIns="71437" tIns="71437" rIns="71437" bIns="71437" numCol="1" anchor="ctr">
              <a:noAutofit/>
            </a:bodyPr>
            <a:lstStyle/>
            <a:p>
              <a:pPr algn="ctr" defTabSz="821531">
                <a:lnSpc>
                  <a:spcPct val="100000"/>
                </a:lnSpc>
                <a:defRPr sz="3200">
                  <a:latin typeface="+mn-lt"/>
                  <a:ea typeface="+mn-ea"/>
                  <a:cs typeface="+mn-cs"/>
                  <a:sym typeface="Helvetica Light"/>
                </a:defRPr>
              </a:pPr>
              <a:endParaRPr/>
            </a:p>
          </p:txBody>
        </p:sp>
        <p:sp>
          <p:nvSpPr>
            <p:cNvPr id="159" name="形状"/>
            <p:cNvSpPr/>
            <p:nvPr/>
          </p:nvSpPr>
          <p:spPr>
            <a:xfrm>
              <a:off x="650280" y="668839"/>
              <a:ext cx="1101278" cy="11001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1395" y="0"/>
                  </a:lnTo>
                  <a:lnTo>
                    <a:pt x="0" y="0"/>
                  </a:lnTo>
                  <a:close/>
                  <a:moveTo>
                    <a:pt x="14486" y="1856"/>
                  </a:moveTo>
                  <a:lnTo>
                    <a:pt x="10950" y="8178"/>
                  </a:lnTo>
                  <a:lnTo>
                    <a:pt x="13040" y="11111"/>
                  </a:lnTo>
                  <a:lnTo>
                    <a:pt x="8480" y="12596"/>
                  </a:lnTo>
                  <a:lnTo>
                    <a:pt x="4483" y="19744"/>
                  </a:lnTo>
                  <a:lnTo>
                    <a:pt x="12508" y="16993"/>
                  </a:lnTo>
                  <a:lnTo>
                    <a:pt x="16049" y="21600"/>
                  </a:lnTo>
                  <a:lnTo>
                    <a:pt x="14981" y="16148"/>
                  </a:lnTo>
                  <a:lnTo>
                    <a:pt x="21600" y="13879"/>
                  </a:lnTo>
                  <a:lnTo>
                    <a:pt x="14486" y="1856"/>
                  </a:lnTo>
                  <a:close/>
                </a:path>
              </a:pathLst>
            </a:custGeom>
            <a:solidFill>
              <a:srgbClr val="FFFFFF"/>
            </a:solidFill>
            <a:ln w="12700" cap="flat">
              <a:noFill/>
              <a:miter lim="400000"/>
            </a:ln>
            <a:effectLst/>
          </p:spPr>
          <p:txBody>
            <a:bodyPr wrap="square" lIns="71437" tIns="71437" rIns="71437" bIns="71437" numCol="1" anchor="ctr">
              <a:noAutofit/>
            </a:bodyPr>
            <a:lstStyle/>
            <a:p>
              <a:pPr algn="ctr" defTabSz="821531">
                <a:lnSpc>
                  <a:spcPct val="100000"/>
                </a:lnSpc>
                <a:defRPr sz="3200">
                  <a:latin typeface="+mn-lt"/>
                  <a:ea typeface="+mn-ea"/>
                  <a:cs typeface="+mn-cs"/>
                  <a:sym typeface="Helvetica Light"/>
                </a:defRPr>
              </a:pPr>
              <a:endParaRPr/>
            </a:p>
          </p:txBody>
        </p:sp>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grpSp>
        <p:nvGrpSpPr>
          <p:cNvPr id="164" name="成组"/>
          <p:cNvGrpSpPr/>
          <p:nvPr/>
        </p:nvGrpSpPr>
        <p:grpSpPr>
          <a:xfrm>
            <a:off x="1072301" y="4545891"/>
            <a:ext cx="3257426" cy="3615163"/>
            <a:chOff x="251962" y="0"/>
            <a:chExt cx="3257425" cy="3615162"/>
          </a:xfrm>
        </p:grpSpPr>
        <p:sp>
          <p:nvSpPr>
            <p:cNvPr id="162" name="多边形"/>
            <p:cNvSpPr/>
            <p:nvPr/>
          </p:nvSpPr>
          <p:spPr>
            <a:xfrm>
              <a:off x="251962" y="0"/>
              <a:ext cx="3257426" cy="361516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noFill/>
            <a:ln w="50800" cap="flat">
              <a:solidFill>
                <a:srgbClr val="FFBA02"/>
              </a:solidFill>
              <a:prstDash val="solid"/>
              <a:round/>
            </a:ln>
            <a:effectLst/>
          </p:spPr>
          <p:txBody>
            <a:bodyPr wrap="square" lIns="71437" tIns="71437" rIns="71437" bIns="71437" numCol="1" anchor="ctr">
              <a:noAutofit/>
            </a:bodyPr>
            <a:lstStyle/>
            <a:p>
              <a:pPr algn="ctr" defTabSz="821531">
                <a:lnSpc>
                  <a:spcPct val="100000"/>
                </a:lnSpc>
                <a:defRPr sz="3200">
                  <a:latin typeface="+mn-lt"/>
                  <a:ea typeface="+mn-ea"/>
                  <a:cs typeface="+mn-cs"/>
                  <a:sym typeface="Helvetica Light"/>
                </a:defRPr>
              </a:pPr>
              <a:endParaRPr/>
            </a:p>
          </p:txBody>
        </p:sp>
        <p:sp>
          <p:nvSpPr>
            <p:cNvPr id="163" name="客户"/>
            <p:cNvSpPr txBox="1"/>
            <p:nvPr/>
          </p:nvSpPr>
          <p:spPr>
            <a:xfrm>
              <a:off x="1125024" y="1267831"/>
              <a:ext cx="1511301" cy="1079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5500"/>
              </a:lvl1pPr>
            </a:lstStyle>
            <a:p>
              <a:r>
                <a:t>客户</a:t>
              </a:r>
            </a:p>
          </p:txBody>
        </p:sp>
      </p:grpSp>
      <p:grpSp>
        <p:nvGrpSpPr>
          <p:cNvPr id="167" name="成组"/>
          <p:cNvGrpSpPr/>
          <p:nvPr/>
        </p:nvGrpSpPr>
        <p:grpSpPr>
          <a:xfrm>
            <a:off x="5820798" y="4545891"/>
            <a:ext cx="3257426" cy="3615163"/>
            <a:chOff x="251962" y="0"/>
            <a:chExt cx="3257425" cy="3615162"/>
          </a:xfrm>
        </p:grpSpPr>
        <p:sp>
          <p:nvSpPr>
            <p:cNvPr id="165" name="多边形"/>
            <p:cNvSpPr/>
            <p:nvPr/>
          </p:nvSpPr>
          <p:spPr>
            <a:xfrm>
              <a:off x="251962" y="0"/>
              <a:ext cx="3257426" cy="361516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noFill/>
            <a:ln w="50800" cap="flat">
              <a:solidFill>
                <a:srgbClr val="FFBA02"/>
              </a:solidFill>
              <a:prstDash val="solid"/>
              <a:round/>
            </a:ln>
            <a:effectLst/>
          </p:spPr>
          <p:txBody>
            <a:bodyPr wrap="square" lIns="71437" tIns="71437" rIns="71437" bIns="71437" numCol="1" anchor="ctr">
              <a:noAutofit/>
            </a:bodyPr>
            <a:lstStyle/>
            <a:p>
              <a:pPr algn="ctr" defTabSz="821531">
                <a:lnSpc>
                  <a:spcPct val="100000"/>
                </a:lnSpc>
                <a:defRPr sz="3200">
                  <a:latin typeface="+mn-lt"/>
                  <a:ea typeface="+mn-ea"/>
                  <a:cs typeface="+mn-cs"/>
                  <a:sym typeface="Helvetica Light"/>
                </a:defRPr>
              </a:pPr>
              <a:endParaRPr/>
            </a:p>
          </p:txBody>
        </p:sp>
        <p:sp>
          <p:nvSpPr>
            <p:cNvPr id="166" name="收入"/>
            <p:cNvSpPr txBox="1"/>
            <p:nvPr/>
          </p:nvSpPr>
          <p:spPr>
            <a:xfrm>
              <a:off x="1125024" y="1267831"/>
              <a:ext cx="1511301" cy="1079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5500"/>
              </a:lvl1pPr>
            </a:lstStyle>
            <a:p>
              <a:r>
                <a:t>收入</a:t>
              </a:r>
            </a:p>
          </p:txBody>
        </p:sp>
      </p:grpSp>
      <p:grpSp>
        <p:nvGrpSpPr>
          <p:cNvPr id="170" name="成组"/>
          <p:cNvGrpSpPr/>
          <p:nvPr/>
        </p:nvGrpSpPr>
        <p:grpSpPr>
          <a:xfrm>
            <a:off x="12349982" y="4545891"/>
            <a:ext cx="3257426" cy="3615163"/>
            <a:chOff x="251962" y="0"/>
            <a:chExt cx="3257425" cy="3615162"/>
          </a:xfrm>
        </p:grpSpPr>
        <p:sp>
          <p:nvSpPr>
            <p:cNvPr id="168" name="多边形"/>
            <p:cNvSpPr/>
            <p:nvPr/>
          </p:nvSpPr>
          <p:spPr>
            <a:xfrm>
              <a:off x="251962" y="0"/>
              <a:ext cx="3257426" cy="361516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noFill/>
            <a:ln w="50800" cap="flat">
              <a:solidFill>
                <a:srgbClr val="FFBA02"/>
              </a:solidFill>
              <a:prstDash val="solid"/>
              <a:round/>
            </a:ln>
            <a:effectLst/>
          </p:spPr>
          <p:txBody>
            <a:bodyPr wrap="square" lIns="71437" tIns="71437" rIns="71437" bIns="71437" numCol="1" anchor="ctr">
              <a:noAutofit/>
            </a:bodyPr>
            <a:lstStyle/>
            <a:p>
              <a:pPr algn="ctr" defTabSz="821531">
                <a:lnSpc>
                  <a:spcPct val="100000"/>
                </a:lnSpc>
                <a:defRPr sz="3200">
                  <a:latin typeface="+mn-lt"/>
                  <a:ea typeface="+mn-ea"/>
                  <a:cs typeface="+mn-cs"/>
                  <a:sym typeface="Helvetica Light"/>
                </a:defRPr>
              </a:pPr>
              <a:endParaRPr/>
            </a:p>
          </p:txBody>
        </p:sp>
        <p:sp>
          <p:nvSpPr>
            <p:cNvPr id="169" name="成本"/>
            <p:cNvSpPr txBox="1"/>
            <p:nvPr/>
          </p:nvSpPr>
          <p:spPr>
            <a:xfrm>
              <a:off x="1125024" y="1267831"/>
              <a:ext cx="1511301" cy="1079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5500"/>
              </a:lvl1pPr>
            </a:lstStyle>
            <a:p>
              <a:r>
                <a:t>成本</a:t>
              </a:r>
            </a:p>
          </p:txBody>
        </p:sp>
      </p:grpSp>
      <p:grpSp>
        <p:nvGrpSpPr>
          <p:cNvPr id="173" name="成组"/>
          <p:cNvGrpSpPr/>
          <p:nvPr/>
        </p:nvGrpSpPr>
        <p:grpSpPr>
          <a:xfrm>
            <a:off x="17098478" y="4545891"/>
            <a:ext cx="3257426" cy="3615163"/>
            <a:chOff x="251962" y="0"/>
            <a:chExt cx="3257425" cy="3615162"/>
          </a:xfrm>
        </p:grpSpPr>
        <p:sp>
          <p:nvSpPr>
            <p:cNvPr id="171" name="多边形"/>
            <p:cNvSpPr/>
            <p:nvPr/>
          </p:nvSpPr>
          <p:spPr>
            <a:xfrm>
              <a:off x="251962" y="0"/>
              <a:ext cx="3257426" cy="361516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noFill/>
            <a:ln w="50800" cap="flat">
              <a:solidFill>
                <a:srgbClr val="FFBA02"/>
              </a:solidFill>
              <a:prstDash val="solid"/>
              <a:round/>
            </a:ln>
            <a:effectLst/>
          </p:spPr>
          <p:txBody>
            <a:bodyPr wrap="square" lIns="71437" tIns="71437" rIns="71437" bIns="71437" numCol="1" anchor="ctr">
              <a:noAutofit/>
            </a:bodyPr>
            <a:lstStyle/>
            <a:p>
              <a:pPr algn="ctr" defTabSz="821531">
                <a:lnSpc>
                  <a:spcPct val="100000"/>
                </a:lnSpc>
                <a:defRPr sz="3200">
                  <a:latin typeface="+mn-lt"/>
                  <a:ea typeface="+mn-ea"/>
                  <a:cs typeface="+mn-cs"/>
                  <a:sym typeface="Helvetica Light"/>
                </a:defRPr>
              </a:pPr>
              <a:endParaRPr/>
            </a:p>
          </p:txBody>
        </p:sp>
        <p:sp>
          <p:nvSpPr>
            <p:cNvPr id="172" name="供应商"/>
            <p:cNvSpPr txBox="1"/>
            <p:nvPr/>
          </p:nvSpPr>
          <p:spPr>
            <a:xfrm>
              <a:off x="775775" y="1267831"/>
              <a:ext cx="2209801" cy="1079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5500"/>
              </a:lvl1pPr>
            </a:lstStyle>
            <a:p>
              <a:r>
                <a:t>供应商</a:t>
              </a:r>
            </a:p>
          </p:txBody>
        </p:sp>
      </p:grpSp>
      <p:sp>
        <p:nvSpPr>
          <p:cNvPr id="174" name="线条"/>
          <p:cNvSpPr/>
          <p:nvPr/>
        </p:nvSpPr>
        <p:spPr>
          <a:xfrm flipV="1">
            <a:off x="7422098" y="3095442"/>
            <a:ext cx="1" cy="1041401"/>
          </a:xfrm>
          <a:prstGeom prst="line">
            <a:avLst/>
          </a:prstGeom>
          <a:ln w="50800">
            <a:solidFill>
              <a:srgbClr val="FFFFFF"/>
            </a:solidFill>
            <a:tailEnd type="triangle"/>
          </a:ln>
        </p:spPr>
        <p:txBody>
          <a:bodyPr tIns="91439" bIns="91439"/>
          <a:lstStyle/>
          <a:p>
            <a:pPr algn="l" defTabSz="1828800">
              <a:lnSpc>
                <a:spcPct val="100000"/>
              </a:lnSpc>
              <a:defRPr sz="3600">
                <a:solidFill>
                  <a:srgbClr val="000000"/>
                </a:solidFill>
                <a:latin typeface="Arial"/>
                <a:ea typeface="Arial"/>
                <a:cs typeface="Arial"/>
                <a:sym typeface="Arial"/>
              </a:defRPr>
            </a:pPr>
            <a:endParaRPr/>
          </a:p>
        </p:txBody>
      </p:sp>
      <p:sp>
        <p:nvSpPr>
          <p:cNvPr id="175" name="线条"/>
          <p:cNvSpPr/>
          <p:nvPr/>
        </p:nvSpPr>
        <p:spPr>
          <a:xfrm flipV="1">
            <a:off x="13978694" y="3095442"/>
            <a:ext cx="1" cy="1041401"/>
          </a:xfrm>
          <a:prstGeom prst="line">
            <a:avLst/>
          </a:prstGeom>
          <a:ln w="50800">
            <a:solidFill>
              <a:srgbClr val="FFFFFF"/>
            </a:solidFill>
            <a:tailEnd type="triangle"/>
          </a:ln>
        </p:spPr>
        <p:txBody>
          <a:bodyPr tIns="91439" bIns="91439"/>
          <a:lstStyle/>
          <a:p>
            <a:pPr algn="l" defTabSz="1828800">
              <a:lnSpc>
                <a:spcPct val="100000"/>
              </a:lnSpc>
              <a:defRPr sz="3600">
                <a:solidFill>
                  <a:srgbClr val="000000"/>
                </a:solidFill>
                <a:latin typeface="Arial"/>
                <a:ea typeface="Arial"/>
                <a:cs typeface="Arial"/>
                <a:sym typeface="Arial"/>
              </a:defRPr>
            </a:pPr>
            <a:endParaRPr/>
          </a:p>
        </p:txBody>
      </p:sp>
      <p:sp>
        <p:nvSpPr>
          <p:cNvPr id="176" name="形状"/>
          <p:cNvSpPr/>
          <p:nvPr/>
        </p:nvSpPr>
        <p:spPr>
          <a:xfrm flipH="1">
            <a:off x="2263985" y="3292292"/>
            <a:ext cx="4999365" cy="1041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9450"/>
                </a:lnTo>
                <a:cubicBezTo>
                  <a:pt x="0" y="4231"/>
                  <a:pt x="1098" y="0"/>
                  <a:pt x="2453" y="0"/>
                </a:cubicBezTo>
                <a:lnTo>
                  <a:pt x="18446" y="0"/>
                </a:lnTo>
                <a:cubicBezTo>
                  <a:pt x="19801" y="0"/>
                  <a:pt x="20899" y="4231"/>
                  <a:pt x="20899" y="9450"/>
                </a:cubicBezTo>
                <a:lnTo>
                  <a:pt x="20899" y="10800"/>
                </a:lnTo>
                <a:lnTo>
                  <a:pt x="21600" y="10800"/>
                </a:lnTo>
                <a:lnTo>
                  <a:pt x="20198" y="16200"/>
                </a:lnTo>
                <a:lnTo>
                  <a:pt x="18797" y="10800"/>
                </a:lnTo>
                <a:lnTo>
                  <a:pt x="19498" y="10800"/>
                </a:lnTo>
                <a:lnTo>
                  <a:pt x="19498" y="9450"/>
                </a:lnTo>
                <a:cubicBezTo>
                  <a:pt x="19498" y="7213"/>
                  <a:pt x="19027" y="5400"/>
                  <a:pt x="18446" y="5400"/>
                </a:cubicBezTo>
                <a:lnTo>
                  <a:pt x="2453" y="5400"/>
                </a:lnTo>
                <a:cubicBezTo>
                  <a:pt x="1872" y="5400"/>
                  <a:pt x="1402" y="7213"/>
                  <a:pt x="1402" y="9450"/>
                </a:cubicBezTo>
                <a:lnTo>
                  <a:pt x="1402" y="21600"/>
                </a:lnTo>
                <a:lnTo>
                  <a:pt x="0" y="21600"/>
                </a:lnTo>
                <a:close/>
              </a:path>
            </a:pathLst>
          </a:custGeom>
          <a:solidFill>
            <a:srgbClr val="FFFFFF"/>
          </a:solidFill>
          <a:ln w="12700">
            <a:miter lim="400000"/>
          </a:ln>
        </p:spPr>
        <p:txBody>
          <a:bodyPr tIns="91439" bIns="91439"/>
          <a:lstStyle/>
          <a:p>
            <a:pPr algn="l" defTabSz="1828800">
              <a:lnSpc>
                <a:spcPct val="100000"/>
              </a:lnSpc>
              <a:defRPr sz="3600">
                <a:solidFill>
                  <a:srgbClr val="000000"/>
                </a:solidFill>
                <a:latin typeface="Arial"/>
                <a:ea typeface="Arial"/>
                <a:cs typeface="Arial"/>
                <a:sym typeface="Arial"/>
              </a:defRPr>
            </a:pPr>
            <a:endParaRPr/>
          </a:p>
        </p:txBody>
      </p:sp>
      <p:sp>
        <p:nvSpPr>
          <p:cNvPr id="177" name="形状"/>
          <p:cNvSpPr/>
          <p:nvPr/>
        </p:nvSpPr>
        <p:spPr>
          <a:xfrm>
            <a:off x="14232549" y="3292292"/>
            <a:ext cx="4999365" cy="1041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9450"/>
                </a:lnTo>
                <a:cubicBezTo>
                  <a:pt x="0" y="4231"/>
                  <a:pt x="1098" y="0"/>
                  <a:pt x="2453" y="0"/>
                </a:cubicBezTo>
                <a:lnTo>
                  <a:pt x="18446" y="0"/>
                </a:lnTo>
                <a:cubicBezTo>
                  <a:pt x="19801" y="0"/>
                  <a:pt x="20899" y="4231"/>
                  <a:pt x="20899" y="9450"/>
                </a:cubicBezTo>
                <a:lnTo>
                  <a:pt x="20899" y="10800"/>
                </a:lnTo>
                <a:lnTo>
                  <a:pt x="21600" y="10800"/>
                </a:lnTo>
                <a:lnTo>
                  <a:pt x="20198" y="16200"/>
                </a:lnTo>
                <a:lnTo>
                  <a:pt x="18797" y="10800"/>
                </a:lnTo>
                <a:lnTo>
                  <a:pt x="19498" y="10800"/>
                </a:lnTo>
                <a:lnTo>
                  <a:pt x="19498" y="9450"/>
                </a:lnTo>
                <a:cubicBezTo>
                  <a:pt x="19498" y="7213"/>
                  <a:pt x="19027" y="5400"/>
                  <a:pt x="18446" y="5400"/>
                </a:cubicBezTo>
                <a:lnTo>
                  <a:pt x="2453" y="5400"/>
                </a:lnTo>
                <a:cubicBezTo>
                  <a:pt x="1872" y="5400"/>
                  <a:pt x="1402" y="7213"/>
                  <a:pt x="1402" y="9450"/>
                </a:cubicBezTo>
                <a:lnTo>
                  <a:pt x="1402" y="21600"/>
                </a:lnTo>
                <a:lnTo>
                  <a:pt x="0" y="21600"/>
                </a:lnTo>
                <a:close/>
              </a:path>
            </a:pathLst>
          </a:custGeom>
          <a:solidFill>
            <a:srgbClr val="FFFFFF"/>
          </a:solidFill>
          <a:ln w="12700">
            <a:miter lim="400000"/>
          </a:ln>
        </p:spPr>
        <p:txBody>
          <a:bodyPr tIns="91439" bIns="91439"/>
          <a:lstStyle/>
          <a:p>
            <a:pPr algn="l" defTabSz="1828800">
              <a:lnSpc>
                <a:spcPct val="100000"/>
              </a:lnSpc>
              <a:defRPr sz="3600">
                <a:solidFill>
                  <a:srgbClr val="000000"/>
                </a:solidFill>
                <a:latin typeface="Arial"/>
                <a:ea typeface="Arial"/>
                <a:cs typeface="Arial"/>
                <a:sym typeface="Arial"/>
              </a:defRPr>
            </a:pPr>
            <a:endParaRPr/>
          </a:p>
        </p:txBody>
      </p:sp>
      <p:sp>
        <p:nvSpPr>
          <p:cNvPr id="178" name="线条"/>
          <p:cNvSpPr/>
          <p:nvPr/>
        </p:nvSpPr>
        <p:spPr>
          <a:xfrm>
            <a:off x="13978694" y="8360797"/>
            <a:ext cx="1" cy="1041401"/>
          </a:xfrm>
          <a:prstGeom prst="line">
            <a:avLst/>
          </a:prstGeom>
          <a:ln w="63500">
            <a:solidFill>
              <a:srgbClr val="FFFFFF"/>
            </a:solidFill>
            <a:tailEnd type="triangle"/>
          </a:ln>
        </p:spPr>
        <p:txBody>
          <a:bodyPr tIns="91439" bIns="91439"/>
          <a:lstStyle/>
          <a:p>
            <a:pPr algn="l" defTabSz="1828800">
              <a:lnSpc>
                <a:spcPct val="100000"/>
              </a:lnSpc>
              <a:defRPr sz="3600">
                <a:solidFill>
                  <a:srgbClr val="000000"/>
                </a:solidFill>
                <a:latin typeface="Arial"/>
                <a:ea typeface="Arial"/>
                <a:cs typeface="Arial"/>
                <a:sym typeface="Arial"/>
              </a:defRPr>
            </a:pPr>
            <a:endParaRPr/>
          </a:p>
        </p:txBody>
      </p:sp>
      <p:sp>
        <p:nvSpPr>
          <p:cNvPr id="179" name="不含税收入"/>
          <p:cNvSpPr/>
          <p:nvPr/>
        </p:nvSpPr>
        <p:spPr>
          <a:xfrm>
            <a:off x="5598741" y="1687662"/>
            <a:ext cx="4133851" cy="1071881"/>
          </a:xfrm>
          <a:prstGeom prst="rect">
            <a:avLst/>
          </a:prstGeom>
          <a:solidFill>
            <a:srgbClr val="FFBA02">
              <a:alpha val="89311"/>
            </a:srgbClr>
          </a:solidFill>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defRPr sz="5000">
                <a:latin typeface="微软雅黑"/>
                <a:ea typeface="微软雅黑"/>
                <a:cs typeface="微软雅黑"/>
                <a:sym typeface="微软雅黑"/>
              </a:defRPr>
            </a:lvl1pPr>
          </a:lstStyle>
          <a:p>
            <a:r>
              <a:t>不含税收入</a:t>
            </a:r>
          </a:p>
        </p:txBody>
      </p:sp>
      <p:sp>
        <p:nvSpPr>
          <p:cNvPr id="180" name="企业所得税"/>
          <p:cNvSpPr/>
          <p:nvPr/>
        </p:nvSpPr>
        <p:spPr>
          <a:xfrm>
            <a:off x="19264607" y="1687662"/>
            <a:ext cx="4150664" cy="1071881"/>
          </a:xfrm>
          <a:prstGeom prst="rect">
            <a:avLst/>
          </a:prstGeom>
          <a:solidFill>
            <a:srgbClr val="FFBA02">
              <a:alpha val="89311"/>
            </a:srgbClr>
          </a:solidFill>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defRPr sz="5000">
                <a:latin typeface="微软雅黑"/>
                <a:ea typeface="微软雅黑"/>
                <a:cs typeface="微软雅黑"/>
                <a:sym typeface="微软雅黑"/>
              </a:defRPr>
            </a:lvl1pPr>
          </a:lstStyle>
          <a:p>
            <a:r>
              <a:t>企业所得税</a:t>
            </a:r>
          </a:p>
        </p:txBody>
      </p:sp>
      <p:sp>
        <p:nvSpPr>
          <p:cNvPr id="181" name="不含税成本费用"/>
          <p:cNvSpPr/>
          <p:nvPr/>
        </p:nvSpPr>
        <p:spPr>
          <a:xfrm>
            <a:off x="11237662" y="1687662"/>
            <a:ext cx="5452791" cy="1071881"/>
          </a:xfrm>
          <a:prstGeom prst="rect">
            <a:avLst/>
          </a:prstGeom>
          <a:solidFill>
            <a:srgbClr val="FFBA02">
              <a:alpha val="89311"/>
            </a:srgbClr>
          </a:solidFill>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defRPr sz="5000">
                <a:latin typeface="微软雅黑"/>
                <a:ea typeface="微软雅黑"/>
                <a:cs typeface="微软雅黑"/>
                <a:sym typeface="微软雅黑"/>
              </a:defRPr>
            </a:lvl1pPr>
          </a:lstStyle>
          <a:p>
            <a:r>
              <a:t>不含税成本费用</a:t>
            </a:r>
          </a:p>
        </p:txBody>
      </p:sp>
      <p:sp>
        <p:nvSpPr>
          <p:cNvPr id="182" name="线条"/>
          <p:cNvSpPr/>
          <p:nvPr/>
        </p:nvSpPr>
        <p:spPr>
          <a:xfrm>
            <a:off x="17487361" y="2202964"/>
            <a:ext cx="981076" cy="19051"/>
          </a:xfrm>
          <a:prstGeom prst="line">
            <a:avLst/>
          </a:prstGeom>
          <a:ln w="76200">
            <a:solidFill>
              <a:srgbClr val="FFFFFF"/>
            </a:solidFill>
            <a:tailEnd type="triangle"/>
          </a:ln>
        </p:spPr>
        <p:txBody>
          <a:bodyPr tIns="91439" bIns="91439"/>
          <a:lstStyle/>
          <a:p>
            <a:pPr algn="l" defTabSz="1828800">
              <a:lnSpc>
                <a:spcPct val="100000"/>
              </a:lnSpc>
              <a:defRPr sz="3600">
                <a:solidFill>
                  <a:srgbClr val="000000"/>
                </a:solidFill>
                <a:latin typeface="Arial"/>
                <a:ea typeface="Arial"/>
                <a:cs typeface="Arial"/>
                <a:sym typeface="Arial"/>
              </a:defRPr>
            </a:pPr>
            <a:endParaRPr/>
          </a:p>
        </p:txBody>
      </p:sp>
      <p:sp>
        <p:nvSpPr>
          <p:cNvPr id="183" name="线条"/>
          <p:cNvSpPr/>
          <p:nvPr/>
        </p:nvSpPr>
        <p:spPr>
          <a:xfrm>
            <a:off x="10231086" y="2223602"/>
            <a:ext cx="508082" cy="1"/>
          </a:xfrm>
          <a:prstGeom prst="line">
            <a:avLst/>
          </a:prstGeom>
          <a:ln w="63500">
            <a:solidFill>
              <a:srgbClr val="FFFFFF"/>
            </a:solidFill>
            <a:miter lim="400000"/>
          </a:ln>
        </p:spPr>
        <p:txBody>
          <a:bodyPr tIns="91439" bIns="91439"/>
          <a:lstStyle/>
          <a:p>
            <a:pPr algn="l" defTabSz="1828800">
              <a:lnSpc>
                <a:spcPct val="100000"/>
              </a:lnSpc>
              <a:defRPr sz="3600">
                <a:solidFill>
                  <a:srgbClr val="000000"/>
                </a:solidFill>
                <a:latin typeface="Arial"/>
                <a:ea typeface="Arial"/>
                <a:cs typeface="Arial"/>
                <a:sym typeface="Arial"/>
              </a:defRPr>
            </a:pPr>
            <a:endParaRPr/>
          </a:p>
        </p:txBody>
      </p:sp>
      <p:sp>
        <p:nvSpPr>
          <p:cNvPr id="184" name="增值税"/>
          <p:cNvSpPr/>
          <p:nvPr/>
        </p:nvSpPr>
        <p:spPr>
          <a:xfrm>
            <a:off x="19412997" y="9601941"/>
            <a:ext cx="4150665" cy="1071881"/>
          </a:xfrm>
          <a:prstGeom prst="rect">
            <a:avLst/>
          </a:prstGeom>
          <a:solidFill>
            <a:srgbClr val="FFBA02">
              <a:alpha val="89311"/>
            </a:srgbClr>
          </a:solidFill>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defRPr sz="5000">
                <a:latin typeface="微软雅黑"/>
                <a:ea typeface="微软雅黑"/>
                <a:cs typeface="微软雅黑"/>
                <a:sym typeface="微软雅黑"/>
              </a:defRPr>
            </a:lvl1pPr>
          </a:lstStyle>
          <a:p>
            <a:r>
              <a:t>增值税</a:t>
            </a:r>
          </a:p>
        </p:txBody>
      </p:sp>
      <p:sp>
        <p:nvSpPr>
          <p:cNvPr id="185" name="进项税额"/>
          <p:cNvSpPr/>
          <p:nvPr/>
        </p:nvSpPr>
        <p:spPr>
          <a:xfrm>
            <a:off x="11386052" y="9601941"/>
            <a:ext cx="5452791" cy="1071881"/>
          </a:xfrm>
          <a:prstGeom prst="rect">
            <a:avLst/>
          </a:prstGeom>
          <a:solidFill>
            <a:srgbClr val="FFBA02">
              <a:alpha val="89311"/>
            </a:srgbClr>
          </a:solidFill>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defRPr sz="5000">
                <a:latin typeface="微软雅黑"/>
                <a:ea typeface="微软雅黑"/>
                <a:cs typeface="微软雅黑"/>
                <a:sym typeface="微软雅黑"/>
              </a:defRPr>
            </a:lvl1pPr>
          </a:lstStyle>
          <a:p>
            <a:r>
              <a:t>进项税额</a:t>
            </a:r>
          </a:p>
        </p:txBody>
      </p:sp>
      <p:sp>
        <p:nvSpPr>
          <p:cNvPr id="186" name="销项税额"/>
          <p:cNvSpPr/>
          <p:nvPr/>
        </p:nvSpPr>
        <p:spPr>
          <a:xfrm>
            <a:off x="5738726" y="9601941"/>
            <a:ext cx="4150664" cy="1071881"/>
          </a:xfrm>
          <a:prstGeom prst="rect">
            <a:avLst/>
          </a:prstGeom>
          <a:solidFill>
            <a:srgbClr val="FFBA02">
              <a:alpha val="89311"/>
            </a:srgbClr>
          </a:solidFill>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defRPr sz="5000">
                <a:latin typeface="微软雅黑"/>
                <a:ea typeface="微软雅黑"/>
                <a:cs typeface="微软雅黑"/>
                <a:sym typeface="微软雅黑"/>
              </a:defRPr>
            </a:lvl1pPr>
          </a:lstStyle>
          <a:p>
            <a:r>
              <a:t>销项税额</a:t>
            </a:r>
          </a:p>
        </p:txBody>
      </p:sp>
      <p:sp>
        <p:nvSpPr>
          <p:cNvPr id="187" name="发票/视同进项"/>
          <p:cNvSpPr/>
          <p:nvPr/>
        </p:nvSpPr>
        <p:spPr>
          <a:xfrm>
            <a:off x="11433395" y="11614406"/>
            <a:ext cx="5380331" cy="1071881"/>
          </a:xfrm>
          <a:prstGeom prst="rect">
            <a:avLst/>
          </a:prstGeom>
          <a:solidFill>
            <a:srgbClr val="FFBA02">
              <a:alpha val="89311"/>
            </a:srgbClr>
          </a:solidFill>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100000"/>
              </a:lnSpc>
              <a:defRPr sz="5000">
                <a:solidFill>
                  <a:srgbClr val="000000"/>
                </a:solidFill>
                <a:latin typeface="微软雅黑"/>
                <a:ea typeface="微软雅黑"/>
                <a:cs typeface="微软雅黑"/>
                <a:sym typeface="微软雅黑"/>
              </a:defRPr>
            </a:lvl1pPr>
          </a:lstStyle>
          <a:p>
            <a:r>
              <a:t>发票/视同进项</a:t>
            </a:r>
          </a:p>
        </p:txBody>
      </p:sp>
      <p:sp>
        <p:nvSpPr>
          <p:cNvPr id="188" name="线条"/>
          <p:cNvSpPr/>
          <p:nvPr/>
        </p:nvSpPr>
        <p:spPr>
          <a:xfrm>
            <a:off x="13978694" y="10873564"/>
            <a:ext cx="1" cy="714376"/>
          </a:xfrm>
          <a:prstGeom prst="line">
            <a:avLst/>
          </a:prstGeom>
          <a:ln w="63500">
            <a:solidFill>
              <a:srgbClr val="FFFFFF"/>
            </a:solidFill>
            <a:tailEnd type="triangle"/>
          </a:ln>
        </p:spPr>
        <p:txBody>
          <a:bodyPr tIns="91439" bIns="91439"/>
          <a:lstStyle/>
          <a:p>
            <a:pPr algn="l" defTabSz="1828800">
              <a:lnSpc>
                <a:spcPct val="100000"/>
              </a:lnSpc>
              <a:defRPr sz="3600">
                <a:solidFill>
                  <a:srgbClr val="000000"/>
                </a:solidFill>
                <a:latin typeface="Arial"/>
                <a:ea typeface="Arial"/>
                <a:cs typeface="Arial"/>
                <a:sym typeface="Arial"/>
              </a:defRPr>
            </a:pPr>
            <a:endParaRPr/>
          </a:p>
        </p:txBody>
      </p:sp>
      <p:sp>
        <p:nvSpPr>
          <p:cNvPr id="189" name="线条"/>
          <p:cNvSpPr/>
          <p:nvPr/>
        </p:nvSpPr>
        <p:spPr>
          <a:xfrm>
            <a:off x="10383680" y="10137881"/>
            <a:ext cx="508081" cy="1"/>
          </a:xfrm>
          <a:prstGeom prst="line">
            <a:avLst/>
          </a:prstGeom>
          <a:ln w="63500">
            <a:solidFill>
              <a:srgbClr val="FFFFFF"/>
            </a:solidFill>
            <a:miter lim="400000"/>
          </a:ln>
        </p:spPr>
        <p:txBody>
          <a:bodyPr tIns="91439" bIns="91439"/>
          <a:lstStyle/>
          <a:p>
            <a:pPr algn="l" defTabSz="1828800">
              <a:lnSpc>
                <a:spcPct val="100000"/>
              </a:lnSpc>
              <a:defRPr sz="3600">
                <a:solidFill>
                  <a:srgbClr val="000000"/>
                </a:solidFill>
                <a:latin typeface="Arial"/>
                <a:ea typeface="Arial"/>
                <a:cs typeface="Arial"/>
                <a:sym typeface="Arial"/>
              </a:defRPr>
            </a:pPr>
            <a:endParaRPr/>
          </a:p>
        </p:txBody>
      </p:sp>
      <p:sp>
        <p:nvSpPr>
          <p:cNvPr id="190" name="线条"/>
          <p:cNvSpPr/>
          <p:nvPr/>
        </p:nvSpPr>
        <p:spPr>
          <a:xfrm>
            <a:off x="17635752" y="10125405"/>
            <a:ext cx="981076" cy="19051"/>
          </a:xfrm>
          <a:prstGeom prst="line">
            <a:avLst/>
          </a:prstGeom>
          <a:ln w="76200">
            <a:solidFill>
              <a:srgbClr val="FFFFFF"/>
            </a:solidFill>
            <a:tailEnd type="triangle"/>
          </a:ln>
        </p:spPr>
        <p:txBody>
          <a:bodyPr tIns="91439" bIns="91439"/>
          <a:lstStyle/>
          <a:p>
            <a:pPr algn="l" defTabSz="1828800">
              <a:lnSpc>
                <a:spcPct val="100000"/>
              </a:lnSpc>
              <a:defRPr sz="3600">
                <a:solidFill>
                  <a:srgbClr val="000000"/>
                </a:solidFill>
                <a:latin typeface="Arial"/>
                <a:ea typeface="Arial"/>
                <a:cs typeface="Arial"/>
                <a:sym typeface="Arial"/>
              </a:defRPr>
            </a:pPr>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192" name="增值税的特点"/>
          <p:cNvSpPr txBox="1"/>
          <p:nvPr/>
        </p:nvSpPr>
        <p:spPr>
          <a:xfrm>
            <a:off x="9066212" y="1071562"/>
            <a:ext cx="6251576" cy="1565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8000" b="1">
                <a:solidFill>
                  <a:srgbClr val="FFBA02"/>
                </a:solidFill>
                <a:latin typeface="Helvetica"/>
                <a:ea typeface="Helvetica"/>
                <a:cs typeface="Helvetica"/>
                <a:sym typeface="Helvetica"/>
              </a:defRPr>
            </a:lvl1pPr>
          </a:lstStyle>
          <a:p>
            <a:r>
              <a:t>增值税的特点</a:t>
            </a:r>
          </a:p>
        </p:txBody>
      </p:sp>
      <p:sp>
        <p:nvSpPr>
          <p:cNvPr id="193" name="Rapid Demonstration"/>
          <p:cNvSpPr txBox="1"/>
          <p:nvPr/>
        </p:nvSpPr>
        <p:spPr>
          <a:xfrm>
            <a:off x="9114789" y="2518558"/>
            <a:ext cx="615442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defRPr sz="5000">
                <a:latin typeface="+mn-lt"/>
                <a:ea typeface="+mn-ea"/>
                <a:cs typeface="+mn-cs"/>
                <a:sym typeface="Helvetica Light"/>
              </a:defRPr>
            </a:lvl1pPr>
          </a:lstStyle>
          <a:p>
            <a:r>
              <a:t>Rapid Demonstration</a:t>
            </a:r>
          </a:p>
        </p:txBody>
      </p:sp>
      <p:sp>
        <p:nvSpPr>
          <p:cNvPr id="194" name="线条"/>
          <p:cNvSpPr/>
          <p:nvPr/>
        </p:nvSpPr>
        <p:spPr>
          <a:xfrm>
            <a:off x="11169974" y="3624659"/>
            <a:ext cx="2044052" cy="1"/>
          </a:xfrm>
          <a:prstGeom prst="line">
            <a:avLst/>
          </a:prstGeom>
          <a:ln w="25400">
            <a:solidFill>
              <a:srgbClr val="FFC400"/>
            </a:solidFill>
            <a:miter lim="400000"/>
          </a:ln>
        </p:spPr>
        <p:txBody>
          <a:bodyPr lIns="71437" tIns="71437" rIns="71437" bIns="71437" anchor="ctr"/>
          <a:lstStyle/>
          <a:p>
            <a:pPr algn="ctr" defTabSz="821531">
              <a:lnSpc>
                <a:spcPct val="100000"/>
              </a:lnSpc>
              <a:defRPr sz="3200">
                <a:solidFill>
                  <a:srgbClr val="000000"/>
                </a:solidFill>
                <a:latin typeface="+mn-lt"/>
                <a:ea typeface="+mn-ea"/>
                <a:cs typeface="+mn-cs"/>
                <a:sym typeface="Helvetica Light"/>
              </a:defRPr>
            </a:pPr>
            <a:endParaRPr/>
          </a:p>
        </p:txBody>
      </p:sp>
      <p:sp>
        <p:nvSpPr>
          <p:cNvPr id="195" name="不重复征税，仅对增值部分征税…"/>
          <p:cNvSpPr/>
          <p:nvPr/>
        </p:nvSpPr>
        <p:spPr>
          <a:xfrm>
            <a:off x="6992483" y="5396096"/>
            <a:ext cx="10036970" cy="47902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pPr>
            <a:r>
              <a:t>不重复征税，仅对</a:t>
            </a:r>
            <a:r>
              <a:rPr u="sng">
                <a:latin typeface="Lantinghei SC Demibold"/>
                <a:ea typeface="Lantinghei SC Demibold"/>
                <a:cs typeface="Lantinghei SC Demibold"/>
                <a:sym typeface="Lantinghei SC Demibold"/>
              </a:rPr>
              <a:t>增值</a:t>
            </a:r>
            <a:r>
              <a:t>部分征税</a:t>
            </a:r>
          </a:p>
          <a:p>
            <a:pPr>
              <a:lnSpc>
                <a:spcPct val="150000"/>
              </a:lnSpc>
            </a:pPr>
            <a:r>
              <a:t>逐环节征税，逐环节</a:t>
            </a:r>
            <a:r>
              <a:rPr u="sng">
                <a:latin typeface="Lantinghei SC Demibold"/>
                <a:ea typeface="Lantinghei SC Demibold"/>
                <a:cs typeface="Lantinghei SC Demibold"/>
                <a:sym typeface="Lantinghei SC Demibold"/>
              </a:rPr>
              <a:t>扣税</a:t>
            </a:r>
          </a:p>
          <a:p>
            <a:pPr>
              <a:lnSpc>
                <a:spcPct val="150000"/>
              </a:lnSpc>
            </a:pPr>
            <a:r>
              <a:t>税负转嫁，最终</a:t>
            </a:r>
            <a:r>
              <a:rPr u="sng">
                <a:latin typeface="Lantinghei SC Demibold"/>
                <a:ea typeface="Lantinghei SC Demibold"/>
                <a:cs typeface="Lantinghei SC Demibold"/>
                <a:sym typeface="Lantinghei SC Demibold"/>
              </a:rPr>
              <a:t>消费者</a:t>
            </a:r>
            <a:r>
              <a:t>承担全部税款</a:t>
            </a:r>
          </a:p>
          <a:p>
            <a:pPr>
              <a:lnSpc>
                <a:spcPct val="150000"/>
              </a:lnSpc>
            </a:pPr>
            <a:r>
              <a:t>按产品实行</a:t>
            </a:r>
            <a:r>
              <a:rPr u="sng"/>
              <a:t>比例税率</a:t>
            </a:r>
          </a:p>
        </p:txBody>
      </p:sp>
      <p:grpSp>
        <p:nvGrpSpPr>
          <p:cNvPr id="198" name="成组"/>
          <p:cNvGrpSpPr/>
          <p:nvPr/>
        </p:nvGrpSpPr>
        <p:grpSpPr>
          <a:xfrm>
            <a:off x="6104924" y="5562710"/>
            <a:ext cx="592787" cy="592787"/>
            <a:chOff x="0" y="0"/>
            <a:chExt cx="592786" cy="592786"/>
          </a:xfrm>
        </p:grpSpPr>
        <p:sp>
          <p:nvSpPr>
            <p:cNvPr id="196"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197"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grpSp>
        <p:nvGrpSpPr>
          <p:cNvPr id="201" name="成组"/>
          <p:cNvGrpSpPr/>
          <p:nvPr/>
        </p:nvGrpSpPr>
        <p:grpSpPr>
          <a:xfrm>
            <a:off x="6104924" y="6837508"/>
            <a:ext cx="592787" cy="592787"/>
            <a:chOff x="0" y="0"/>
            <a:chExt cx="592786" cy="592786"/>
          </a:xfrm>
        </p:grpSpPr>
        <p:sp>
          <p:nvSpPr>
            <p:cNvPr id="199"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200"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grpSp>
        <p:nvGrpSpPr>
          <p:cNvPr id="204" name="成组"/>
          <p:cNvGrpSpPr/>
          <p:nvPr/>
        </p:nvGrpSpPr>
        <p:grpSpPr>
          <a:xfrm>
            <a:off x="6104924" y="8112305"/>
            <a:ext cx="592787" cy="592787"/>
            <a:chOff x="0" y="0"/>
            <a:chExt cx="592786" cy="592786"/>
          </a:xfrm>
        </p:grpSpPr>
        <p:sp>
          <p:nvSpPr>
            <p:cNvPr id="202"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203"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grpSp>
        <p:nvGrpSpPr>
          <p:cNvPr id="207" name="成组"/>
          <p:cNvGrpSpPr/>
          <p:nvPr/>
        </p:nvGrpSpPr>
        <p:grpSpPr>
          <a:xfrm>
            <a:off x="6104924" y="9387102"/>
            <a:ext cx="592787" cy="592788"/>
            <a:chOff x="0" y="0"/>
            <a:chExt cx="592786" cy="592786"/>
          </a:xfrm>
        </p:grpSpPr>
        <p:sp>
          <p:nvSpPr>
            <p:cNvPr id="205" name="三角形"/>
            <p:cNvSpPr/>
            <p:nvPr/>
          </p:nvSpPr>
          <p:spPr>
            <a:xfrm rot="18900000" flipH="1">
              <a:off x="86811" y="86811"/>
              <a:ext cx="419164" cy="4191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sp>
          <p:nvSpPr>
            <p:cNvPr id="206" name="线条"/>
            <p:cNvSpPr/>
            <p:nvPr/>
          </p:nvSpPr>
          <p:spPr>
            <a:xfrm flipV="1">
              <a:off x="127233" y="43010"/>
              <a:ext cx="1" cy="506767"/>
            </a:xfrm>
            <a:prstGeom prst="line">
              <a:avLst/>
            </a:prstGeom>
            <a:noFill/>
            <a:ln w="25400" cap="flat">
              <a:solidFill>
                <a:srgbClr val="FFBA02"/>
              </a:solidFill>
              <a:prstDash val="solid"/>
              <a:miter lim="400000"/>
            </a:ln>
            <a:effectLst/>
          </p:spPr>
          <p:txBody>
            <a:bodyPr wrap="square" lIns="50800" tIns="50800" rIns="50800" bIns="50800" numCol="1" anchor="ctr">
              <a:noAutofit/>
            </a:bodyPr>
            <a:lstStyle/>
            <a:p>
              <a:pPr algn="ctr" defTabSz="825500">
                <a:lnSpc>
                  <a:spcPct val="100000"/>
                </a:lnSpc>
                <a:defRPr sz="3600">
                  <a:latin typeface="+mn-lt"/>
                  <a:ea typeface="+mn-ea"/>
                  <a:cs typeface="+mn-cs"/>
                  <a:sym typeface="Helvetica Light"/>
                </a:defRPr>
              </a:pPr>
              <a:endParaRPr/>
            </a:p>
          </p:txBody>
        </p:sp>
      </p:gr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7F00FF"/>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just" defTabSz="1377950" rtl="0" fontAlgn="auto" latinLnBrk="0" hangingPunct="0">
          <a:lnSpc>
            <a:spcPct val="110000"/>
          </a:lnSpc>
          <a:spcBef>
            <a:spcPts val="0"/>
          </a:spcBef>
          <a:spcAft>
            <a:spcPts val="0"/>
          </a:spcAft>
          <a:buClrTx/>
          <a:buSzTx/>
          <a:buFontTx/>
          <a:buNone/>
          <a:tabLst/>
          <a:defRPr kumimoji="0" sz="4800" b="0" i="0" u="none" strike="noStrike" cap="none" spc="0" normalizeH="0" baseline="0">
            <a:ln>
              <a:noFill/>
            </a:ln>
            <a:solidFill>
              <a:srgbClr val="FFFFFF"/>
            </a:solidFill>
            <a:effectLst/>
            <a:uFillTx/>
            <a:latin typeface="Lantinghei SC Extralight"/>
            <a:ea typeface="Lantinghei SC Extralight"/>
            <a:cs typeface="Lantinghei SC Extralight"/>
            <a:sym typeface="Lantinghei SC Extra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just" defTabSz="1377950" rtl="0" fontAlgn="auto" latinLnBrk="0" hangingPunct="0">
          <a:lnSpc>
            <a:spcPct val="110000"/>
          </a:lnSpc>
          <a:spcBef>
            <a:spcPts val="0"/>
          </a:spcBef>
          <a:spcAft>
            <a:spcPts val="0"/>
          </a:spcAft>
          <a:buClrTx/>
          <a:buSzTx/>
          <a:buFontTx/>
          <a:buNone/>
          <a:tabLst/>
          <a:defRPr kumimoji="0" sz="4800" b="0" i="0" u="none" strike="noStrike" cap="none" spc="0" normalizeH="0" baseline="0">
            <a:ln>
              <a:noFill/>
            </a:ln>
            <a:solidFill>
              <a:srgbClr val="FFFFFF"/>
            </a:solidFill>
            <a:effectLst/>
            <a:uFillTx/>
            <a:latin typeface="Lantinghei SC Extralight"/>
            <a:ea typeface="Lantinghei SC Extralight"/>
            <a:cs typeface="Lantinghei SC Extralight"/>
            <a:sym typeface="Lantinghei SC Extra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1672</Words>
  <Application>Microsoft Macintosh PowerPoint</Application>
  <PresentationFormat>自定义</PresentationFormat>
  <Paragraphs>426</Paragraphs>
  <Slides>57</Slides>
  <Notes>9</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57</vt:i4>
      </vt:variant>
    </vt:vector>
  </HeadingPairs>
  <TitlesOfParts>
    <vt:vector size="67" baseType="lpstr">
      <vt:lpstr>Calibri</vt:lpstr>
      <vt:lpstr>Helvetica</vt:lpstr>
      <vt:lpstr>Helvetica Light</vt:lpstr>
      <vt:lpstr>Helvetica Neue</vt:lpstr>
      <vt:lpstr>Lantinghei SC Demibold</vt:lpstr>
      <vt:lpstr>Lantinghei SC Extralight</vt:lpstr>
      <vt:lpstr>Lantinghei SC Heavy</vt:lpstr>
      <vt:lpstr>微软雅黑</vt:lpstr>
      <vt:lpstr>Arial</vt:lpstr>
      <vt:lpstr>Black</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不能再签无偿使用了</vt:lpstr>
      <vt:lpstr>PowerPoint 演示文稿</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Microsoft Office 用户</cp:lastModifiedBy>
  <cp:revision>2</cp:revision>
  <dcterms:modified xsi:type="dcterms:W3CDTF">2017-09-12T02:32:50Z</dcterms:modified>
</cp:coreProperties>
</file>