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media/image1.jpeg" ContentType="image/jpeg"/>
  <Override PartName="/ppt/media/image2.jpeg" ContentType="image/jpeg"/>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12954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lvl1pPr>
    <a:lvl2pPr marL="0" marR="0" indent="15240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lvl2pPr>
    <a:lvl3pPr marL="0" marR="0" indent="17526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lvl3pPr>
    <a:lvl4pPr marL="0" marR="0" indent="19812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lvl4pPr>
    <a:lvl5pPr marL="0" marR="0" indent="22098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lvl5pPr>
    <a:lvl6pPr marL="0" marR="0" indent="24384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lvl6pPr>
    <a:lvl7pPr marL="0" marR="0" indent="26670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lvl7pPr>
    <a:lvl8pPr marL="0" marR="0" indent="28956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lvl8pPr>
    <a:lvl9pPr marL="0" marR="0" indent="31242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p:nvPr>
            <p:ph type="sldImg"/>
          </p:nvPr>
        </p:nvSpPr>
        <p:spPr>
          <a:xfrm>
            <a:off x="1143000" y="685800"/>
            <a:ext cx="4572000" cy="3429000"/>
          </a:xfrm>
          <a:prstGeom prst="rect">
            <a:avLst/>
          </a:prstGeom>
        </p:spPr>
        <p:txBody>
          <a:bodyPr/>
          <a:lstStyle/>
          <a:p>
            <a:pPr/>
          </a:p>
        </p:txBody>
      </p:sp>
      <p:sp>
        <p:nvSpPr>
          <p:cNvPr id="274" name="Shape 27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7" name="Shape 687"/>
          <p:cNvSpPr/>
          <p:nvPr>
            <p:ph type="sldImg"/>
          </p:nvPr>
        </p:nvSpPr>
        <p:spPr>
          <a:prstGeom prst="rect">
            <a:avLst/>
          </a:prstGeom>
        </p:spPr>
        <p:txBody>
          <a:bodyPr/>
          <a:lstStyle/>
          <a:p>
            <a:pPr/>
          </a:p>
        </p:txBody>
      </p:sp>
      <p:sp>
        <p:nvSpPr>
          <p:cNvPr id="688" name="Shape 688"/>
          <p:cNvSpPr/>
          <p:nvPr>
            <p:ph type="body" sz="quarter" idx="1"/>
          </p:nvPr>
        </p:nvSpPr>
        <p:spPr>
          <a:prstGeom prst="rect">
            <a:avLst/>
          </a:prstGeom>
        </p:spPr>
        <p:txBody>
          <a:bodyPr/>
          <a:lstStyle>
            <a:lvl1pPr defTabSz="914400">
              <a:lnSpc>
                <a:spcPct val="100000"/>
              </a:lnSpc>
              <a:defRPr sz="1200">
                <a:latin typeface="等线"/>
                <a:ea typeface="等线"/>
                <a:cs typeface="等线"/>
                <a:sym typeface="等线"/>
              </a:defRPr>
            </a:lvl1pPr>
          </a:lstStyle>
          <a:p>
            <a:pPr/>
            <a:r>
              <a:t>在合同关系中，首先就要先弄清楚，与你签订合同的相对方是谁？不能张冠李戴，也不能未审查对方的资信能力就随意签订合同。</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bmp"/></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标题与副标题">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标题文本</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正文级别 1</a:t>
            </a:r>
          </a:p>
          <a:p>
            <a:pPr lvl="1"/>
            <a:r>
              <a:t>正文级别 2</a:t>
            </a:r>
          </a:p>
          <a:p>
            <a:pPr lvl="2"/>
            <a:r>
              <a:t>正文级别 3</a:t>
            </a:r>
          </a:p>
          <a:p>
            <a:pPr lvl="3"/>
            <a:r>
              <a:t>正文级别 4</a:t>
            </a:r>
          </a:p>
          <a:p>
            <a:pPr lvl="4"/>
            <a:r>
              <a:t>正文级别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文">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5975349"/>
            <a:ext cx="19621500" cy="1028701"/>
          </a:xfrm>
          <a:prstGeom prst="rect">
            <a:avLst/>
          </a:prstGeom>
        </p:spPr>
        <p:txBody>
          <a:bodyPr>
            <a:spAutoFit/>
          </a:bodyPr>
          <a:lstStyle>
            <a:lvl1pPr marL="0" indent="0" algn="ctr">
              <a:spcBef>
                <a:spcPts val="0"/>
              </a:spcBef>
              <a:buSzTx/>
              <a:buNone/>
            </a:lvl1pPr>
          </a:lstStyle>
          <a:p>
            <a:pPr/>
            <a:r>
              <a:t>“在此键入引文。”</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照片">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7" name="CI标识横.png"/>
          <p:cNvPicPr>
            <a:picLocks noChangeAspect="1"/>
          </p:cNvPicPr>
          <p:nvPr/>
        </p:nvPicPr>
        <p:blipFill>
          <a:blip r:embed="rId3">
            <a:extLst/>
          </a:blip>
          <a:stretch>
            <a:fillRect/>
          </a:stretch>
        </p:blipFill>
        <p:spPr>
          <a:xfrm>
            <a:off x="3416300" y="12614275"/>
            <a:ext cx="7394575" cy="612775"/>
          </a:xfrm>
          <a:prstGeom prst="rect">
            <a:avLst/>
          </a:prstGeom>
          <a:ln w="12700">
            <a:miter lim="400000"/>
          </a:ln>
        </p:spPr>
      </p:pic>
      <p:sp>
        <p:nvSpPr>
          <p:cNvPr id="118" name="Shape 118"/>
          <p:cNvSpPr/>
          <p:nvPr>
            <p:ph type="title"/>
          </p:nvPr>
        </p:nvSpPr>
        <p:spPr>
          <a:xfrm>
            <a:off x="3962400" y="549275"/>
            <a:ext cx="16459200" cy="2286000"/>
          </a:xfrm>
          <a:prstGeom prst="rect">
            <a:avLst/>
          </a:prstGeom>
        </p:spPr>
        <p:txBody>
          <a:bodyPr lIns="91439" tIns="91439" rIns="91439" bIns="91439" anchor="t"/>
          <a:lstStyle>
            <a:lvl1pPr algn="l" defTabSz="1828800">
              <a:defRPr b="1" sz="5600">
                <a:solidFill>
                  <a:srgbClr val="DBE8B2"/>
                </a:solidFill>
                <a:latin typeface="Verdana"/>
                <a:ea typeface="Verdana"/>
                <a:cs typeface="Verdana"/>
                <a:sym typeface="Verdana"/>
              </a:defRPr>
            </a:lvl1pPr>
          </a:lstStyle>
          <a:p>
            <a:pPr/>
            <a:r>
              <a:t>标题文本</a:t>
            </a:r>
          </a:p>
        </p:txBody>
      </p:sp>
      <p:sp>
        <p:nvSpPr>
          <p:cNvPr id="119" name="Shape 119"/>
          <p:cNvSpPr/>
          <p:nvPr>
            <p:ph type="body" idx="1"/>
          </p:nvPr>
        </p:nvSpPr>
        <p:spPr>
          <a:xfrm>
            <a:off x="3962400" y="3200400"/>
            <a:ext cx="16459200" cy="9051925"/>
          </a:xfrm>
          <a:prstGeom prst="rect">
            <a:avLst/>
          </a:prstGeom>
        </p:spPr>
        <p:txBody>
          <a:bodyPr lIns="91439" tIns="91439" rIns="91439" bIns="91439" anchor="t"/>
          <a:lstStyle>
            <a:lvl1pPr marL="685800" indent="-685800" defTabSz="1828800">
              <a:spcBef>
                <a:spcPts val="900"/>
              </a:spcBef>
              <a:buClr>
                <a:srgbClr val="507800"/>
              </a:buClr>
              <a:buSzPct val="100000"/>
              <a:buFont typeface="Wingdings"/>
              <a:buChar char="■"/>
              <a:defRPr b="1" sz="4000">
                <a:solidFill>
                  <a:srgbClr val="507800"/>
                </a:solidFill>
                <a:latin typeface="Verdana"/>
                <a:ea typeface="Verdana"/>
                <a:cs typeface="Verdana"/>
                <a:sym typeface="Verdana"/>
              </a:defRPr>
            </a:lvl1pPr>
            <a:lvl2pPr marL="865414" indent="-408214" defTabSz="1828800">
              <a:spcBef>
                <a:spcPts val="900"/>
              </a:spcBef>
              <a:buClr>
                <a:srgbClr val="507800"/>
              </a:buClr>
              <a:buSzPct val="60000"/>
              <a:buFont typeface="Wingdings"/>
              <a:buChar char="■"/>
              <a:defRPr b="1" sz="4000">
                <a:solidFill>
                  <a:srgbClr val="507800"/>
                </a:solidFill>
                <a:latin typeface="Verdana"/>
                <a:ea typeface="Verdana"/>
                <a:cs typeface="Verdana"/>
                <a:sym typeface="Verdana"/>
              </a:defRPr>
            </a:lvl2pPr>
            <a:lvl3pPr marL="1485900" indent="-571500" defTabSz="1828800">
              <a:spcBef>
                <a:spcPts val="900"/>
              </a:spcBef>
              <a:buClr>
                <a:srgbClr val="507800"/>
              </a:buClr>
              <a:buSzPct val="60000"/>
              <a:buFont typeface="Wingdings"/>
              <a:buChar char="■"/>
              <a:defRPr b="1" sz="4000">
                <a:solidFill>
                  <a:srgbClr val="507800"/>
                </a:solidFill>
                <a:latin typeface="Verdana"/>
                <a:ea typeface="Verdana"/>
                <a:cs typeface="Verdana"/>
                <a:sym typeface="Verdana"/>
              </a:defRPr>
            </a:lvl3pPr>
            <a:lvl4pPr marL="1879600" indent="-508000" defTabSz="1828800">
              <a:spcBef>
                <a:spcPts val="900"/>
              </a:spcBef>
              <a:buClr>
                <a:srgbClr val="507800"/>
              </a:buClr>
              <a:buSzPct val="60000"/>
              <a:buFont typeface="Wingdings"/>
              <a:buChar char="■"/>
              <a:defRPr b="1" sz="4000">
                <a:solidFill>
                  <a:srgbClr val="507800"/>
                </a:solidFill>
                <a:latin typeface="Verdana"/>
                <a:ea typeface="Verdana"/>
                <a:cs typeface="Verdana"/>
                <a:sym typeface="Verdana"/>
              </a:defRPr>
            </a:lvl4pPr>
            <a:lvl5pPr marL="2481942" indent="-653142" defTabSz="1828800">
              <a:spcBef>
                <a:spcPts val="900"/>
              </a:spcBef>
              <a:buClr>
                <a:srgbClr val="507800"/>
              </a:buClr>
              <a:buSzPct val="60000"/>
              <a:buFont typeface="Wingdings"/>
              <a:buChar char="■"/>
              <a:defRPr b="1" sz="4000">
                <a:solidFill>
                  <a:srgbClr val="507800"/>
                </a:solidFill>
                <a:latin typeface="Verdana"/>
                <a:ea typeface="Verdana"/>
                <a:cs typeface="Verdana"/>
                <a:sym typeface="Verdana"/>
              </a:defRPr>
            </a:lvl5pPr>
          </a:lstStyle>
          <a:p>
            <a:pPr/>
            <a:r>
              <a:t>正文级别 1</a:t>
            </a:r>
          </a:p>
          <a:p>
            <a:pPr lvl="1"/>
            <a:r>
              <a:t>正文级别 2</a:t>
            </a:r>
          </a:p>
          <a:p>
            <a:pPr lvl="2"/>
            <a:r>
              <a:t>正文级别 3</a:t>
            </a:r>
          </a:p>
          <a:p>
            <a:pPr lvl="3"/>
            <a:r>
              <a:t>正文级别 4</a:t>
            </a:r>
          </a:p>
          <a:p>
            <a:pPr lvl="4"/>
            <a:r>
              <a:t>正文级别 5</a:t>
            </a:r>
          </a:p>
        </p:txBody>
      </p:sp>
      <p:sp>
        <p:nvSpPr>
          <p:cNvPr id="120" name="Shape 120"/>
          <p:cNvSpPr/>
          <p:nvPr>
            <p:ph type="sldNum" sz="quarter" idx="2"/>
          </p:nvPr>
        </p:nvSpPr>
        <p:spPr>
          <a:xfrm>
            <a:off x="11887200" y="12344400"/>
            <a:ext cx="4267200" cy="736601"/>
          </a:xfrm>
          <a:prstGeom prst="rect">
            <a:avLst/>
          </a:prstGeom>
        </p:spPr>
        <p:txBody>
          <a:bodyPr lIns="91439" tIns="91439" rIns="91439" bIns="91439" anchor="ctr"/>
          <a:lstStyle>
            <a:lvl1pPr algn="r" defTabSz="1828800">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标题和内容">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27" name="Shape 127" descr="Freeform 6"/>
          <p:cNvSpPr/>
          <p:nvPr/>
        </p:nvSpPr>
        <p:spPr>
          <a:xfrm>
            <a:off x="3028950" y="-14288"/>
            <a:ext cx="18326100" cy="2082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tIns="91439" bIns="91439"/>
          <a:lstStyle/>
          <a:p>
            <a:pPr indent="0" defTabSz="1828800">
              <a:lnSpc>
                <a:spcPct val="100000"/>
              </a:lnSpc>
              <a:defRPr sz="3600">
                <a:solidFill>
                  <a:srgbClr val="000000"/>
                </a:solidFill>
                <a:latin typeface="Constantia"/>
                <a:ea typeface="Constantia"/>
                <a:cs typeface="Constantia"/>
                <a:sym typeface="Constantia"/>
              </a:defRPr>
            </a:pPr>
          </a:p>
        </p:txBody>
      </p:sp>
      <p:sp>
        <p:nvSpPr>
          <p:cNvPr id="128" name="Shape 128" descr="Freeform 7"/>
          <p:cNvSpPr/>
          <p:nvPr/>
        </p:nvSpPr>
        <p:spPr>
          <a:xfrm>
            <a:off x="11811000" y="-14289"/>
            <a:ext cx="9525000" cy="1214424"/>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tIns="91439" bIns="91439"/>
          <a:lstStyle/>
          <a:p>
            <a:pPr indent="0" defTabSz="1828800">
              <a:lnSpc>
                <a:spcPct val="100000"/>
              </a:lnSpc>
              <a:defRPr sz="3600">
                <a:solidFill>
                  <a:srgbClr val="000000"/>
                </a:solidFill>
                <a:latin typeface="Constantia"/>
                <a:ea typeface="Constantia"/>
                <a:cs typeface="Constantia"/>
                <a:sym typeface="Constantia"/>
              </a:defRPr>
            </a:pPr>
          </a:p>
        </p:txBody>
      </p:sp>
      <p:grpSp>
        <p:nvGrpSpPr>
          <p:cNvPr id="131" name="Group 131" descr="Group 1"/>
          <p:cNvGrpSpPr/>
          <p:nvPr/>
        </p:nvGrpSpPr>
        <p:grpSpPr>
          <a:xfrm>
            <a:off x="2989412" y="-32225"/>
            <a:ext cx="18394356" cy="2117305"/>
            <a:chOff x="0" y="0"/>
            <a:chExt cx="18394355" cy="2117304"/>
          </a:xfrm>
        </p:grpSpPr>
        <p:sp>
          <p:nvSpPr>
            <p:cNvPr id="129" name="Shape 129" descr="Freeform 11"/>
            <p:cNvSpPr/>
            <p:nvPr/>
          </p:nvSpPr>
          <p:spPr>
            <a:xfrm rot="21435692">
              <a:off x="19233" y="437073"/>
              <a:ext cx="18326101" cy="1243160"/>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2700" cap="flat">
              <a:solidFill>
                <a:srgbClr val="05A0BE">
                  <a:alpha val="78000"/>
                </a:srgbClr>
              </a:solidFill>
              <a:prstDash val="solid"/>
              <a:round/>
            </a:ln>
            <a:effectLst/>
          </p:spPr>
          <p:txBody>
            <a:bodyPr wrap="square" lIns="91439" tIns="91439" rIns="91439" bIns="91439" numCol="1" anchor="t">
              <a:noAutofit/>
            </a:bodyPr>
            <a:lstStyle/>
            <a:p>
              <a:pPr indent="0" defTabSz="1828800">
                <a:lnSpc>
                  <a:spcPct val="100000"/>
                </a:lnSpc>
                <a:defRPr sz="3600">
                  <a:solidFill>
                    <a:srgbClr val="000000"/>
                  </a:solidFill>
                  <a:latin typeface="Constantia"/>
                  <a:ea typeface="Constantia"/>
                  <a:cs typeface="Constantia"/>
                  <a:sym typeface="Constantia"/>
                </a:defRPr>
              </a:pPr>
            </a:p>
          </p:txBody>
        </p:sp>
        <p:sp>
          <p:nvSpPr>
            <p:cNvPr id="130" name="Shape 130" descr="Freeform 12"/>
            <p:cNvSpPr/>
            <p:nvPr/>
          </p:nvSpPr>
          <p:spPr>
            <a:xfrm rot="21435692">
              <a:off x="28948" y="583973"/>
              <a:ext cx="18351625" cy="1015617"/>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12700" cap="flat">
              <a:solidFill>
                <a:srgbClr val="08B6BA">
                  <a:alpha val="78000"/>
                </a:srgbClr>
              </a:solidFill>
              <a:prstDash val="solid"/>
              <a:round/>
            </a:ln>
            <a:effectLst/>
          </p:spPr>
          <p:txBody>
            <a:bodyPr wrap="square" lIns="91439" tIns="91439" rIns="91439" bIns="91439" numCol="1" anchor="t">
              <a:noAutofit/>
            </a:bodyPr>
            <a:lstStyle/>
            <a:p>
              <a:pPr indent="0" defTabSz="1828800">
                <a:lnSpc>
                  <a:spcPct val="100000"/>
                </a:lnSpc>
                <a:defRPr sz="3600">
                  <a:solidFill>
                    <a:srgbClr val="000000"/>
                  </a:solidFill>
                  <a:latin typeface="Constantia"/>
                  <a:ea typeface="Constantia"/>
                  <a:cs typeface="Constantia"/>
                  <a:sym typeface="Constantia"/>
                </a:defRPr>
              </a:pPr>
            </a:p>
          </p:txBody>
        </p:sp>
      </p:grpSp>
      <p:sp>
        <p:nvSpPr>
          <p:cNvPr id="132" name="Shape 132"/>
          <p:cNvSpPr/>
          <p:nvPr>
            <p:ph type="title"/>
          </p:nvPr>
        </p:nvSpPr>
        <p:spPr>
          <a:xfrm>
            <a:off x="3962400" y="1408175"/>
            <a:ext cx="16459200" cy="2286001"/>
          </a:xfrm>
          <a:prstGeom prst="rect">
            <a:avLst/>
          </a:prstGeom>
        </p:spPr>
        <p:txBody>
          <a:bodyPr lIns="0" tIns="0" rIns="0" bIns="0" anchor="b"/>
          <a:lstStyle>
            <a:lvl1pPr algn="l" defTabSz="1828800">
              <a:defRPr sz="10000">
                <a:solidFill>
                  <a:srgbClr val="04617B"/>
                </a:solidFill>
                <a:latin typeface="Calibri"/>
                <a:ea typeface="Calibri"/>
                <a:cs typeface="Calibri"/>
                <a:sym typeface="Calibri"/>
              </a:defRPr>
            </a:lvl1pPr>
          </a:lstStyle>
          <a:p>
            <a:pPr/>
            <a:r>
              <a:t>标题文本</a:t>
            </a:r>
          </a:p>
        </p:txBody>
      </p:sp>
      <p:sp>
        <p:nvSpPr>
          <p:cNvPr id="133" name="Shape 133"/>
          <p:cNvSpPr/>
          <p:nvPr>
            <p:ph type="body" idx="1"/>
          </p:nvPr>
        </p:nvSpPr>
        <p:spPr>
          <a:xfrm>
            <a:off x="3962400" y="3870959"/>
            <a:ext cx="16459200" cy="8778241"/>
          </a:xfrm>
          <a:prstGeom prst="rect">
            <a:avLst/>
          </a:prstGeom>
        </p:spPr>
        <p:txBody>
          <a:bodyPr lIns="91439" tIns="91439" rIns="91439" bIns="91439" anchor="t"/>
          <a:lstStyle>
            <a:lvl1pPr marL="548640" indent="-548640" defTabSz="1828800">
              <a:spcBef>
                <a:spcPts val="1200"/>
              </a:spcBef>
              <a:buClr>
                <a:srgbClr val="0BD0D9"/>
              </a:buClr>
              <a:buSzPct val="95000"/>
              <a:buFont typeface="Wingdings 2"/>
              <a:buChar char="●"/>
              <a:defRPr>
                <a:solidFill>
                  <a:srgbClr val="000000"/>
                </a:solidFill>
                <a:latin typeface="Constantia"/>
                <a:ea typeface="Constantia"/>
                <a:cs typeface="Constantia"/>
                <a:sym typeface="Constantia"/>
              </a:defRPr>
            </a:lvl1pPr>
            <a:lvl2pPr marL="928116" indent="-534924" defTabSz="1828800">
              <a:spcBef>
                <a:spcPts val="1200"/>
              </a:spcBef>
              <a:buClr>
                <a:srgbClr val="0BD0D9"/>
              </a:buClr>
              <a:buSzPct val="85000"/>
              <a:buFont typeface="Wingdings 2"/>
              <a:buChar char="●"/>
              <a:defRPr>
                <a:solidFill>
                  <a:srgbClr val="000000"/>
                </a:solidFill>
                <a:latin typeface="Constantia"/>
                <a:ea typeface="Constantia"/>
                <a:cs typeface="Constantia"/>
                <a:sym typeface="Constantia"/>
              </a:defRPr>
            </a:lvl2pPr>
            <a:lvl3pPr marL="1278853" indent="-611341" defTabSz="1828800">
              <a:spcBef>
                <a:spcPts val="1200"/>
              </a:spcBef>
              <a:buClr>
                <a:srgbClr val="0BD0D9"/>
              </a:buClr>
              <a:buSzPct val="70000"/>
              <a:buFont typeface="Wingdings 2"/>
              <a:buChar char="●"/>
              <a:defRPr>
                <a:solidFill>
                  <a:srgbClr val="000000"/>
                </a:solidFill>
                <a:latin typeface="Constantia"/>
                <a:ea typeface="Constantia"/>
                <a:cs typeface="Constantia"/>
                <a:sym typeface="Constantia"/>
              </a:defRPr>
            </a:lvl3pPr>
            <a:lvl4pPr marL="1525219" indent="-546811" defTabSz="1828800">
              <a:spcBef>
                <a:spcPts val="1200"/>
              </a:spcBef>
              <a:buClr>
                <a:srgbClr val="0BD0D9"/>
              </a:buClr>
              <a:buSzPct val="65000"/>
              <a:buFont typeface="Wingdings 2"/>
              <a:buChar char="●"/>
              <a:defRPr>
                <a:solidFill>
                  <a:srgbClr val="000000"/>
                </a:solidFill>
                <a:latin typeface="Constantia"/>
                <a:ea typeface="Constantia"/>
                <a:cs typeface="Constantia"/>
                <a:sym typeface="Constantia"/>
              </a:defRPr>
            </a:lvl4pPr>
            <a:lvl5pPr marL="1799539" indent="-546811" defTabSz="1828800">
              <a:spcBef>
                <a:spcPts val="1200"/>
              </a:spcBef>
              <a:buClr>
                <a:srgbClr val="0BD0D9"/>
              </a:buClr>
              <a:buSzPct val="65000"/>
              <a:buFont typeface="Wingdings 2"/>
              <a:buChar char="●"/>
              <a:defRPr>
                <a:solidFill>
                  <a:srgbClr val="000000"/>
                </a:solidFill>
                <a:latin typeface="Constantia"/>
                <a:ea typeface="Constantia"/>
                <a:cs typeface="Constantia"/>
                <a:sym typeface="Constantia"/>
              </a:defRPr>
            </a:lvl5pPr>
          </a:lstStyle>
          <a:p>
            <a:pPr/>
            <a:r>
              <a:t>正文级别 1</a:t>
            </a:r>
          </a:p>
          <a:p>
            <a:pPr lvl="1"/>
            <a:r>
              <a:t>正文级别 2</a:t>
            </a:r>
          </a:p>
          <a:p>
            <a:pPr lvl="2"/>
            <a:r>
              <a:t>正文级别 3</a:t>
            </a:r>
          </a:p>
          <a:p>
            <a:pPr lvl="3"/>
            <a:r>
              <a:t>正文级别 4</a:t>
            </a:r>
          </a:p>
          <a:p>
            <a:pPr lvl="4"/>
            <a:r>
              <a:t>正文级别 5</a:t>
            </a:r>
          </a:p>
        </p:txBody>
      </p:sp>
      <p:sp>
        <p:nvSpPr>
          <p:cNvPr id="134" name="Shape 134"/>
          <p:cNvSpPr/>
          <p:nvPr>
            <p:ph type="sldNum" sz="quarter" idx="2"/>
          </p:nvPr>
        </p:nvSpPr>
        <p:spPr>
          <a:xfrm>
            <a:off x="20104100" y="13036550"/>
            <a:ext cx="317500" cy="406401"/>
          </a:xfrm>
          <a:prstGeom prst="rect">
            <a:avLst/>
          </a:prstGeom>
        </p:spPr>
        <p:txBody>
          <a:bodyPr lIns="0" tIns="0" rIns="0" bIns="0" anchor="b"/>
          <a:lstStyle>
            <a:lvl1pPr algn="r" defTabSz="1828800">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节标题">
    <p:bg>
      <p:bgPr>
        <a:gradFill flip="none" rotWithShape="1">
          <a:gsLst>
            <a:gs pos="0">
              <a:srgbClr val="42A1D9"/>
            </a:gs>
            <a:gs pos="25000">
              <a:srgbClr val="4499C9"/>
            </a:gs>
            <a:gs pos="100000">
              <a:srgbClr val="002A36"/>
            </a:gs>
          </a:gsLst>
          <a:path path="circle">
            <a:fillToRect l="50000" t="50000" r="50000" b="50000"/>
          </a:path>
        </a:gradFill>
      </p:bgPr>
    </p:bg>
    <p:spTree>
      <p:nvGrpSpPr>
        <p:cNvPr id="1" name=""/>
        <p:cNvGrpSpPr/>
        <p:nvPr/>
      </p:nvGrpSpPr>
      <p:grpSpPr>
        <a:xfrm>
          <a:off x="0" y="0"/>
          <a:ext cx="0" cy="0"/>
          <a:chOff x="0" y="0"/>
          <a:chExt cx="0" cy="0"/>
        </a:xfrm>
      </p:grpSpPr>
      <p:sp>
        <p:nvSpPr>
          <p:cNvPr id="141" name="Shape 141" descr="Freeform 6"/>
          <p:cNvSpPr/>
          <p:nvPr/>
        </p:nvSpPr>
        <p:spPr>
          <a:xfrm>
            <a:off x="3028950" y="-14288"/>
            <a:ext cx="18326100" cy="2082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tIns="91439" bIns="91439"/>
          <a:lstStyle/>
          <a:p>
            <a:pPr indent="0" defTabSz="1828800">
              <a:lnSpc>
                <a:spcPct val="100000"/>
              </a:lnSpc>
              <a:defRPr sz="3600">
                <a:solidFill>
                  <a:srgbClr val="C7EDCC"/>
                </a:solidFill>
                <a:latin typeface="Constantia"/>
                <a:ea typeface="Constantia"/>
                <a:cs typeface="Constantia"/>
                <a:sym typeface="Constantia"/>
              </a:defRPr>
            </a:pPr>
          </a:p>
        </p:txBody>
      </p:sp>
      <p:sp>
        <p:nvSpPr>
          <p:cNvPr id="142" name="Shape 142" descr="Freeform 7"/>
          <p:cNvSpPr/>
          <p:nvPr/>
        </p:nvSpPr>
        <p:spPr>
          <a:xfrm>
            <a:off x="11811000" y="-14289"/>
            <a:ext cx="9525000" cy="1214424"/>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tIns="91439" bIns="91439"/>
          <a:lstStyle/>
          <a:p>
            <a:pPr indent="0" defTabSz="1828800">
              <a:lnSpc>
                <a:spcPct val="100000"/>
              </a:lnSpc>
              <a:defRPr sz="3600">
                <a:solidFill>
                  <a:srgbClr val="C7EDCC"/>
                </a:solidFill>
                <a:latin typeface="Constantia"/>
                <a:ea typeface="Constantia"/>
                <a:cs typeface="Constantia"/>
                <a:sym typeface="Constantia"/>
              </a:defRPr>
            </a:pPr>
          </a:p>
        </p:txBody>
      </p:sp>
      <p:grpSp>
        <p:nvGrpSpPr>
          <p:cNvPr id="145" name="Group 145" descr="Group 1"/>
          <p:cNvGrpSpPr/>
          <p:nvPr/>
        </p:nvGrpSpPr>
        <p:grpSpPr>
          <a:xfrm>
            <a:off x="2989412" y="-32225"/>
            <a:ext cx="18394356" cy="2117305"/>
            <a:chOff x="0" y="0"/>
            <a:chExt cx="18394355" cy="2117304"/>
          </a:xfrm>
        </p:grpSpPr>
        <p:sp>
          <p:nvSpPr>
            <p:cNvPr id="143" name="Shape 143" descr="Freeform 11"/>
            <p:cNvSpPr/>
            <p:nvPr/>
          </p:nvSpPr>
          <p:spPr>
            <a:xfrm rot="21435692">
              <a:off x="19233" y="437073"/>
              <a:ext cx="18326101" cy="1243160"/>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2700" cap="flat">
              <a:solidFill>
                <a:srgbClr val="05A0BE">
                  <a:alpha val="78000"/>
                </a:srgbClr>
              </a:solidFill>
              <a:prstDash val="solid"/>
              <a:round/>
            </a:ln>
            <a:effectLst/>
          </p:spPr>
          <p:txBody>
            <a:bodyPr wrap="square" lIns="91439" tIns="91439" rIns="91439" bIns="91439" numCol="1" anchor="t">
              <a:noAutofit/>
            </a:bodyPr>
            <a:lstStyle/>
            <a:p>
              <a:pPr indent="0" defTabSz="1828800">
                <a:lnSpc>
                  <a:spcPct val="100000"/>
                </a:lnSpc>
                <a:defRPr sz="3600">
                  <a:solidFill>
                    <a:srgbClr val="C7EDCC"/>
                  </a:solidFill>
                  <a:latin typeface="Constantia"/>
                  <a:ea typeface="Constantia"/>
                  <a:cs typeface="Constantia"/>
                  <a:sym typeface="Constantia"/>
                </a:defRPr>
              </a:pPr>
            </a:p>
          </p:txBody>
        </p:sp>
        <p:sp>
          <p:nvSpPr>
            <p:cNvPr id="144" name="Shape 144" descr="Freeform 12"/>
            <p:cNvSpPr/>
            <p:nvPr/>
          </p:nvSpPr>
          <p:spPr>
            <a:xfrm rot="21435692">
              <a:off x="28948" y="583973"/>
              <a:ext cx="18351625" cy="1015617"/>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12700" cap="flat">
              <a:solidFill>
                <a:srgbClr val="08B6BA">
                  <a:alpha val="78000"/>
                </a:srgbClr>
              </a:solidFill>
              <a:prstDash val="solid"/>
              <a:round/>
            </a:ln>
            <a:effectLst/>
          </p:spPr>
          <p:txBody>
            <a:bodyPr wrap="square" lIns="91439" tIns="91439" rIns="91439" bIns="91439" numCol="1" anchor="t">
              <a:noAutofit/>
            </a:bodyPr>
            <a:lstStyle/>
            <a:p>
              <a:pPr indent="0" defTabSz="1828800">
                <a:lnSpc>
                  <a:spcPct val="100000"/>
                </a:lnSpc>
                <a:defRPr sz="3600">
                  <a:solidFill>
                    <a:srgbClr val="C7EDCC"/>
                  </a:solidFill>
                  <a:latin typeface="Constantia"/>
                  <a:ea typeface="Constantia"/>
                  <a:cs typeface="Constantia"/>
                  <a:sym typeface="Constantia"/>
                </a:defRPr>
              </a:pPr>
            </a:p>
          </p:txBody>
        </p:sp>
      </p:grpSp>
      <p:sp>
        <p:nvSpPr>
          <p:cNvPr id="146" name="Shape 146"/>
          <p:cNvSpPr/>
          <p:nvPr>
            <p:ph type="title"/>
          </p:nvPr>
        </p:nvSpPr>
        <p:spPr>
          <a:xfrm>
            <a:off x="4108703" y="2633472"/>
            <a:ext cx="15544801" cy="2724912"/>
          </a:xfrm>
          <a:prstGeom prst="rect">
            <a:avLst/>
          </a:prstGeom>
        </p:spPr>
        <p:txBody>
          <a:bodyPr lIns="0" tIns="0" rIns="0" bIns="0" anchor="b"/>
          <a:lstStyle>
            <a:lvl1pPr algn="l" defTabSz="1828800">
              <a:defRPr b="1">
                <a:solidFill>
                  <a:srgbClr val="4BE4AD"/>
                </a:solidFill>
                <a:effectLst>
                  <a:outerShdw sx="100000" sy="100000" kx="0" ky="0" algn="b" rotWithShape="0" blurRad="38100" dist="25400" dir="5400000">
                    <a:srgbClr val="000000">
                      <a:alpha val="43000"/>
                    </a:srgbClr>
                  </a:outerShdw>
                </a:effectLst>
                <a:latin typeface="Calibri"/>
                <a:ea typeface="Calibri"/>
                <a:cs typeface="Calibri"/>
                <a:sym typeface="Calibri"/>
              </a:defRPr>
            </a:lvl1pPr>
          </a:lstStyle>
          <a:p>
            <a:pPr/>
            <a:r>
              <a:t>标题文本</a:t>
            </a:r>
          </a:p>
        </p:txBody>
      </p:sp>
      <p:sp>
        <p:nvSpPr>
          <p:cNvPr id="147" name="Shape 147"/>
          <p:cNvSpPr/>
          <p:nvPr>
            <p:ph type="body" sz="quarter" idx="1"/>
          </p:nvPr>
        </p:nvSpPr>
        <p:spPr>
          <a:xfrm>
            <a:off x="4108703" y="5409327"/>
            <a:ext cx="15544801" cy="3019425"/>
          </a:xfrm>
          <a:prstGeom prst="rect">
            <a:avLst/>
          </a:prstGeom>
        </p:spPr>
        <p:txBody>
          <a:bodyPr lIns="91439" tIns="91439" rIns="91439" bIns="91439" anchor="t"/>
          <a:lstStyle>
            <a:lvl1pPr marL="0" indent="0" defTabSz="1828800">
              <a:spcBef>
                <a:spcPts val="1000"/>
              </a:spcBef>
              <a:buSzTx/>
              <a:buNone/>
              <a:defRPr sz="4400">
                <a:solidFill>
                  <a:srgbClr val="C7EDCC"/>
                </a:solidFill>
                <a:latin typeface="Constantia"/>
                <a:ea typeface="Constantia"/>
                <a:cs typeface="Constantia"/>
                <a:sym typeface="Constantia"/>
              </a:defRPr>
            </a:lvl1pPr>
            <a:lvl2pPr marL="0" indent="393192" defTabSz="1828800">
              <a:spcBef>
                <a:spcPts val="1000"/>
              </a:spcBef>
              <a:buSzTx/>
              <a:buNone/>
              <a:defRPr sz="4400">
                <a:solidFill>
                  <a:srgbClr val="C7EDCC"/>
                </a:solidFill>
                <a:latin typeface="Constantia"/>
                <a:ea typeface="Constantia"/>
                <a:cs typeface="Constantia"/>
                <a:sym typeface="Constantia"/>
              </a:defRPr>
            </a:lvl2pPr>
            <a:lvl3pPr marL="0" indent="667511" defTabSz="1828800">
              <a:spcBef>
                <a:spcPts val="1000"/>
              </a:spcBef>
              <a:buSzTx/>
              <a:buNone/>
              <a:defRPr sz="4400">
                <a:solidFill>
                  <a:srgbClr val="C7EDCC"/>
                </a:solidFill>
                <a:latin typeface="Constantia"/>
                <a:ea typeface="Constantia"/>
                <a:cs typeface="Constantia"/>
                <a:sym typeface="Constantia"/>
              </a:defRPr>
            </a:lvl3pPr>
            <a:lvl4pPr marL="0" indent="978408" defTabSz="1828800">
              <a:spcBef>
                <a:spcPts val="1000"/>
              </a:spcBef>
              <a:buSzTx/>
              <a:buNone/>
              <a:defRPr sz="4400">
                <a:solidFill>
                  <a:srgbClr val="C7EDCC"/>
                </a:solidFill>
                <a:latin typeface="Constantia"/>
                <a:ea typeface="Constantia"/>
                <a:cs typeface="Constantia"/>
                <a:sym typeface="Constantia"/>
              </a:defRPr>
            </a:lvl4pPr>
            <a:lvl5pPr marL="0" indent="1252727" defTabSz="1828800">
              <a:spcBef>
                <a:spcPts val="1000"/>
              </a:spcBef>
              <a:buSzTx/>
              <a:buNone/>
              <a:defRPr sz="4400">
                <a:solidFill>
                  <a:srgbClr val="C7EDCC"/>
                </a:solidFill>
                <a:latin typeface="Constantia"/>
                <a:ea typeface="Constantia"/>
                <a:cs typeface="Constantia"/>
                <a:sym typeface="Constantia"/>
              </a:defRPr>
            </a:lvl5pPr>
          </a:lstStyle>
          <a:p>
            <a:pPr/>
            <a:r>
              <a:t>正文级别 1</a:t>
            </a:r>
          </a:p>
          <a:p>
            <a:pPr lvl="1"/>
            <a:r>
              <a:t>正文级别 2</a:t>
            </a:r>
          </a:p>
          <a:p>
            <a:pPr lvl="2"/>
            <a:r>
              <a:t>正文级别 3</a:t>
            </a:r>
          </a:p>
          <a:p>
            <a:pPr lvl="3"/>
            <a:r>
              <a:t>正文级别 4</a:t>
            </a:r>
          </a:p>
          <a:p>
            <a:pPr lvl="4"/>
            <a:r>
              <a:t>正文级别 5</a:t>
            </a:r>
          </a:p>
        </p:txBody>
      </p:sp>
      <p:sp>
        <p:nvSpPr>
          <p:cNvPr id="148" name="Shape 148"/>
          <p:cNvSpPr/>
          <p:nvPr>
            <p:ph type="sldNum" sz="quarter" idx="2"/>
          </p:nvPr>
        </p:nvSpPr>
        <p:spPr>
          <a:xfrm>
            <a:off x="20104100" y="13036550"/>
            <a:ext cx="317500" cy="406401"/>
          </a:xfrm>
          <a:prstGeom prst="rect">
            <a:avLst/>
          </a:prstGeom>
        </p:spPr>
        <p:txBody>
          <a:bodyPr lIns="0" tIns="0" rIns="0" bIns="0" anchor="b"/>
          <a:lstStyle>
            <a:lvl1pPr algn="r" defTabSz="1828800">
              <a:defRPr>
                <a:solidFill>
                  <a:srgbClr val="D1EAED"/>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5" name="Shape 155"/>
          <p:cNvSpPr/>
          <p:nvPr>
            <p:ph type="title"/>
          </p:nvPr>
        </p:nvSpPr>
        <p:spPr>
          <a:xfrm>
            <a:off x="3959225" y="549275"/>
            <a:ext cx="16465550" cy="2286000"/>
          </a:xfrm>
          <a:prstGeom prst="rect">
            <a:avLst/>
          </a:prstGeom>
        </p:spPr>
        <p:txBody>
          <a:bodyPr lIns="83418" tIns="83418" rIns="83418" bIns="83418"/>
          <a:lstStyle>
            <a:lvl1pPr defTabSz="1666875">
              <a:defRPr sz="8200">
                <a:solidFill>
                  <a:srgbClr val="000000"/>
                </a:solidFill>
                <a:latin typeface="Calibri"/>
                <a:ea typeface="Calibri"/>
                <a:cs typeface="Calibri"/>
                <a:sym typeface="Calibri"/>
              </a:defRPr>
            </a:lvl1pPr>
          </a:lstStyle>
          <a:p>
            <a:pPr/>
            <a:r>
              <a:t>标题文本</a:t>
            </a:r>
          </a:p>
        </p:txBody>
      </p:sp>
      <p:sp>
        <p:nvSpPr>
          <p:cNvPr id="156" name="Shape 156"/>
          <p:cNvSpPr/>
          <p:nvPr>
            <p:ph type="sldNum" sz="quarter" idx="2"/>
          </p:nvPr>
        </p:nvSpPr>
        <p:spPr>
          <a:xfrm>
            <a:off x="19952196" y="12840419"/>
            <a:ext cx="472580" cy="497037"/>
          </a:xfrm>
          <a:prstGeom prst="rect">
            <a:avLst/>
          </a:prstGeom>
        </p:spPr>
        <p:txBody>
          <a:bodyPr lIns="83418" tIns="83418" rIns="83418" bIns="83418" anchor="ctr"/>
          <a:lstStyle>
            <a:lvl1pPr algn="r" defTabSz="1666875">
              <a:defRPr sz="2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3" name="Shape 163"/>
          <p:cNvSpPr/>
          <p:nvPr>
            <p:ph type="title"/>
          </p:nvPr>
        </p:nvSpPr>
        <p:spPr>
          <a:xfrm>
            <a:off x="3959225" y="549275"/>
            <a:ext cx="16465550" cy="2286000"/>
          </a:xfrm>
          <a:prstGeom prst="rect">
            <a:avLst/>
          </a:prstGeom>
        </p:spPr>
        <p:txBody>
          <a:bodyPr lIns="83418" tIns="83418" rIns="83418" bIns="83418"/>
          <a:lstStyle>
            <a:lvl1pPr defTabSz="1666875">
              <a:defRPr sz="8200">
                <a:solidFill>
                  <a:srgbClr val="000000"/>
                </a:solidFill>
                <a:latin typeface="Calibri"/>
                <a:ea typeface="Calibri"/>
                <a:cs typeface="Calibri"/>
                <a:sym typeface="Calibri"/>
              </a:defRPr>
            </a:lvl1pPr>
          </a:lstStyle>
          <a:p>
            <a:pPr/>
            <a:r>
              <a:t>标题文本</a:t>
            </a:r>
          </a:p>
        </p:txBody>
      </p:sp>
      <p:sp>
        <p:nvSpPr>
          <p:cNvPr id="164" name="Shape 164"/>
          <p:cNvSpPr/>
          <p:nvPr>
            <p:ph type="body" idx="1"/>
          </p:nvPr>
        </p:nvSpPr>
        <p:spPr>
          <a:xfrm>
            <a:off x="3959225" y="3190875"/>
            <a:ext cx="16465550" cy="9074150"/>
          </a:xfrm>
          <a:prstGeom prst="rect">
            <a:avLst/>
          </a:prstGeom>
        </p:spPr>
        <p:txBody>
          <a:bodyPr lIns="83418" tIns="83418" rIns="83418" bIns="83418" anchor="t"/>
          <a:lstStyle>
            <a:lvl1pPr marL="625475" indent="-625475" defTabSz="1666875">
              <a:spcBef>
                <a:spcPts val="1300"/>
              </a:spcBef>
              <a:buSzPct val="100000"/>
              <a:buFont typeface="Arial"/>
              <a:buChar char="»"/>
              <a:defRPr sz="5600">
                <a:solidFill>
                  <a:srgbClr val="000000"/>
                </a:solidFill>
                <a:latin typeface="Calibri"/>
                <a:ea typeface="Calibri"/>
                <a:cs typeface="Calibri"/>
                <a:sym typeface="Calibri"/>
              </a:defRPr>
            </a:lvl1pPr>
            <a:lvl2pPr marL="1004252" indent="-586739" defTabSz="1666875">
              <a:spcBef>
                <a:spcPts val="1300"/>
              </a:spcBef>
              <a:buSzPct val="100000"/>
              <a:buFont typeface="Arial"/>
              <a:buChar char="–"/>
              <a:defRPr sz="5600">
                <a:solidFill>
                  <a:srgbClr val="000000"/>
                </a:solidFill>
                <a:latin typeface="Calibri"/>
                <a:ea typeface="Calibri"/>
                <a:cs typeface="Calibri"/>
                <a:sym typeface="Calibri"/>
              </a:defRPr>
            </a:lvl2pPr>
            <a:lvl3pPr marL="1388004" indent="-554566" defTabSz="1666875">
              <a:spcBef>
                <a:spcPts val="1300"/>
              </a:spcBef>
              <a:buSzPct val="100000"/>
              <a:buFont typeface="Arial"/>
              <a:defRPr sz="5600">
                <a:solidFill>
                  <a:srgbClr val="000000"/>
                </a:solidFill>
                <a:latin typeface="Calibri"/>
                <a:ea typeface="Calibri"/>
                <a:cs typeface="Calibri"/>
                <a:sym typeface="Calibri"/>
              </a:defRPr>
            </a:lvl3pPr>
            <a:lvl4pPr marL="1897944" indent="-646994" defTabSz="1666875">
              <a:spcBef>
                <a:spcPts val="1300"/>
              </a:spcBef>
              <a:buSzPct val="100000"/>
              <a:buFont typeface="Arial"/>
              <a:buChar char="–"/>
              <a:defRPr sz="5600">
                <a:solidFill>
                  <a:srgbClr val="000000"/>
                </a:solidFill>
                <a:latin typeface="Calibri"/>
                <a:ea typeface="Calibri"/>
                <a:cs typeface="Calibri"/>
                <a:sym typeface="Calibri"/>
              </a:defRPr>
            </a:lvl4pPr>
            <a:lvl5pPr marL="2318808" indent="-651933" defTabSz="1666875">
              <a:spcBef>
                <a:spcPts val="1300"/>
              </a:spcBef>
              <a:buSzPct val="100000"/>
              <a:buFont typeface="Arial"/>
              <a:buChar char="»"/>
              <a:defRPr sz="5600">
                <a:solidFill>
                  <a:srgbClr val="000000"/>
                </a:solidFill>
                <a:latin typeface="Calibri"/>
                <a:ea typeface="Calibri"/>
                <a:cs typeface="Calibri"/>
                <a:sym typeface="Calibri"/>
              </a:defRPr>
            </a:lvl5pPr>
          </a:lstStyle>
          <a:p>
            <a:pPr/>
            <a:r>
              <a:t>正文级别 1</a:t>
            </a:r>
          </a:p>
          <a:p>
            <a:pPr lvl="1"/>
            <a:r>
              <a:t>正文级别 2</a:t>
            </a:r>
          </a:p>
          <a:p>
            <a:pPr lvl="2"/>
            <a:r>
              <a:t>正文级别 3</a:t>
            </a:r>
          </a:p>
          <a:p>
            <a:pPr lvl="3"/>
            <a:r>
              <a:t>正文级别 4</a:t>
            </a:r>
          </a:p>
          <a:p>
            <a:pPr lvl="4"/>
            <a:r>
              <a:t>正文级别 5</a:t>
            </a:r>
          </a:p>
        </p:txBody>
      </p:sp>
      <p:sp>
        <p:nvSpPr>
          <p:cNvPr id="165" name="Shape 165"/>
          <p:cNvSpPr/>
          <p:nvPr>
            <p:ph type="sldNum" sz="quarter" idx="2"/>
          </p:nvPr>
        </p:nvSpPr>
        <p:spPr>
          <a:xfrm>
            <a:off x="19952196" y="12840419"/>
            <a:ext cx="472580" cy="497037"/>
          </a:xfrm>
          <a:prstGeom prst="rect">
            <a:avLst/>
          </a:prstGeom>
        </p:spPr>
        <p:txBody>
          <a:bodyPr lIns="83418" tIns="83418" rIns="83418" bIns="83418" anchor="ctr"/>
          <a:lstStyle>
            <a:lvl1pPr algn="r" defTabSz="1666875">
              <a:defRPr sz="2200">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72" name="Shape 172"/>
          <p:cNvSpPr/>
          <p:nvPr/>
        </p:nvSpPr>
        <p:spPr>
          <a:xfrm>
            <a:off x="3883025" y="2197100"/>
            <a:ext cx="876300" cy="949325"/>
          </a:xfrm>
          <a:prstGeom prst="rect">
            <a:avLst/>
          </a:prstGeom>
          <a:solidFill>
            <a:srgbClr val="FFCF01"/>
          </a:solidFill>
          <a:ln w="12700">
            <a:miter lim="400000"/>
          </a:ln>
        </p:spPr>
        <p:txBody>
          <a:bodyPr tIns="91439" bIns="91439" anchor="ctr"/>
          <a:lstStyle/>
          <a:p>
            <a:pPr indent="0" algn="ctr" defTabSz="1828800">
              <a:lnSpc>
                <a:spcPct val="100000"/>
              </a:lnSpc>
              <a:defRPr sz="4800">
                <a:solidFill>
                  <a:srgbClr val="000000"/>
                </a:solidFill>
                <a:latin typeface="Tahoma"/>
                <a:ea typeface="Tahoma"/>
                <a:cs typeface="Tahoma"/>
                <a:sym typeface="Tahoma"/>
              </a:defRPr>
            </a:pPr>
          </a:p>
        </p:txBody>
      </p:sp>
      <p:sp>
        <p:nvSpPr>
          <p:cNvPr id="173" name="Shape 173"/>
          <p:cNvSpPr/>
          <p:nvPr/>
        </p:nvSpPr>
        <p:spPr>
          <a:xfrm>
            <a:off x="4648200" y="2197100"/>
            <a:ext cx="657225" cy="949325"/>
          </a:xfrm>
          <a:prstGeom prst="rect">
            <a:avLst/>
          </a:prstGeom>
          <a:gradFill>
            <a:gsLst>
              <a:gs pos="0">
                <a:srgbClr val="FFFFFF"/>
              </a:gs>
              <a:gs pos="100000">
                <a:srgbClr val="FFCF01"/>
              </a:gs>
            </a:gsLst>
            <a:lin ang="10800000"/>
          </a:gradFill>
          <a:ln w="12700">
            <a:miter lim="400000"/>
          </a:ln>
        </p:spPr>
        <p:txBody>
          <a:bodyPr tIns="91439" bIns="91439" anchor="ctr"/>
          <a:lstStyle/>
          <a:p>
            <a:pPr indent="0" algn="ctr" defTabSz="1828800">
              <a:lnSpc>
                <a:spcPct val="100000"/>
              </a:lnSpc>
              <a:defRPr sz="4800">
                <a:solidFill>
                  <a:srgbClr val="000000"/>
                </a:solidFill>
                <a:latin typeface="Tahoma"/>
                <a:ea typeface="Tahoma"/>
                <a:cs typeface="Tahoma"/>
                <a:sym typeface="Tahoma"/>
              </a:defRPr>
            </a:pPr>
          </a:p>
        </p:txBody>
      </p:sp>
      <p:sp>
        <p:nvSpPr>
          <p:cNvPr id="174" name="Shape 174"/>
          <p:cNvSpPr/>
          <p:nvPr/>
        </p:nvSpPr>
        <p:spPr>
          <a:xfrm>
            <a:off x="4130675" y="3041650"/>
            <a:ext cx="844550" cy="949325"/>
          </a:xfrm>
          <a:prstGeom prst="rect">
            <a:avLst/>
          </a:prstGeom>
          <a:solidFill>
            <a:srgbClr val="3333CC"/>
          </a:solidFill>
          <a:ln w="12700">
            <a:miter lim="400000"/>
          </a:ln>
        </p:spPr>
        <p:txBody>
          <a:bodyPr tIns="91439" bIns="91439" anchor="ctr"/>
          <a:lstStyle/>
          <a:p>
            <a:pPr indent="0" algn="ctr" defTabSz="1828800">
              <a:lnSpc>
                <a:spcPct val="100000"/>
              </a:lnSpc>
              <a:defRPr sz="4800">
                <a:solidFill>
                  <a:srgbClr val="000000"/>
                </a:solidFill>
                <a:latin typeface="Tahoma"/>
                <a:ea typeface="Tahoma"/>
                <a:cs typeface="Tahoma"/>
                <a:sym typeface="Tahoma"/>
              </a:defRPr>
            </a:pPr>
          </a:p>
        </p:txBody>
      </p:sp>
      <p:sp>
        <p:nvSpPr>
          <p:cNvPr id="175" name="Shape 175"/>
          <p:cNvSpPr/>
          <p:nvPr/>
        </p:nvSpPr>
        <p:spPr>
          <a:xfrm>
            <a:off x="4870450" y="3041650"/>
            <a:ext cx="736601" cy="949325"/>
          </a:xfrm>
          <a:prstGeom prst="rect">
            <a:avLst/>
          </a:prstGeom>
          <a:gradFill>
            <a:gsLst>
              <a:gs pos="0">
                <a:srgbClr val="FFFFFF"/>
              </a:gs>
              <a:gs pos="100000">
                <a:srgbClr val="3333CC"/>
              </a:gs>
            </a:gsLst>
            <a:lin ang="10800000"/>
          </a:gradFill>
          <a:ln w="12700">
            <a:miter lim="400000"/>
          </a:ln>
        </p:spPr>
        <p:txBody>
          <a:bodyPr tIns="91439" bIns="91439" anchor="ctr"/>
          <a:lstStyle/>
          <a:p>
            <a:pPr indent="0" algn="ctr" defTabSz="1828800">
              <a:lnSpc>
                <a:spcPct val="100000"/>
              </a:lnSpc>
              <a:defRPr sz="4800">
                <a:solidFill>
                  <a:srgbClr val="000000"/>
                </a:solidFill>
                <a:latin typeface="Tahoma"/>
                <a:ea typeface="Tahoma"/>
                <a:cs typeface="Tahoma"/>
                <a:sym typeface="Tahoma"/>
              </a:defRPr>
            </a:pPr>
          </a:p>
        </p:txBody>
      </p:sp>
      <p:sp>
        <p:nvSpPr>
          <p:cNvPr id="176" name="Shape 176"/>
          <p:cNvSpPr/>
          <p:nvPr/>
        </p:nvSpPr>
        <p:spPr>
          <a:xfrm>
            <a:off x="3302000" y="2895600"/>
            <a:ext cx="1120776" cy="844550"/>
          </a:xfrm>
          <a:prstGeom prst="rect">
            <a:avLst/>
          </a:prstGeom>
          <a:gradFill>
            <a:gsLst>
              <a:gs pos="0">
                <a:srgbClr val="FF0000"/>
              </a:gs>
              <a:gs pos="100000">
                <a:srgbClr val="FFFFFF"/>
              </a:gs>
            </a:gsLst>
            <a:lin ang="8100000"/>
          </a:gradFill>
          <a:ln w="12700">
            <a:miter lim="400000"/>
          </a:ln>
        </p:spPr>
        <p:txBody>
          <a:bodyPr tIns="91439" bIns="91439" anchor="ctr"/>
          <a:lstStyle/>
          <a:p>
            <a:pPr indent="0" algn="ctr" defTabSz="1828800">
              <a:lnSpc>
                <a:spcPct val="100000"/>
              </a:lnSpc>
              <a:defRPr sz="4800">
                <a:solidFill>
                  <a:srgbClr val="000000"/>
                </a:solidFill>
                <a:latin typeface="Tahoma"/>
                <a:ea typeface="Tahoma"/>
                <a:cs typeface="Tahoma"/>
                <a:sym typeface="Tahoma"/>
              </a:defRPr>
            </a:pPr>
          </a:p>
        </p:txBody>
      </p:sp>
      <p:sp>
        <p:nvSpPr>
          <p:cNvPr id="177" name="Shape 177"/>
          <p:cNvSpPr/>
          <p:nvPr/>
        </p:nvSpPr>
        <p:spPr>
          <a:xfrm>
            <a:off x="4572000" y="1981200"/>
            <a:ext cx="63500" cy="2105025"/>
          </a:xfrm>
          <a:prstGeom prst="rect">
            <a:avLst/>
          </a:prstGeom>
          <a:solidFill>
            <a:srgbClr val="1C1C1C"/>
          </a:solidFill>
          <a:ln w="12700">
            <a:miter lim="400000"/>
          </a:ln>
        </p:spPr>
        <p:txBody>
          <a:bodyPr tIns="91439" bIns="91439" anchor="ctr"/>
          <a:lstStyle/>
          <a:p>
            <a:pPr indent="0" algn="ctr" defTabSz="1828800">
              <a:lnSpc>
                <a:spcPct val="100000"/>
              </a:lnSpc>
              <a:defRPr sz="4800">
                <a:solidFill>
                  <a:srgbClr val="000000"/>
                </a:solidFill>
                <a:latin typeface="Tahoma"/>
                <a:ea typeface="Tahoma"/>
                <a:cs typeface="Tahoma"/>
                <a:sym typeface="Tahoma"/>
              </a:defRPr>
            </a:pPr>
          </a:p>
        </p:txBody>
      </p:sp>
      <p:sp>
        <p:nvSpPr>
          <p:cNvPr id="178" name="Shape 178"/>
          <p:cNvSpPr/>
          <p:nvPr/>
        </p:nvSpPr>
        <p:spPr>
          <a:xfrm>
            <a:off x="3933825" y="3562350"/>
            <a:ext cx="16452850" cy="63500"/>
          </a:xfrm>
          <a:prstGeom prst="rect">
            <a:avLst/>
          </a:prstGeom>
          <a:gradFill>
            <a:gsLst>
              <a:gs pos="0">
                <a:srgbClr val="FFFFFF"/>
              </a:gs>
              <a:gs pos="100000">
                <a:srgbClr val="1C1C1C"/>
              </a:gs>
            </a:gsLst>
            <a:lin ang="10800000"/>
          </a:gradFill>
          <a:ln w="12700">
            <a:miter lim="400000"/>
          </a:ln>
        </p:spPr>
        <p:txBody>
          <a:bodyPr tIns="91439" bIns="91439" anchor="ctr"/>
          <a:lstStyle/>
          <a:p>
            <a:pPr indent="0" algn="ctr" defTabSz="1828800">
              <a:lnSpc>
                <a:spcPct val="100000"/>
              </a:lnSpc>
              <a:defRPr sz="4800">
                <a:solidFill>
                  <a:srgbClr val="000000"/>
                </a:solidFill>
                <a:latin typeface="Tahoma"/>
                <a:ea typeface="Tahoma"/>
                <a:cs typeface="Tahoma"/>
                <a:sym typeface="Tahoma"/>
              </a:defRPr>
            </a:pPr>
          </a:p>
        </p:txBody>
      </p:sp>
      <p:sp>
        <p:nvSpPr>
          <p:cNvPr id="179" name="Shape 179"/>
          <p:cNvSpPr/>
          <p:nvPr>
            <p:ph type="sldNum" sz="quarter" idx="2"/>
          </p:nvPr>
        </p:nvSpPr>
        <p:spPr>
          <a:xfrm>
            <a:off x="20358477" y="12786995"/>
            <a:ext cx="583824" cy="614680"/>
          </a:xfrm>
          <a:prstGeom prst="rect">
            <a:avLst/>
          </a:prstGeom>
        </p:spPr>
        <p:txBody>
          <a:bodyPr lIns="91439" tIns="91439" rIns="91439" bIns="91439" anchor="b"/>
          <a:lstStyle>
            <a:lvl1pPr algn="r" defTabSz="1828800">
              <a:defRPr sz="28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grpSp>
        <p:nvGrpSpPr>
          <p:cNvPr id="195" name="Group 195"/>
          <p:cNvGrpSpPr/>
          <p:nvPr/>
        </p:nvGrpSpPr>
        <p:grpSpPr>
          <a:xfrm>
            <a:off x="3047999" y="4876800"/>
            <a:ext cx="18018126" cy="2105025"/>
            <a:chOff x="0" y="0"/>
            <a:chExt cx="18018125" cy="2105025"/>
          </a:xfrm>
        </p:grpSpPr>
        <p:grpSp>
          <p:nvGrpSpPr>
            <p:cNvPr id="188" name="Group 188"/>
            <p:cNvGrpSpPr/>
            <p:nvPr/>
          </p:nvGrpSpPr>
          <p:grpSpPr>
            <a:xfrm>
              <a:off x="587375" y="215900"/>
              <a:ext cx="1425575" cy="949325"/>
              <a:chOff x="0" y="0"/>
              <a:chExt cx="1425574" cy="949325"/>
            </a:xfrm>
          </p:grpSpPr>
          <p:sp>
            <p:nvSpPr>
              <p:cNvPr id="186" name="Shape 186"/>
              <p:cNvSpPr/>
              <p:nvPr/>
            </p:nvSpPr>
            <p:spPr>
              <a:xfrm>
                <a:off x="0" y="0"/>
                <a:ext cx="877277" cy="949325"/>
              </a:xfrm>
              <a:prstGeom prst="rect">
                <a:avLst/>
              </a:prstGeom>
              <a:solidFill>
                <a:srgbClr val="3333CC"/>
              </a:solidFill>
              <a:ln w="12700" cap="flat">
                <a:noFill/>
                <a:miter lim="400000"/>
              </a:ln>
              <a:effectLst/>
            </p:spPr>
            <p:txBody>
              <a:bodyPr wrap="square" lIns="91439" tIns="91439" rIns="91439" bIns="91439" numCol="1" anchor="ctr">
                <a:noAutofit/>
              </a:bodyPr>
              <a:lstStyle/>
              <a:p>
                <a:pPr indent="0" defTabSz="1828800">
                  <a:lnSpc>
                    <a:spcPct val="100000"/>
                  </a:lnSpc>
                  <a:defRPr sz="3600">
                    <a:solidFill>
                      <a:srgbClr val="000000"/>
                    </a:solidFill>
                    <a:latin typeface="Tahoma"/>
                    <a:ea typeface="Tahoma"/>
                    <a:cs typeface="Tahoma"/>
                    <a:sym typeface="Tahoma"/>
                  </a:defRPr>
                </a:pPr>
              </a:p>
            </p:txBody>
          </p:sp>
          <p:sp>
            <p:nvSpPr>
              <p:cNvPr id="187" name="Shape 187"/>
              <p:cNvSpPr/>
              <p:nvPr/>
            </p:nvSpPr>
            <p:spPr>
              <a:xfrm>
                <a:off x="767617" y="0"/>
                <a:ext cx="657958" cy="949325"/>
              </a:xfrm>
              <a:prstGeom prst="rect">
                <a:avLst/>
              </a:prstGeom>
              <a:gradFill flip="none" rotWithShape="1">
                <a:gsLst>
                  <a:gs pos="0">
                    <a:srgbClr val="FFFFFF"/>
                  </a:gs>
                  <a:gs pos="100000">
                    <a:srgbClr val="3333CC"/>
                  </a:gs>
                </a:gsLst>
                <a:lin ang="10800000" scaled="0"/>
              </a:gradFill>
              <a:ln w="12700" cap="flat">
                <a:noFill/>
                <a:miter lim="400000"/>
              </a:ln>
              <a:effectLst/>
            </p:spPr>
            <p:txBody>
              <a:bodyPr wrap="square" lIns="91439" tIns="91439" rIns="91439" bIns="91439" numCol="1" anchor="ctr">
                <a:noAutofit/>
              </a:bodyPr>
              <a:lstStyle/>
              <a:p>
                <a:pPr indent="0" defTabSz="1828800">
                  <a:lnSpc>
                    <a:spcPct val="100000"/>
                  </a:lnSpc>
                  <a:defRPr sz="3600">
                    <a:solidFill>
                      <a:srgbClr val="000000"/>
                    </a:solidFill>
                    <a:latin typeface="Tahoma"/>
                    <a:ea typeface="Tahoma"/>
                    <a:cs typeface="Tahoma"/>
                    <a:sym typeface="Tahoma"/>
                  </a:defRPr>
                </a:pPr>
              </a:p>
            </p:txBody>
          </p:sp>
        </p:grpSp>
        <p:grpSp>
          <p:nvGrpSpPr>
            <p:cNvPr id="191" name="Group 191"/>
            <p:cNvGrpSpPr/>
            <p:nvPr/>
          </p:nvGrpSpPr>
          <p:grpSpPr>
            <a:xfrm>
              <a:off x="835025" y="1060450"/>
              <a:ext cx="1479550" cy="949325"/>
              <a:chOff x="0" y="0"/>
              <a:chExt cx="1479549" cy="949325"/>
            </a:xfrm>
          </p:grpSpPr>
          <p:sp>
            <p:nvSpPr>
              <p:cNvPr id="189" name="Shape 189"/>
              <p:cNvSpPr/>
              <p:nvPr/>
            </p:nvSpPr>
            <p:spPr>
              <a:xfrm>
                <a:off x="0" y="0"/>
                <a:ext cx="845458" cy="949325"/>
              </a:xfrm>
              <a:prstGeom prst="rect">
                <a:avLst/>
              </a:prstGeom>
              <a:solidFill>
                <a:srgbClr val="FFCF01"/>
              </a:solidFill>
              <a:ln w="12700" cap="flat">
                <a:noFill/>
                <a:miter lim="400000"/>
              </a:ln>
              <a:effectLst/>
            </p:spPr>
            <p:txBody>
              <a:bodyPr wrap="square" lIns="91439" tIns="91439" rIns="91439" bIns="91439" numCol="1" anchor="ctr">
                <a:noAutofit/>
              </a:bodyPr>
              <a:lstStyle/>
              <a:p>
                <a:pPr indent="0" defTabSz="1828800">
                  <a:lnSpc>
                    <a:spcPct val="100000"/>
                  </a:lnSpc>
                  <a:defRPr sz="3600">
                    <a:solidFill>
                      <a:srgbClr val="000000"/>
                    </a:solidFill>
                    <a:latin typeface="Tahoma"/>
                    <a:ea typeface="Tahoma"/>
                    <a:cs typeface="Tahoma"/>
                    <a:sym typeface="Tahoma"/>
                  </a:defRPr>
                </a:pPr>
              </a:p>
            </p:txBody>
          </p:sp>
          <p:sp>
            <p:nvSpPr>
              <p:cNvPr id="190" name="Shape 190"/>
              <p:cNvSpPr/>
              <p:nvPr/>
            </p:nvSpPr>
            <p:spPr>
              <a:xfrm>
                <a:off x="739775" y="0"/>
                <a:ext cx="739775" cy="949325"/>
              </a:xfrm>
              <a:prstGeom prst="rect">
                <a:avLst/>
              </a:prstGeom>
              <a:gradFill flip="none" rotWithShape="1">
                <a:gsLst>
                  <a:gs pos="0">
                    <a:srgbClr val="FFFFFF"/>
                  </a:gs>
                  <a:gs pos="100000">
                    <a:srgbClr val="FFCF01"/>
                  </a:gs>
                </a:gsLst>
                <a:lin ang="10800000" scaled="0"/>
              </a:gradFill>
              <a:ln w="12700" cap="flat">
                <a:noFill/>
                <a:miter lim="400000"/>
              </a:ln>
              <a:effectLst/>
            </p:spPr>
            <p:txBody>
              <a:bodyPr wrap="square" lIns="91439" tIns="91439" rIns="91439" bIns="91439" numCol="1" anchor="ctr">
                <a:noAutofit/>
              </a:bodyPr>
              <a:lstStyle/>
              <a:p>
                <a:pPr indent="0" defTabSz="1828800">
                  <a:lnSpc>
                    <a:spcPct val="100000"/>
                  </a:lnSpc>
                  <a:defRPr sz="3600">
                    <a:solidFill>
                      <a:srgbClr val="000000"/>
                    </a:solidFill>
                    <a:latin typeface="Tahoma"/>
                    <a:ea typeface="Tahoma"/>
                    <a:cs typeface="Tahoma"/>
                    <a:sym typeface="Tahoma"/>
                  </a:defRPr>
                </a:pPr>
              </a:p>
            </p:txBody>
          </p:sp>
        </p:grpSp>
        <p:sp>
          <p:nvSpPr>
            <p:cNvPr id="192" name="Shape 192"/>
            <p:cNvSpPr/>
            <p:nvPr/>
          </p:nvSpPr>
          <p:spPr>
            <a:xfrm>
              <a:off x="-1" y="914400"/>
              <a:ext cx="1120777" cy="844550"/>
            </a:xfrm>
            <a:prstGeom prst="rect">
              <a:avLst/>
            </a:prstGeom>
            <a:gradFill flip="none" rotWithShape="1">
              <a:gsLst>
                <a:gs pos="0">
                  <a:srgbClr val="FF0000"/>
                </a:gs>
                <a:gs pos="100000">
                  <a:srgbClr val="FFFFFF"/>
                </a:gs>
              </a:gsLst>
              <a:lin ang="8100000" scaled="0"/>
            </a:gradFill>
            <a:ln w="12700" cap="flat">
              <a:noFill/>
              <a:miter lim="400000"/>
            </a:ln>
            <a:effectLst/>
          </p:spPr>
          <p:txBody>
            <a:bodyPr wrap="square" lIns="91439" tIns="91439" rIns="91439" bIns="91439" numCol="1" anchor="ctr">
              <a:noAutofit/>
            </a:bodyPr>
            <a:lstStyle/>
            <a:p>
              <a:pPr indent="0" defTabSz="1828800">
                <a:lnSpc>
                  <a:spcPct val="100000"/>
                </a:lnSpc>
                <a:defRPr sz="3600">
                  <a:solidFill>
                    <a:srgbClr val="000000"/>
                  </a:solidFill>
                  <a:latin typeface="Tahoma"/>
                  <a:ea typeface="Tahoma"/>
                  <a:cs typeface="Tahoma"/>
                  <a:sym typeface="Tahoma"/>
                </a:defRPr>
              </a:pPr>
            </a:p>
          </p:txBody>
        </p:sp>
        <p:sp>
          <p:nvSpPr>
            <p:cNvPr id="193" name="Shape 193"/>
            <p:cNvSpPr/>
            <p:nvPr/>
          </p:nvSpPr>
          <p:spPr>
            <a:xfrm>
              <a:off x="1270000" y="0"/>
              <a:ext cx="63500" cy="2105025"/>
            </a:xfrm>
            <a:prstGeom prst="rect">
              <a:avLst/>
            </a:prstGeom>
            <a:solidFill>
              <a:srgbClr val="1C1C1C"/>
            </a:solidFill>
            <a:ln w="12700" cap="flat">
              <a:noFill/>
              <a:miter lim="400000"/>
            </a:ln>
            <a:effectLst/>
          </p:spPr>
          <p:txBody>
            <a:bodyPr wrap="square" lIns="91439" tIns="91439" rIns="91439" bIns="91439" numCol="1" anchor="ctr">
              <a:noAutofit/>
            </a:bodyPr>
            <a:lstStyle/>
            <a:p>
              <a:pPr indent="0" defTabSz="1828800">
                <a:lnSpc>
                  <a:spcPct val="100000"/>
                </a:lnSpc>
                <a:defRPr sz="3600">
                  <a:solidFill>
                    <a:srgbClr val="000000"/>
                  </a:solidFill>
                  <a:latin typeface="Tahoma"/>
                  <a:ea typeface="Tahoma"/>
                  <a:cs typeface="Tahoma"/>
                  <a:sym typeface="Tahoma"/>
                </a:defRPr>
              </a:pPr>
            </a:p>
          </p:txBody>
        </p:sp>
        <p:sp>
          <p:nvSpPr>
            <p:cNvPr id="194" name="Shape 194"/>
            <p:cNvSpPr/>
            <p:nvPr/>
          </p:nvSpPr>
          <p:spPr>
            <a:xfrm flipH="1" rot="10800000">
              <a:off x="631825" y="1644650"/>
              <a:ext cx="17386300" cy="111125"/>
            </a:xfrm>
            <a:prstGeom prst="rect">
              <a:avLst/>
            </a:prstGeom>
            <a:gradFill flip="none" rotWithShape="1">
              <a:gsLst>
                <a:gs pos="0">
                  <a:srgbClr val="FFFFFF"/>
                </a:gs>
                <a:gs pos="100000">
                  <a:srgbClr val="1C1C1C"/>
                </a:gs>
              </a:gsLst>
              <a:lin ang="10800000" scaled="0"/>
            </a:gradFill>
            <a:ln w="12700" cap="flat">
              <a:noFill/>
              <a:miter lim="400000"/>
            </a:ln>
            <a:effectLst/>
          </p:spPr>
          <p:txBody>
            <a:bodyPr wrap="square" lIns="91439" tIns="91439" rIns="91439" bIns="91439" numCol="1" anchor="ctr">
              <a:noAutofit/>
            </a:bodyPr>
            <a:lstStyle/>
            <a:p>
              <a:pPr indent="0" defTabSz="1828800">
                <a:lnSpc>
                  <a:spcPct val="100000"/>
                </a:lnSpc>
                <a:defRPr sz="3600">
                  <a:solidFill>
                    <a:srgbClr val="000000"/>
                  </a:solidFill>
                  <a:latin typeface="Tahoma"/>
                  <a:ea typeface="Tahoma"/>
                  <a:cs typeface="Tahoma"/>
                  <a:sym typeface="Tahoma"/>
                </a:defRPr>
              </a:pPr>
            </a:p>
          </p:txBody>
        </p:sp>
      </p:grpSp>
      <p:sp>
        <p:nvSpPr>
          <p:cNvPr id="196" name="Shape 196"/>
          <p:cNvSpPr/>
          <p:nvPr>
            <p:ph type="sldNum" sz="quarter" idx="2"/>
          </p:nvPr>
        </p:nvSpPr>
        <p:spPr>
          <a:xfrm>
            <a:off x="19990177" y="12796520"/>
            <a:ext cx="583824" cy="614680"/>
          </a:xfrm>
          <a:prstGeom prst="rect">
            <a:avLst/>
          </a:prstGeom>
        </p:spPr>
        <p:txBody>
          <a:bodyPr lIns="91439" tIns="91439" rIns="91439" bIns="91439" anchor="b"/>
          <a:lstStyle>
            <a:lvl1pPr algn="r" defTabSz="1828800">
              <a:defRPr sz="2800">
                <a:solidFill>
                  <a:srgbClr val="1C1C1C"/>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照片 - 水平">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标题文本</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正文级别 1</a:t>
            </a:r>
          </a:p>
          <a:p>
            <a:pPr lvl="1"/>
            <a:r>
              <a:t>正文级别 2</a:t>
            </a:r>
          </a:p>
          <a:p>
            <a:pPr lvl="2"/>
            <a:r>
              <a:t>正文级别 3</a:t>
            </a:r>
          </a:p>
          <a:p>
            <a:pPr lvl="3"/>
            <a:r>
              <a:t>正文级别 4</a:t>
            </a:r>
          </a:p>
          <a:p>
            <a:pPr lvl="4"/>
            <a:r>
              <a:t>正文级别 5</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标题幻灯片">
    <p:bg>
      <p:bgPr>
        <a:solidFill>
          <a:srgbClr val="FFFFFF"/>
        </a:solidFill>
      </p:bgPr>
    </p:bg>
    <p:spTree>
      <p:nvGrpSpPr>
        <p:cNvPr id="1" name=""/>
        <p:cNvGrpSpPr/>
        <p:nvPr/>
      </p:nvGrpSpPr>
      <p:grpSpPr>
        <a:xfrm>
          <a:off x="0" y="0"/>
          <a:ext cx="0" cy="0"/>
          <a:chOff x="0" y="0"/>
          <a:chExt cx="0" cy="0"/>
        </a:xfrm>
      </p:grpSpPr>
      <p:grpSp>
        <p:nvGrpSpPr>
          <p:cNvPr id="205" name="Group 205" descr="组合 6"/>
          <p:cNvGrpSpPr/>
          <p:nvPr/>
        </p:nvGrpSpPr>
        <p:grpSpPr>
          <a:xfrm>
            <a:off x="-1" y="-1"/>
            <a:ext cx="24412277" cy="13716001"/>
            <a:chOff x="0" y="0"/>
            <a:chExt cx="24412275" cy="13716000"/>
          </a:xfrm>
        </p:grpSpPr>
        <p:pic>
          <p:nvPicPr>
            <p:cNvPr id="203" name="image1.png" descr="图片 7"/>
            <p:cNvPicPr>
              <a:picLocks noChangeAspect="1"/>
            </p:cNvPicPr>
            <p:nvPr/>
          </p:nvPicPr>
          <p:blipFill>
            <a:blip r:embed="rId2">
              <a:extLst/>
            </a:blip>
            <a:srcRect l="0" t="1" r="0" b="15786"/>
            <a:stretch>
              <a:fillRect/>
            </a:stretch>
          </p:blipFill>
          <p:spPr>
            <a:xfrm>
              <a:off x="0" y="0"/>
              <a:ext cx="24412276" cy="13716001"/>
            </a:xfrm>
            <a:prstGeom prst="rect">
              <a:avLst/>
            </a:prstGeom>
            <a:ln w="12700" cap="flat">
              <a:noFill/>
              <a:miter lim="400000"/>
            </a:ln>
            <a:effectLst/>
          </p:spPr>
        </p:pic>
        <p:sp>
          <p:nvSpPr>
            <p:cNvPr id="204" name="Shape 204" descr="矩形 8"/>
            <p:cNvSpPr/>
            <p:nvPr/>
          </p:nvSpPr>
          <p:spPr>
            <a:xfrm>
              <a:off x="0" y="0"/>
              <a:ext cx="24412276" cy="13716000"/>
            </a:xfrm>
            <a:prstGeom prst="rect">
              <a:avLst/>
            </a:prstGeom>
            <a:solidFill>
              <a:srgbClr val="000000">
                <a:alpha val="78000"/>
              </a:srgbClr>
            </a:solidFill>
            <a:ln w="12700" cap="flat">
              <a:noFill/>
              <a:miter lim="400000"/>
            </a:ln>
            <a:effectLst/>
          </p:spPr>
          <p:txBody>
            <a:bodyPr wrap="square" lIns="91439" tIns="91439" rIns="91439" bIns="91439" numCol="1" anchor="ctr">
              <a:noAutofit/>
            </a:bodyPr>
            <a:lstStyle/>
            <a:p>
              <a:pPr indent="0" algn="ctr" defTabSz="1828800">
                <a:lnSpc>
                  <a:spcPct val="100000"/>
                </a:lnSpc>
                <a:defRPr sz="3200">
                  <a:latin typeface="等线"/>
                  <a:ea typeface="等线"/>
                  <a:cs typeface="等线"/>
                  <a:sym typeface="等线"/>
                </a:defRPr>
              </a:pPr>
            </a:p>
          </p:txBody>
        </p:sp>
      </p:grpSp>
      <p:sp>
        <p:nvSpPr>
          <p:cNvPr id="206" name="Shape 206"/>
          <p:cNvSpPr/>
          <p:nvPr>
            <p:ph type="title"/>
          </p:nvPr>
        </p:nvSpPr>
        <p:spPr>
          <a:xfrm>
            <a:off x="3048000" y="1373868"/>
            <a:ext cx="18610508" cy="1148236"/>
          </a:xfrm>
          <a:prstGeom prst="rect">
            <a:avLst/>
          </a:prstGeom>
        </p:spPr>
        <p:txBody>
          <a:bodyPr lIns="91439" tIns="91439" rIns="91439" bIns="91439" anchor="b"/>
          <a:lstStyle>
            <a:lvl1pPr defTabSz="1828800">
              <a:lnSpc>
                <a:spcPct val="90000"/>
              </a:lnSpc>
              <a:defRPr b="1" sz="7000">
                <a:latin typeface="Helvetica"/>
                <a:ea typeface="Helvetica"/>
                <a:cs typeface="Helvetica"/>
                <a:sym typeface="Helvetica"/>
              </a:defRPr>
            </a:lvl1pPr>
          </a:lstStyle>
          <a:p>
            <a:pPr/>
            <a:r>
              <a:t>标题文本</a:t>
            </a:r>
          </a:p>
        </p:txBody>
      </p:sp>
      <p:sp>
        <p:nvSpPr>
          <p:cNvPr id="207" name="Shape 207"/>
          <p:cNvSpPr/>
          <p:nvPr>
            <p:ph type="body" sz="half" idx="1"/>
          </p:nvPr>
        </p:nvSpPr>
        <p:spPr>
          <a:xfrm>
            <a:off x="3048000" y="4180266"/>
            <a:ext cx="18288000" cy="6159575"/>
          </a:xfrm>
          <a:prstGeom prst="rect">
            <a:avLst/>
          </a:prstGeom>
        </p:spPr>
        <p:txBody>
          <a:bodyPr lIns="91439" tIns="91439" rIns="91439" bIns="91439" anchor="t"/>
          <a:lstStyle>
            <a:lvl1pPr marL="0" indent="0" algn="ctr" defTabSz="1828800">
              <a:lnSpc>
                <a:spcPct val="90000"/>
              </a:lnSpc>
              <a:spcBef>
                <a:spcPts val="2000"/>
              </a:spcBef>
              <a:buSzTx/>
              <a:buNone/>
              <a:defRPr sz="5000">
                <a:latin typeface="Helvetica"/>
                <a:ea typeface="Helvetica"/>
                <a:cs typeface="Helvetica"/>
                <a:sym typeface="Helvetica"/>
              </a:defRPr>
            </a:lvl1pPr>
            <a:lvl2pPr marL="0" indent="457200" algn="ctr" defTabSz="1828800">
              <a:lnSpc>
                <a:spcPct val="90000"/>
              </a:lnSpc>
              <a:spcBef>
                <a:spcPts val="2000"/>
              </a:spcBef>
              <a:buSzTx/>
              <a:buNone/>
              <a:defRPr sz="5000">
                <a:latin typeface="Helvetica"/>
                <a:ea typeface="Helvetica"/>
                <a:cs typeface="Helvetica"/>
                <a:sym typeface="Helvetica"/>
              </a:defRPr>
            </a:lvl2pPr>
            <a:lvl3pPr marL="0" indent="914400" algn="ctr" defTabSz="1828800">
              <a:lnSpc>
                <a:spcPct val="90000"/>
              </a:lnSpc>
              <a:spcBef>
                <a:spcPts val="2000"/>
              </a:spcBef>
              <a:buSzTx/>
              <a:buNone/>
              <a:defRPr sz="5000">
                <a:latin typeface="Helvetica"/>
                <a:ea typeface="Helvetica"/>
                <a:cs typeface="Helvetica"/>
                <a:sym typeface="Helvetica"/>
              </a:defRPr>
            </a:lvl3pPr>
            <a:lvl4pPr marL="0" indent="1371600" algn="ctr" defTabSz="1828800">
              <a:lnSpc>
                <a:spcPct val="90000"/>
              </a:lnSpc>
              <a:spcBef>
                <a:spcPts val="2000"/>
              </a:spcBef>
              <a:buSzTx/>
              <a:buNone/>
              <a:defRPr sz="5000">
                <a:latin typeface="Helvetica"/>
                <a:ea typeface="Helvetica"/>
                <a:cs typeface="Helvetica"/>
                <a:sym typeface="Helvetica"/>
              </a:defRPr>
            </a:lvl4pPr>
            <a:lvl5pPr marL="0" indent="1828800" algn="ctr" defTabSz="1828800">
              <a:lnSpc>
                <a:spcPct val="90000"/>
              </a:lnSpc>
              <a:spcBef>
                <a:spcPts val="2000"/>
              </a:spcBef>
              <a:buSzTx/>
              <a:buNone/>
              <a:defRPr sz="5000">
                <a:latin typeface="Helvetica"/>
                <a:ea typeface="Helvetica"/>
                <a:cs typeface="Helvetica"/>
                <a:sym typeface="Helvetica"/>
              </a:defRPr>
            </a:lvl5pPr>
          </a:lstStyle>
          <a:p>
            <a:pPr/>
            <a:r>
              <a:t>正文级别 1</a:t>
            </a:r>
          </a:p>
          <a:p>
            <a:pPr lvl="1"/>
            <a:r>
              <a:t>正文级别 2</a:t>
            </a:r>
          </a:p>
          <a:p>
            <a:pPr lvl="2"/>
            <a:r>
              <a:t>正文级别 3</a:t>
            </a:r>
          </a:p>
          <a:p>
            <a:pPr lvl="3"/>
            <a:r>
              <a:t>正文级别 4</a:t>
            </a:r>
          </a:p>
          <a:p>
            <a:pPr lvl="4"/>
            <a:r>
              <a:t>正文级别 5</a:t>
            </a:r>
          </a:p>
        </p:txBody>
      </p:sp>
      <p:sp>
        <p:nvSpPr>
          <p:cNvPr id="208" name="Shape 208"/>
          <p:cNvSpPr/>
          <p:nvPr>
            <p:ph type="sldNum" sz="quarter" idx="2"/>
          </p:nvPr>
        </p:nvSpPr>
        <p:spPr>
          <a:xfrm>
            <a:off x="22172989" y="12802235"/>
            <a:ext cx="534611" cy="551180"/>
          </a:xfrm>
          <a:prstGeom prst="rect">
            <a:avLst/>
          </a:prstGeom>
        </p:spPr>
        <p:txBody>
          <a:bodyPr lIns="91439" tIns="91439" rIns="91439" bIns="91439" anchor="ctr"/>
          <a:lstStyle>
            <a:lvl1pPr algn="r" defTabSz="1828800">
              <a:defRPr>
                <a:solidFill>
                  <a:srgbClr val="888888"/>
                </a:solidFill>
                <a:latin typeface="等线"/>
                <a:ea typeface="等线"/>
                <a:cs typeface="等线"/>
                <a:sym typeface="等线"/>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标题和内容">
    <p:bg>
      <p:bgPr>
        <a:gradFill flip="none" rotWithShape="1">
          <a:gsLst>
            <a:gs pos="0">
              <a:srgbClr val="FBFBFB"/>
            </a:gs>
            <a:gs pos="100000">
              <a:srgbClr val="E4E4E4"/>
            </a:gs>
          </a:gsLst>
          <a:path path="circle">
            <a:fillToRect l="50000" t="50000" r="50000" b="50000"/>
          </a:path>
        </a:gradFill>
      </p:bgPr>
    </p:bg>
    <p:spTree>
      <p:nvGrpSpPr>
        <p:cNvPr id="1" name=""/>
        <p:cNvGrpSpPr/>
        <p:nvPr/>
      </p:nvGrpSpPr>
      <p:grpSpPr>
        <a:xfrm>
          <a:off x="0" y="0"/>
          <a:ext cx="0" cy="0"/>
          <a:chOff x="0" y="0"/>
          <a:chExt cx="0" cy="0"/>
        </a:xfrm>
      </p:grpSpPr>
      <p:sp>
        <p:nvSpPr>
          <p:cNvPr id="215" name="Shape 215"/>
          <p:cNvSpPr/>
          <p:nvPr>
            <p:ph type="title"/>
          </p:nvPr>
        </p:nvSpPr>
        <p:spPr>
          <a:xfrm>
            <a:off x="1676399" y="730249"/>
            <a:ext cx="21031201" cy="2651127"/>
          </a:xfrm>
          <a:prstGeom prst="rect">
            <a:avLst/>
          </a:prstGeom>
        </p:spPr>
        <p:txBody>
          <a:bodyPr lIns="91439" tIns="91439" rIns="91439" bIns="91439"/>
          <a:lstStyle>
            <a:lvl1pPr algn="l" defTabSz="1828800">
              <a:lnSpc>
                <a:spcPct val="90000"/>
              </a:lnSpc>
              <a:defRPr sz="8400">
                <a:solidFill>
                  <a:srgbClr val="000000"/>
                </a:solidFill>
                <a:latin typeface="等线 Light"/>
                <a:ea typeface="等线 Light"/>
                <a:cs typeface="等线 Light"/>
                <a:sym typeface="等线 Light"/>
              </a:defRPr>
            </a:lvl1pPr>
          </a:lstStyle>
          <a:p>
            <a:pPr/>
            <a:r>
              <a:t>标题文本</a:t>
            </a:r>
          </a:p>
        </p:txBody>
      </p:sp>
      <p:sp>
        <p:nvSpPr>
          <p:cNvPr id="216" name="Shape 216"/>
          <p:cNvSpPr/>
          <p:nvPr>
            <p:ph type="body" idx="1"/>
          </p:nvPr>
        </p:nvSpPr>
        <p:spPr>
          <a:xfrm>
            <a:off x="1676399" y="3651250"/>
            <a:ext cx="21031201" cy="8702677"/>
          </a:xfrm>
          <a:prstGeom prst="rect">
            <a:avLst/>
          </a:prstGeom>
        </p:spPr>
        <p:txBody>
          <a:bodyPr lIns="91439" tIns="91439" rIns="91439" bIns="91439" anchor="t"/>
          <a:lstStyle>
            <a:lvl1pPr marL="424542" indent="-424542" defTabSz="1828800">
              <a:lnSpc>
                <a:spcPct val="90000"/>
              </a:lnSpc>
              <a:spcBef>
                <a:spcPts val="2000"/>
              </a:spcBef>
              <a:buSzPct val="100000"/>
              <a:buFont typeface="Arial"/>
              <a:defRPr>
                <a:solidFill>
                  <a:srgbClr val="000000"/>
                </a:solidFill>
                <a:latin typeface="等线"/>
                <a:ea typeface="等线"/>
                <a:cs typeface="等线"/>
                <a:sym typeface="等线"/>
              </a:defRPr>
            </a:lvl1pPr>
            <a:lvl2pPr marL="952500" indent="-495300" defTabSz="1828800">
              <a:lnSpc>
                <a:spcPct val="90000"/>
              </a:lnSpc>
              <a:spcBef>
                <a:spcPts val="2000"/>
              </a:spcBef>
              <a:buSzPct val="100000"/>
              <a:buFont typeface="Arial"/>
              <a:defRPr>
                <a:solidFill>
                  <a:srgbClr val="000000"/>
                </a:solidFill>
                <a:latin typeface="等线"/>
                <a:ea typeface="等线"/>
                <a:cs typeface="等线"/>
                <a:sym typeface="等线"/>
              </a:defRPr>
            </a:lvl2pPr>
            <a:lvl3pPr marL="1508760" indent="-594360" defTabSz="1828800">
              <a:lnSpc>
                <a:spcPct val="90000"/>
              </a:lnSpc>
              <a:spcBef>
                <a:spcPts val="2000"/>
              </a:spcBef>
              <a:buSzPct val="100000"/>
              <a:buFont typeface="Arial"/>
              <a:defRPr>
                <a:solidFill>
                  <a:srgbClr val="000000"/>
                </a:solidFill>
                <a:latin typeface="等线"/>
                <a:ea typeface="等线"/>
                <a:cs typeface="等线"/>
                <a:sym typeface="等线"/>
              </a:defRPr>
            </a:lvl3pPr>
            <a:lvl4pPr marL="2032000" indent="-660400" defTabSz="1828800">
              <a:lnSpc>
                <a:spcPct val="90000"/>
              </a:lnSpc>
              <a:spcBef>
                <a:spcPts val="2000"/>
              </a:spcBef>
              <a:buSzPct val="100000"/>
              <a:buFont typeface="Arial"/>
              <a:defRPr>
                <a:solidFill>
                  <a:srgbClr val="000000"/>
                </a:solidFill>
                <a:latin typeface="等线"/>
                <a:ea typeface="等线"/>
                <a:cs typeface="等线"/>
                <a:sym typeface="等线"/>
              </a:defRPr>
            </a:lvl4pPr>
            <a:lvl5pPr marL="2489200" indent="-660400" defTabSz="1828800">
              <a:lnSpc>
                <a:spcPct val="90000"/>
              </a:lnSpc>
              <a:spcBef>
                <a:spcPts val="2000"/>
              </a:spcBef>
              <a:buSzPct val="100000"/>
              <a:buFont typeface="Arial"/>
              <a:defRPr>
                <a:solidFill>
                  <a:srgbClr val="000000"/>
                </a:solidFill>
                <a:latin typeface="等线"/>
                <a:ea typeface="等线"/>
                <a:cs typeface="等线"/>
                <a:sym typeface="等线"/>
              </a:defRPr>
            </a:lvl5pPr>
          </a:lstStyle>
          <a:p>
            <a:pPr/>
            <a:r>
              <a:t>正文级别 1</a:t>
            </a:r>
          </a:p>
          <a:p>
            <a:pPr lvl="1"/>
            <a:r>
              <a:t>正文级别 2</a:t>
            </a:r>
          </a:p>
          <a:p>
            <a:pPr lvl="2"/>
            <a:r>
              <a:t>正文级别 3</a:t>
            </a:r>
          </a:p>
          <a:p>
            <a:pPr lvl="3"/>
            <a:r>
              <a:t>正文级别 4</a:t>
            </a:r>
          </a:p>
          <a:p>
            <a:pPr lvl="4"/>
            <a:r>
              <a:t>正文级别 5</a:t>
            </a:r>
          </a:p>
        </p:txBody>
      </p:sp>
      <p:sp>
        <p:nvSpPr>
          <p:cNvPr id="217" name="Shape 217"/>
          <p:cNvSpPr/>
          <p:nvPr>
            <p:ph type="sldNum" sz="quarter" idx="2"/>
          </p:nvPr>
        </p:nvSpPr>
        <p:spPr>
          <a:xfrm>
            <a:off x="22172989" y="12802235"/>
            <a:ext cx="534611" cy="551180"/>
          </a:xfrm>
          <a:prstGeom prst="rect">
            <a:avLst/>
          </a:prstGeom>
        </p:spPr>
        <p:txBody>
          <a:bodyPr lIns="91439" tIns="91439" rIns="91439" bIns="91439" anchor="ctr"/>
          <a:lstStyle>
            <a:lvl1pPr algn="r" defTabSz="1828800">
              <a:defRPr>
                <a:solidFill>
                  <a:srgbClr val="888888"/>
                </a:solidFill>
                <a:latin typeface="等线"/>
                <a:ea typeface="等线"/>
                <a:cs typeface="等线"/>
                <a:sym typeface="等线"/>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224" name="Shape 224"/>
          <p:cNvSpPr/>
          <p:nvPr>
            <p:ph type="sldNum" sz="quarter" idx="2"/>
          </p:nvPr>
        </p:nvSpPr>
        <p:spPr>
          <a:xfrm>
            <a:off x="22131377" y="12779163"/>
            <a:ext cx="576223" cy="599441"/>
          </a:xfrm>
          <a:prstGeom prst="rect">
            <a:avLst/>
          </a:prstGeom>
        </p:spPr>
        <p:txBody>
          <a:bodyPr lIns="121919" tIns="121919" rIns="121919" bIns="121919" anchor="ctr"/>
          <a:lstStyle>
            <a:lvl1pPr algn="r" defTabSz="2438400">
              <a:defRPr>
                <a:solidFill>
                  <a:srgbClr val="89898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标题幻灯片 0">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31" name="Shape 231"/>
          <p:cNvSpPr/>
          <p:nvPr>
            <p:ph type="title"/>
          </p:nvPr>
        </p:nvSpPr>
        <p:spPr>
          <a:xfrm>
            <a:off x="3047999" y="2244725"/>
            <a:ext cx="18288001" cy="4775201"/>
          </a:xfrm>
          <a:prstGeom prst="rect">
            <a:avLst/>
          </a:prstGeom>
        </p:spPr>
        <p:txBody>
          <a:bodyPr lIns="91439" tIns="91439" rIns="91439" bIns="91439" anchor="b"/>
          <a:lstStyle>
            <a:lvl1pPr defTabSz="1828800">
              <a:lnSpc>
                <a:spcPct val="90000"/>
              </a:lnSpc>
              <a:defRPr sz="11600">
                <a:solidFill>
                  <a:srgbClr val="000000"/>
                </a:solidFill>
                <a:latin typeface="Roboto"/>
                <a:ea typeface="Roboto"/>
                <a:cs typeface="Roboto"/>
                <a:sym typeface="Roboto"/>
              </a:defRPr>
            </a:lvl1pPr>
          </a:lstStyle>
          <a:p>
            <a:pPr/>
            <a:r>
              <a:t>标题文本</a:t>
            </a:r>
          </a:p>
        </p:txBody>
      </p:sp>
      <p:sp>
        <p:nvSpPr>
          <p:cNvPr id="232" name="Shape 232"/>
          <p:cNvSpPr/>
          <p:nvPr>
            <p:ph type="body" sz="quarter" idx="1"/>
          </p:nvPr>
        </p:nvSpPr>
        <p:spPr>
          <a:xfrm>
            <a:off x="3047999" y="7204075"/>
            <a:ext cx="18288001" cy="3311525"/>
          </a:xfrm>
          <a:prstGeom prst="rect">
            <a:avLst/>
          </a:prstGeom>
        </p:spPr>
        <p:txBody>
          <a:bodyPr lIns="91439" tIns="91439" rIns="91439" bIns="91439" anchor="t"/>
          <a:lstStyle>
            <a:lvl1pPr marL="0" indent="0" algn="ctr" defTabSz="1828800">
              <a:lnSpc>
                <a:spcPct val="90000"/>
              </a:lnSpc>
              <a:spcBef>
                <a:spcPts val="2000"/>
              </a:spcBef>
              <a:buSzTx/>
              <a:buNone/>
              <a:defRPr sz="4800">
                <a:solidFill>
                  <a:srgbClr val="000000"/>
                </a:solidFill>
                <a:latin typeface="Open Sans"/>
                <a:ea typeface="Open Sans"/>
                <a:cs typeface="Open Sans"/>
                <a:sym typeface="Open Sans"/>
              </a:defRPr>
            </a:lvl1pPr>
            <a:lvl2pPr marL="0" indent="457200" algn="ctr" defTabSz="1828800">
              <a:lnSpc>
                <a:spcPct val="90000"/>
              </a:lnSpc>
              <a:spcBef>
                <a:spcPts val="2000"/>
              </a:spcBef>
              <a:buSzTx/>
              <a:buNone/>
              <a:defRPr sz="4800">
                <a:solidFill>
                  <a:srgbClr val="000000"/>
                </a:solidFill>
                <a:latin typeface="Open Sans"/>
                <a:ea typeface="Open Sans"/>
                <a:cs typeface="Open Sans"/>
                <a:sym typeface="Open Sans"/>
              </a:defRPr>
            </a:lvl2pPr>
            <a:lvl3pPr marL="0" indent="914400" algn="ctr" defTabSz="1828800">
              <a:lnSpc>
                <a:spcPct val="90000"/>
              </a:lnSpc>
              <a:spcBef>
                <a:spcPts val="2000"/>
              </a:spcBef>
              <a:buSzTx/>
              <a:buNone/>
              <a:defRPr sz="4800">
                <a:solidFill>
                  <a:srgbClr val="000000"/>
                </a:solidFill>
                <a:latin typeface="Open Sans"/>
                <a:ea typeface="Open Sans"/>
                <a:cs typeface="Open Sans"/>
                <a:sym typeface="Open Sans"/>
              </a:defRPr>
            </a:lvl3pPr>
            <a:lvl4pPr marL="0" indent="1371600" algn="ctr" defTabSz="1828800">
              <a:lnSpc>
                <a:spcPct val="90000"/>
              </a:lnSpc>
              <a:spcBef>
                <a:spcPts val="2000"/>
              </a:spcBef>
              <a:buSzTx/>
              <a:buNone/>
              <a:defRPr sz="4800">
                <a:solidFill>
                  <a:srgbClr val="000000"/>
                </a:solidFill>
                <a:latin typeface="Open Sans"/>
                <a:ea typeface="Open Sans"/>
                <a:cs typeface="Open Sans"/>
                <a:sym typeface="Open Sans"/>
              </a:defRPr>
            </a:lvl4pPr>
            <a:lvl5pPr marL="0" indent="1828800" algn="ctr" defTabSz="1828800">
              <a:lnSpc>
                <a:spcPct val="90000"/>
              </a:lnSpc>
              <a:spcBef>
                <a:spcPts val="2000"/>
              </a:spcBef>
              <a:buSzTx/>
              <a:buNone/>
              <a:defRPr sz="4800">
                <a:solidFill>
                  <a:srgbClr val="000000"/>
                </a:solidFill>
                <a:latin typeface="Open Sans"/>
                <a:ea typeface="Open Sans"/>
                <a:cs typeface="Open Sans"/>
                <a:sym typeface="Open Sans"/>
              </a:defRPr>
            </a:lvl5pPr>
          </a:lstStyle>
          <a:p>
            <a:pPr/>
            <a:r>
              <a:t>正文级别 1</a:t>
            </a:r>
          </a:p>
          <a:p>
            <a:pPr lvl="1"/>
            <a:r>
              <a:t>正文级别 2</a:t>
            </a:r>
          </a:p>
          <a:p>
            <a:pPr lvl="2"/>
            <a:r>
              <a:t>正文级别 3</a:t>
            </a:r>
          </a:p>
          <a:p>
            <a:pPr lvl="3"/>
            <a:r>
              <a:t>正文级别 4</a:t>
            </a:r>
          </a:p>
          <a:p>
            <a:pPr lvl="4"/>
            <a:r>
              <a:t>正文级别 5</a:t>
            </a:r>
          </a:p>
        </p:txBody>
      </p:sp>
      <p:sp>
        <p:nvSpPr>
          <p:cNvPr id="233" name="Shape 233"/>
          <p:cNvSpPr/>
          <p:nvPr>
            <p:ph type="sldNum" sz="quarter" idx="2"/>
          </p:nvPr>
        </p:nvSpPr>
        <p:spPr>
          <a:xfrm>
            <a:off x="22172989" y="12802235"/>
            <a:ext cx="534611" cy="551180"/>
          </a:xfrm>
          <a:prstGeom prst="rect">
            <a:avLst/>
          </a:prstGeom>
        </p:spPr>
        <p:txBody>
          <a:bodyPr lIns="91439" tIns="91439" rIns="91439" bIns="91439" anchor="ctr"/>
          <a:lstStyle>
            <a:lvl1pPr algn="r" defTabSz="1828800">
              <a:defRPr>
                <a:solidFill>
                  <a:srgbClr val="888888"/>
                </a:solidFill>
                <a:latin typeface="Open Sans"/>
                <a:ea typeface="Open Sans"/>
                <a:cs typeface="Open Sans"/>
                <a:sym typeface="Open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grpSp>
        <p:nvGrpSpPr>
          <p:cNvPr id="245" name="Group 245"/>
          <p:cNvGrpSpPr/>
          <p:nvPr/>
        </p:nvGrpSpPr>
        <p:grpSpPr>
          <a:xfrm>
            <a:off x="5191125" y="609600"/>
            <a:ext cx="15230475" cy="2212975"/>
            <a:chOff x="0" y="0"/>
            <a:chExt cx="15230475" cy="2212975"/>
          </a:xfrm>
        </p:grpSpPr>
        <p:sp>
          <p:nvSpPr>
            <p:cNvPr id="240" name="Shape 240"/>
            <p:cNvSpPr/>
            <p:nvPr/>
          </p:nvSpPr>
          <p:spPr>
            <a:xfrm flipH="1">
              <a:off x="7594600" y="0"/>
              <a:ext cx="2209800" cy="2209800"/>
            </a:xfrm>
            <a:prstGeom prst="ellipse">
              <a:avLst/>
            </a:prstGeom>
            <a:solidFill>
              <a:srgbClr val="D9D8EC"/>
            </a:solidFill>
            <a:ln w="12700" cap="flat">
              <a:noFill/>
              <a:miter lim="400000"/>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sp>
          <p:nvSpPr>
            <p:cNvPr id="241" name="Shape 241"/>
            <p:cNvSpPr/>
            <p:nvPr/>
          </p:nvSpPr>
          <p:spPr>
            <a:xfrm flipH="1">
              <a:off x="13023850" y="0"/>
              <a:ext cx="2206625" cy="2209800"/>
            </a:xfrm>
            <a:prstGeom prst="ellipse">
              <a:avLst/>
            </a:prstGeom>
            <a:solidFill>
              <a:srgbClr val="D9D8EC"/>
            </a:solidFill>
            <a:ln w="12700" cap="flat">
              <a:noFill/>
              <a:miter lim="400000"/>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sp>
          <p:nvSpPr>
            <p:cNvPr id="242" name="Shape 242"/>
            <p:cNvSpPr/>
            <p:nvPr/>
          </p:nvSpPr>
          <p:spPr>
            <a:xfrm flipH="1">
              <a:off x="0" y="3175"/>
              <a:ext cx="2206625" cy="2209800"/>
            </a:xfrm>
            <a:prstGeom prst="ellipse">
              <a:avLst/>
            </a:prstGeom>
            <a:solidFill>
              <a:srgbClr val="D9D8EC"/>
            </a:solidFill>
            <a:ln w="12700" cap="flat">
              <a:noFill/>
              <a:miter lim="400000"/>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sp>
          <p:nvSpPr>
            <p:cNvPr id="243" name="Shape 243"/>
            <p:cNvSpPr/>
            <p:nvPr/>
          </p:nvSpPr>
          <p:spPr>
            <a:xfrm flipH="1">
              <a:off x="10506075" y="0"/>
              <a:ext cx="2206625" cy="2209800"/>
            </a:xfrm>
            <a:prstGeom prst="ellipse">
              <a:avLst/>
            </a:prstGeom>
            <a:noFill/>
            <a:ln w="50800" cap="flat">
              <a:solidFill>
                <a:srgbClr val="D9D8EC"/>
              </a:solidFill>
              <a:prstDash val="solid"/>
              <a:round/>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sp>
          <p:nvSpPr>
            <p:cNvPr id="244" name="Shape 244"/>
            <p:cNvSpPr/>
            <p:nvPr/>
          </p:nvSpPr>
          <p:spPr>
            <a:xfrm flipH="1">
              <a:off x="2574925" y="0"/>
              <a:ext cx="2206625" cy="2209800"/>
            </a:xfrm>
            <a:prstGeom prst="ellipse">
              <a:avLst/>
            </a:prstGeom>
            <a:noFill/>
            <a:ln w="50800" cap="flat">
              <a:solidFill>
                <a:srgbClr val="D9D8EC"/>
              </a:solidFill>
              <a:prstDash val="solid"/>
              <a:round/>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grpSp>
      <p:sp>
        <p:nvSpPr>
          <p:cNvPr id="246" name="Shape 246"/>
          <p:cNvSpPr/>
          <p:nvPr/>
        </p:nvSpPr>
        <p:spPr>
          <a:xfrm>
            <a:off x="3048000" y="2143123"/>
            <a:ext cx="11430001" cy="3179"/>
          </a:xfrm>
          <a:prstGeom prst="line">
            <a:avLst/>
          </a:prstGeom>
          <a:ln w="50800">
            <a:solidFill>
              <a:srgbClr val="C00000"/>
            </a:solidFill>
          </a:ln>
        </p:spPr>
        <p:txBody>
          <a:bodyPr tIns="91439" bIns="91439"/>
          <a:lstStyle/>
          <a:p>
            <a:pPr indent="0" defTabSz="1828800">
              <a:lnSpc>
                <a:spcPct val="209999"/>
              </a:lnSpc>
              <a:defRPr b="1" sz="3200">
                <a:solidFill>
                  <a:srgbClr val="000000"/>
                </a:solidFill>
                <a:latin typeface="Calibri"/>
                <a:ea typeface="Calibri"/>
                <a:cs typeface="Calibri"/>
                <a:sym typeface="Calibri"/>
              </a:defRPr>
            </a:pPr>
          </a:p>
        </p:txBody>
      </p:sp>
      <p:sp>
        <p:nvSpPr>
          <p:cNvPr id="247" name="Shape 247"/>
          <p:cNvSpPr/>
          <p:nvPr/>
        </p:nvSpPr>
        <p:spPr>
          <a:xfrm>
            <a:off x="9906000" y="12430123"/>
            <a:ext cx="11430001" cy="3179"/>
          </a:xfrm>
          <a:prstGeom prst="line">
            <a:avLst/>
          </a:prstGeom>
          <a:ln w="12700">
            <a:solidFill>
              <a:srgbClr val="C00000"/>
            </a:solidFill>
          </a:ln>
        </p:spPr>
        <p:txBody>
          <a:bodyPr tIns="91439" bIns="91439"/>
          <a:lstStyle/>
          <a:p>
            <a:pPr indent="0" defTabSz="1828800">
              <a:lnSpc>
                <a:spcPct val="209999"/>
              </a:lnSpc>
              <a:defRPr b="1" sz="3200">
                <a:solidFill>
                  <a:srgbClr val="000000"/>
                </a:solidFill>
                <a:latin typeface="Calibri"/>
                <a:ea typeface="Calibri"/>
                <a:cs typeface="Calibri"/>
                <a:sym typeface="Calibri"/>
              </a:defRPr>
            </a:pPr>
          </a:p>
        </p:txBody>
      </p:sp>
      <p:pic>
        <p:nvPicPr>
          <p:cNvPr id="248" name="l3.jpeg"/>
          <p:cNvPicPr>
            <a:picLocks noChangeAspect="1"/>
          </p:cNvPicPr>
          <p:nvPr/>
        </p:nvPicPr>
        <p:blipFill>
          <a:blip r:embed="rId2">
            <a:extLst/>
          </a:blip>
          <a:srcRect l="11413" t="18971" r="57609" b="32966"/>
          <a:stretch>
            <a:fillRect/>
          </a:stretch>
        </p:blipFill>
        <p:spPr>
          <a:xfrm>
            <a:off x="3048000" y="8286750"/>
            <a:ext cx="2714625" cy="5429250"/>
          </a:xfrm>
          <a:prstGeom prst="rect">
            <a:avLst/>
          </a:prstGeom>
          <a:ln w="12700">
            <a:miter lim="400000"/>
          </a:ln>
        </p:spPr>
      </p:pic>
      <p:sp>
        <p:nvSpPr>
          <p:cNvPr id="249" name="Shape 249"/>
          <p:cNvSpPr/>
          <p:nvPr>
            <p:ph type="title"/>
          </p:nvPr>
        </p:nvSpPr>
        <p:spPr>
          <a:xfrm>
            <a:off x="3962400" y="549275"/>
            <a:ext cx="16459200" cy="2286000"/>
          </a:xfrm>
          <a:prstGeom prst="rect">
            <a:avLst/>
          </a:prstGeom>
        </p:spPr>
        <p:txBody>
          <a:bodyPr lIns="91439" tIns="91439" rIns="91439" bIns="91439"/>
          <a:lstStyle>
            <a:lvl1pPr algn="l" defTabSz="1828800">
              <a:defRPr sz="7600">
                <a:solidFill>
                  <a:srgbClr val="000000"/>
                </a:solidFill>
                <a:latin typeface="Arial"/>
                <a:ea typeface="Arial"/>
                <a:cs typeface="Arial"/>
                <a:sym typeface="Arial"/>
              </a:defRPr>
            </a:lvl1pPr>
          </a:lstStyle>
          <a:p>
            <a:pPr/>
            <a:r>
              <a:t>标题文本</a:t>
            </a:r>
          </a:p>
        </p:txBody>
      </p:sp>
      <p:sp>
        <p:nvSpPr>
          <p:cNvPr id="250" name="Shape 250"/>
          <p:cNvSpPr/>
          <p:nvPr>
            <p:ph type="body" idx="1"/>
          </p:nvPr>
        </p:nvSpPr>
        <p:spPr>
          <a:xfrm>
            <a:off x="3962400" y="3200400"/>
            <a:ext cx="16459200" cy="9061450"/>
          </a:xfrm>
          <a:prstGeom prst="rect">
            <a:avLst/>
          </a:prstGeom>
        </p:spPr>
        <p:txBody>
          <a:bodyPr lIns="91439" tIns="91439" rIns="91439" bIns="91439" anchor="t"/>
          <a:lstStyle>
            <a:lvl1pPr marL="685800" indent="-685800" defTabSz="1828800">
              <a:spcBef>
                <a:spcPts val="1500"/>
              </a:spcBef>
              <a:buClr>
                <a:srgbClr val="CCCCFF"/>
              </a:buClr>
              <a:buSzPct val="100000"/>
              <a:buFont typeface="Wingdings"/>
              <a:defRPr sz="6400">
                <a:solidFill>
                  <a:srgbClr val="000000"/>
                </a:solidFill>
                <a:latin typeface="Arial"/>
                <a:ea typeface="Arial"/>
                <a:cs typeface="Arial"/>
                <a:sym typeface="Arial"/>
              </a:defRPr>
            </a:lvl1pPr>
            <a:lvl2pPr marL="1134533" indent="-677333" defTabSz="1828800">
              <a:spcBef>
                <a:spcPts val="1500"/>
              </a:spcBef>
              <a:buClr>
                <a:srgbClr val="CCCCFF"/>
              </a:buClr>
              <a:buSzPct val="100000"/>
              <a:buFont typeface="Wingdings"/>
              <a:buChar char="○"/>
              <a:defRPr sz="6400">
                <a:solidFill>
                  <a:srgbClr val="000000"/>
                </a:solidFill>
                <a:latin typeface="Arial"/>
                <a:ea typeface="Arial"/>
                <a:cs typeface="Arial"/>
                <a:sym typeface="Arial"/>
              </a:defRPr>
            </a:lvl2pPr>
            <a:lvl3pPr marL="1550504" indent="-636104" defTabSz="1828800">
              <a:spcBef>
                <a:spcPts val="1500"/>
              </a:spcBef>
              <a:buClr>
                <a:srgbClr val="CCCCFF"/>
              </a:buClr>
              <a:buSzPct val="100000"/>
              <a:buFont typeface="Wingdings"/>
              <a:buChar char="●"/>
              <a:defRPr sz="6400">
                <a:solidFill>
                  <a:srgbClr val="000000"/>
                </a:solidFill>
                <a:latin typeface="Arial"/>
                <a:ea typeface="Arial"/>
                <a:cs typeface="Arial"/>
                <a:sym typeface="Arial"/>
              </a:defRPr>
            </a:lvl3pPr>
            <a:lvl4pPr marL="2103120" indent="-731520" defTabSz="1828800">
              <a:spcBef>
                <a:spcPts val="1500"/>
              </a:spcBef>
              <a:buClr>
                <a:srgbClr val="CCCCFF"/>
              </a:buClr>
              <a:buSzPct val="100000"/>
              <a:buFont typeface="Wingdings"/>
              <a:defRPr sz="6400">
                <a:solidFill>
                  <a:srgbClr val="000000"/>
                </a:solidFill>
                <a:latin typeface="Arial"/>
                <a:ea typeface="Arial"/>
                <a:cs typeface="Arial"/>
                <a:sym typeface="Arial"/>
              </a:defRPr>
            </a:lvl4pPr>
            <a:lvl5pPr marL="2641600" indent="-812800" defTabSz="1828800">
              <a:spcBef>
                <a:spcPts val="1500"/>
              </a:spcBef>
              <a:buClr>
                <a:srgbClr val="CCCCFF"/>
              </a:buClr>
              <a:buSzPct val="100000"/>
              <a:buFont typeface="Wingdings"/>
              <a:defRPr sz="6400">
                <a:solidFill>
                  <a:srgbClr val="000000"/>
                </a:solidFill>
                <a:latin typeface="Arial"/>
                <a:ea typeface="Arial"/>
                <a:cs typeface="Arial"/>
                <a:sym typeface="Arial"/>
              </a:defRPr>
            </a:lvl5pPr>
          </a:lstStyle>
          <a:p>
            <a:pPr/>
            <a:r>
              <a:t>正文级别 1</a:t>
            </a:r>
          </a:p>
          <a:p>
            <a:pPr lvl="1"/>
            <a:r>
              <a:t>正文级别 2</a:t>
            </a:r>
          </a:p>
          <a:p>
            <a:pPr lvl="2"/>
            <a:r>
              <a:t>正文级别 3</a:t>
            </a:r>
          </a:p>
          <a:p>
            <a:pPr lvl="3"/>
            <a:r>
              <a:t>正文级别 4</a:t>
            </a:r>
          </a:p>
          <a:p>
            <a:pPr lvl="4"/>
            <a:r>
              <a:t>正文级别 5</a:t>
            </a:r>
          </a:p>
        </p:txBody>
      </p:sp>
      <p:sp>
        <p:nvSpPr>
          <p:cNvPr id="251" name="Shape 251"/>
          <p:cNvSpPr/>
          <p:nvPr>
            <p:ph type="sldNum" sz="quarter" idx="2"/>
          </p:nvPr>
        </p:nvSpPr>
        <p:spPr>
          <a:xfrm>
            <a:off x="19943494" y="12496800"/>
            <a:ext cx="478106" cy="466671"/>
          </a:xfrm>
          <a:prstGeom prst="rect">
            <a:avLst/>
          </a:prstGeom>
        </p:spPr>
        <p:txBody>
          <a:bodyPr lIns="91439" tIns="91439" rIns="91439" bIns="91439"/>
          <a:lstStyle>
            <a:lvl1pPr algn="r" defTabSz="1828800">
              <a:defRPr sz="20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grpSp>
        <p:nvGrpSpPr>
          <p:cNvPr id="263" name="Group 263"/>
          <p:cNvGrpSpPr/>
          <p:nvPr/>
        </p:nvGrpSpPr>
        <p:grpSpPr>
          <a:xfrm>
            <a:off x="5191125" y="609600"/>
            <a:ext cx="15230475" cy="2212975"/>
            <a:chOff x="0" y="0"/>
            <a:chExt cx="15230475" cy="2212975"/>
          </a:xfrm>
        </p:grpSpPr>
        <p:sp>
          <p:nvSpPr>
            <p:cNvPr id="258" name="Shape 258"/>
            <p:cNvSpPr/>
            <p:nvPr/>
          </p:nvSpPr>
          <p:spPr>
            <a:xfrm flipH="1">
              <a:off x="7594600" y="0"/>
              <a:ext cx="2209800" cy="2209800"/>
            </a:xfrm>
            <a:prstGeom prst="ellipse">
              <a:avLst/>
            </a:prstGeom>
            <a:solidFill>
              <a:srgbClr val="D9D8EC"/>
            </a:solidFill>
            <a:ln w="12700" cap="flat">
              <a:noFill/>
              <a:miter lim="400000"/>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sp>
          <p:nvSpPr>
            <p:cNvPr id="259" name="Shape 259"/>
            <p:cNvSpPr/>
            <p:nvPr/>
          </p:nvSpPr>
          <p:spPr>
            <a:xfrm flipH="1">
              <a:off x="13023850" y="0"/>
              <a:ext cx="2206625" cy="2209800"/>
            </a:xfrm>
            <a:prstGeom prst="ellipse">
              <a:avLst/>
            </a:prstGeom>
            <a:solidFill>
              <a:srgbClr val="D9D8EC"/>
            </a:solidFill>
            <a:ln w="12700" cap="flat">
              <a:noFill/>
              <a:miter lim="400000"/>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sp>
          <p:nvSpPr>
            <p:cNvPr id="260" name="Shape 260"/>
            <p:cNvSpPr/>
            <p:nvPr/>
          </p:nvSpPr>
          <p:spPr>
            <a:xfrm flipH="1">
              <a:off x="0" y="3175"/>
              <a:ext cx="2206625" cy="2209800"/>
            </a:xfrm>
            <a:prstGeom prst="ellipse">
              <a:avLst/>
            </a:prstGeom>
            <a:solidFill>
              <a:srgbClr val="D9D8EC"/>
            </a:solidFill>
            <a:ln w="12700" cap="flat">
              <a:noFill/>
              <a:miter lim="400000"/>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sp>
          <p:nvSpPr>
            <p:cNvPr id="261" name="Shape 261"/>
            <p:cNvSpPr/>
            <p:nvPr/>
          </p:nvSpPr>
          <p:spPr>
            <a:xfrm flipH="1">
              <a:off x="10506075" y="0"/>
              <a:ext cx="2206625" cy="2209800"/>
            </a:xfrm>
            <a:prstGeom prst="ellipse">
              <a:avLst/>
            </a:prstGeom>
            <a:noFill/>
            <a:ln w="50800" cap="flat">
              <a:solidFill>
                <a:srgbClr val="D9D8EC"/>
              </a:solidFill>
              <a:prstDash val="solid"/>
              <a:round/>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sp>
          <p:nvSpPr>
            <p:cNvPr id="262" name="Shape 262"/>
            <p:cNvSpPr/>
            <p:nvPr/>
          </p:nvSpPr>
          <p:spPr>
            <a:xfrm flipH="1">
              <a:off x="2574925" y="0"/>
              <a:ext cx="2206625" cy="2209800"/>
            </a:xfrm>
            <a:prstGeom prst="ellipse">
              <a:avLst/>
            </a:prstGeom>
            <a:noFill/>
            <a:ln w="50800" cap="flat">
              <a:solidFill>
                <a:srgbClr val="D9D8EC"/>
              </a:solidFill>
              <a:prstDash val="solid"/>
              <a:round/>
            </a:ln>
            <a:effectLst/>
          </p:spPr>
          <p:txBody>
            <a:bodyPr wrap="square" lIns="91439" tIns="91439" rIns="91439" bIns="91439" numCol="1" anchor="ctr">
              <a:noAutofit/>
            </a:bodyPr>
            <a:lstStyle/>
            <a:p>
              <a:pPr indent="0" algn="ctr" defTabSz="1828800">
                <a:lnSpc>
                  <a:spcPct val="100000"/>
                </a:lnSpc>
                <a:defRPr sz="4800">
                  <a:solidFill>
                    <a:srgbClr val="000000"/>
                  </a:solidFill>
                  <a:latin typeface="Times New Roman"/>
                  <a:ea typeface="Times New Roman"/>
                  <a:cs typeface="Times New Roman"/>
                  <a:sym typeface="Times New Roman"/>
                </a:defRPr>
              </a:pPr>
            </a:p>
          </p:txBody>
        </p:sp>
      </p:grpSp>
      <p:sp>
        <p:nvSpPr>
          <p:cNvPr id="264" name="Shape 264"/>
          <p:cNvSpPr/>
          <p:nvPr/>
        </p:nvSpPr>
        <p:spPr>
          <a:xfrm>
            <a:off x="3048000" y="2143123"/>
            <a:ext cx="11430001" cy="3179"/>
          </a:xfrm>
          <a:prstGeom prst="line">
            <a:avLst/>
          </a:prstGeom>
          <a:ln w="50800">
            <a:solidFill>
              <a:srgbClr val="C00000"/>
            </a:solidFill>
          </a:ln>
        </p:spPr>
        <p:txBody>
          <a:bodyPr tIns="91439" bIns="91439"/>
          <a:lstStyle/>
          <a:p>
            <a:pPr indent="0" defTabSz="1828800">
              <a:lnSpc>
                <a:spcPct val="209999"/>
              </a:lnSpc>
              <a:defRPr b="1" sz="3200">
                <a:solidFill>
                  <a:srgbClr val="000000"/>
                </a:solidFill>
                <a:latin typeface="Calibri"/>
                <a:ea typeface="Calibri"/>
                <a:cs typeface="Calibri"/>
                <a:sym typeface="Calibri"/>
              </a:defRPr>
            </a:pPr>
          </a:p>
        </p:txBody>
      </p:sp>
      <p:sp>
        <p:nvSpPr>
          <p:cNvPr id="265" name="Shape 265"/>
          <p:cNvSpPr/>
          <p:nvPr/>
        </p:nvSpPr>
        <p:spPr>
          <a:xfrm>
            <a:off x="9906000" y="12430123"/>
            <a:ext cx="11430001" cy="3179"/>
          </a:xfrm>
          <a:prstGeom prst="line">
            <a:avLst/>
          </a:prstGeom>
          <a:ln w="12700">
            <a:solidFill>
              <a:srgbClr val="C00000"/>
            </a:solidFill>
          </a:ln>
        </p:spPr>
        <p:txBody>
          <a:bodyPr tIns="91439" bIns="91439"/>
          <a:lstStyle/>
          <a:p>
            <a:pPr indent="0" defTabSz="1828800">
              <a:lnSpc>
                <a:spcPct val="209999"/>
              </a:lnSpc>
              <a:defRPr b="1" sz="3200">
                <a:solidFill>
                  <a:srgbClr val="000000"/>
                </a:solidFill>
                <a:latin typeface="Calibri"/>
                <a:ea typeface="Calibri"/>
                <a:cs typeface="Calibri"/>
                <a:sym typeface="Calibri"/>
              </a:defRPr>
            </a:pPr>
          </a:p>
        </p:txBody>
      </p:sp>
      <p:pic>
        <p:nvPicPr>
          <p:cNvPr id="266" name="l3.jpeg"/>
          <p:cNvPicPr>
            <a:picLocks noChangeAspect="1"/>
          </p:cNvPicPr>
          <p:nvPr/>
        </p:nvPicPr>
        <p:blipFill>
          <a:blip r:embed="rId2">
            <a:extLst/>
          </a:blip>
          <a:srcRect l="11413" t="18971" r="57609" b="32966"/>
          <a:stretch>
            <a:fillRect/>
          </a:stretch>
        </p:blipFill>
        <p:spPr>
          <a:xfrm>
            <a:off x="3048000" y="8286750"/>
            <a:ext cx="2714625" cy="5429250"/>
          </a:xfrm>
          <a:prstGeom prst="rect">
            <a:avLst/>
          </a:prstGeom>
          <a:ln w="12700">
            <a:miter lim="400000"/>
          </a:ln>
        </p:spPr>
      </p:pic>
      <p:sp>
        <p:nvSpPr>
          <p:cNvPr id="267" name="Shape 267"/>
          <p:cNvSpPr/>
          <p:nvPr>
            <p:ph type="sldNum" sz="quarter" idx="2"/>
          </p:nvPr>
        </p:nvSpPr>
        <p:spPr>
          <a:xfrm>
            <a:off x="19943494" y="12496800"/>
            <a:ext cx="478106" cy="466671"/>
          </a:xfrm>
          <a:prstGeom prst="rect">
            <a:avLst/>
          </a:prstGeom>
        </p:spPr>
        <p:txBody>
          <a:bodyPr lIns="91439" tIns="91439" rIns="91439" bIns="91439"/>
          <a:lstStyle>
            <a:lvl1pPr algn="r" defTabSz="1828800">
              <a:defRPr sz="20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标题 - 居中">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标题文本</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照片 - 垂直">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标题文本</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正文级别 1</a:t>
            </a:r>
          </a:p>
          <a:p>
            <a:pPr lvl="1"/>
            <a:r>
              <a:t>正文级别 2</a:t>
            </a:r>
          </a:p>
          <a:p>
            <a:pPr lvl="2"/>
            <a:r>
              <a:t>正文级别 3</a:t>
            </a:r>
          </a:p>
          <a:p>
            <a:pPr lvl="3"/>
            <a:r>
              <a:t>正文级别 4</a:t>
            </a:r>
          </a:p>
          <a:p>
            <a:pPr lvl="4"/>
            <a:r>
              <a:t>正文级别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标题 - 顶部对齐">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标题文本</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标题与项目符号">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标题文本</a:t>
            </a:r>
          </a:p>
        </p:txBody>
      </p:sp>
      <p:sp>
        <p:nvSpPr>
          <p:cNvPr id="57" name="Shape 57"/>
          <p:cNvSpPr/>
          <p:nvPr>
            <p:ph type="body" idx="1"/>
          </p:nvPr>
        </p:nvSpPr>
        <p:spPr>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标题、项目符号与照片">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标题文本</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正文级别 1</a:t>
            </a:r>
          </a:p>
          <a:p>
            <a:pPr lvl="1"/>
            <a:r>
              <a:t>正文级别 2</a:t>
            </a:r>
          </a:p>
          <a:p>
            <a:pPr lvl="2"/>
            <a:r>
              <a:t>正文级别 3</a:t>
            </a:r>
          </a:p>
          <a:p>
            <a:pPr lvl="3"/>
            <a:r>
              <a:t>正文级别 4</a:t>
            </a:r>
          </a:p>
          <a:p>
            <a:pPr lvl="4"/>
            <a:r>
              <a:t>正文级别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项目符号">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照片 - 3 联">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indent="0" algn="ctr">
              <a:lnSpc>
                <a:spcPct val="100000"/>
              </a:lnSpc>
              <a:defRPr sz="2400">
                <a:latin typeface="+mn-lt"/>
                <a:ea typeface="+mn-ea"/>
                <a:cs typeface="+mn-cs"/>
                <a:sym typeface="Helvetica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 Id="rId3" Type="http://schemas.openxmlformats.org/officeDocument/2006/relationships/hyperlink" Target="http://www.chinalawedu.com/" TargetMode="External"/><Relationship Id="rId4" Type="http://schemas.openxmlformats.org/officeDocument/2006/relationships/hyperlink" Target="http://www.chinalawedu.com/web/23246/" TargetMode="External"/></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08.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0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10.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1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12.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1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14.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15.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16.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1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18.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1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20.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2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22.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23.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24.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25.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26.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2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28.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2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30.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3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32.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3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34.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35.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36.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nvSpPr>
        <p:spPr>
          <a:xfrm>
            <a:off x="2707289" y="5473699"/>
            <a:ext cx="15354301" cy="276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sz="15000">
                <a:solidFill>
                  <a:srgbClr val="FFC000"/>
                </a:solidFill>
              </a:defRPr>
            </a:lvl1pPr>
          </a:lstStyle>
          <a:p>
            <a:pPr/>
            <a:r>
              <a:t>企业合同风险防范</a:t>
            </a:r>
          </a:p>
        </p:txBody>
      </p:sp>
      <p:sp>
        <p:nvSpPr>
          <p:cNvPr id="277" name="Shape 277" descr="自由: 形状 10"/>
          <p:cNvSpPr/>
          <p:nvPr/>
        </p:nvSpPr>
        <p:spPr>
          <a:xfrm>
            <a:off x="12976525" y="2620042"/>
            <a:ext cx="8700186" cy="84759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lnTo>
                  <a:pt x="0" y="13644"/>
                </a:lnTo>
                <a:lnTo>
                  <a:pt x="2700" y="13644"/>
                </a:lnTo>
                <a:lnTo>
                  <a:pt x="2700" y="18900"/>
                </a:lnTo>
                <a:lnTo>
                  <a:pt x="18900" y="18900"/>
                </a:lnTo>
                <a:lnTo>
                  <a:pt x="18900" y="2700"/>
                </a:lnTo>
                <a:lnTo>
                  <a:pt x="2700" y="2700"/>
                </a:lnTo>
                <a:lnTo>
                  <a:pt x="2700" y="7956"/>
                </a:lnTo>
                <a:lnTo>
                  <a:pt x="0" y="7956"/>
                </a:lnTo>
                <a:close/>
              </a:path>
            </a:pathLst>
          </a:custGeom>
          <a:solidFill>
            <a:srgbClr val="FFC000"/>
          </a:solidFill>
          <a:ln w="12700">
            <a:miter lim="400000"/>
          </a:ln>
        </p:spPr>
        <p:txBody>
          <a:bodyPr lIns="34289" tIns="34289" rIns="34289" bIns="34289" anchor="ctr"/>
          <a:lstStyle/>
          <a:p>
            <a:pPr indent="0" algn="ctr" defTabSz="685800">
              <a:lnSpc>
                <a:spcPct val="100000"/>
              </a:lnSpc>
              <a:defRPr sz="1200">
                <a:solidFill>
                  <a:srgbClr val="000000"/>
                </a:solidFill>
                <a:latin typeface="等线"/>
                <a:ea typeface="等线"/>
                <a:cs typeface="等线"/>
                <a:sym typeface="等线"/>
              </a:defRPr>
            </a:pPr>
          </a:p>
        </p:txBody>
      </p:sp>
      <p:sp>
        <p:nvSpPr>
          <p:cNvPr id="278" name="Shape 278"/>
          <p:cNvSpPr/>
          <p:nvPr/>
        </p:nvSpPr>
        <p:spPr>
          <a:xfrm>
            <a:off x="2981580" y="8100846"/>
            <a:ext cx="582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lvl1pPr>
          </a:lstStyle>
          <a:p>
            <a:pPr/>
            <a:r>
              <a:t>讲师姓名、讲师团队</a:t>
            </a:r>
          </a:p>
        </p:txBody>
      </p:sp>
      <p:sp>
        <p:nvSpPr>
          <p:cNvPr id="279" name="Shape 279"/>
          <p:cNvSpPr/>
          <p:nvPr/>
        </p:nvSpPr>
        <p:spPr>
          <a:xfrm>
            <a:off x="2981580" y="9203994"/>
            <a:ext cx="582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lvl1pPr>
          </a:lstStyle>
          <a:p>
            <a:pPr/>
            <a:r>
              <a:t>讲课时间、讲课地点</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3"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354" name="Shape 354"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55" name="Shape 355"/>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356" name="Shape 356"/>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357" name="Shape 357"/>
          <p:cNvSpPr/>
          <p:nvPr/>
        </p:nvSpPr>
        <p:spPr>
          <a:xfrm>
            <a:off x="3410709" y="5190490"/>
            <a:ext cx="17534207" cy="33350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879230" indent="-879230">
              <a:buSzPct val="100000"/>
              <a:buAutoNum type="arabicPeriod" startAt="1"/>
            </a:pPr>
            <a:r>
              <a:t>违约责任设置得当有利于纠纷的迅速解决。</a:t>
            </a:r>
          </a:p>
          <a:p>
            <a:pPr marL="879230" indent="-879230">
              <a:buSzPct val="100000"/>
              <a:buAutoNum type="arabicPeriod" startAt="1"/>
            </a:pPr>
            <a:r>
              <a:t>合同签订前的</a:t>
            </a:r>
            <a:r>
              <a:rPr b="1" u="sng"/>
              <a:t>资信调查</a:t>
            </a:r>
            <a:r>
              <a:t>，对履约能力和履约不能的救济意义重大。</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2"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773" name="Shape 1773"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74" name="Shape 1774"/>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775" name="Shape 1775"/>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案例四</a:t>
            </a:r>
          </a:p>
        </p:txBody>
      </p:sp>
      <p:sp>
        <p:nvSpPr>
          <p:cNvPr id="1776" name="Shape 1776"/>
          <p:cNvSpPr/>
          <p:nvPr/>
        </p:nvSpPr>
        <p:spPr>
          <a:xfrm>
            <a:off x="10533162" y="2227027"/>
            <a:ext cx="328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不安抗辩权</a:t>
            </a:r>
          </a:p>
        </p:txBody>
      </p:sp>
      <p:sp>
        <p:nvSpPr>
          <p:cNvPr id="1777" name="Shape 1777"/>
          <p:cNvSpPr/>
          <p:nvPr/>
        </p:nvSpPr>
        <p:spPr>
          <a:xfrm>
            <a:off x="3040987" y="4326890"/>
            <a:ext cx="18330302" cy="50622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pPr>
            <a:r>
              <a:t>甲公司和乙学校订立承揽合同一份。约定：甲公司按乙学校要求，加工300套桌椅，交货时间为8月25日。乙学校在合同签订日起10日内支付加工费10万元人民币。合同签订后，甲公司积极组织加工，但当地消防部门认为甲公司生产车间存在严重的安全隐患，要求其停工整顿。</a:t>
            </a:r>
          </a:p>
          <a:p>
            <a:pPr>
              <a:defRPr sz="4500"/>
            </a:pPr>
            <a:r>
              <a:t>乙学校是否应当支付加工费10万元？ </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9" name="image2.png" descr="图片 6"/>
          <p:cNvPicPr>
            <a:picLocks noChangeAspect="1"/>
          </p:cNvPicPr>
          <p:nvPr/>
        </p:nvPicPr>
        <p:blipFill>
          <a:blip r:embed="rId2">
            <a:alphaModFix amt="44331"/>
            <a:extLst/>
          </a:blip>
          <a:srcRect l="0" t="1" r="0" b="15786"/>
          <a:stretch>
            <a:fillRect/>
          </a:stretch>
        </p:blipFill>
        <p:spPr>
          <a:xfrm>
            <a:off x="-28277" y="12699"/>
            <a:ext cx="24412277" cy="13716001"/>
          </a:xfrm>
          <a:prstGeom prst="rect">
            <a:avLst/>
          </a:prstGeom>
          <a:ln w="12700">
            <a:miter lim="400000"/>
          </a:ln>
        </p:spPr>
      </p:pic>
      <p:sp>
        <p:nvSpPr>
          <p:cNvPr id="1780" name="Shape 1780"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81" name="Shape 1781"/>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782" name="Shape 1782"/>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案例五</a:t>
            </a:r>
          </a:p>
        </p:txBody>
      </p:sp>
      <p:sp>
        <p:nvSpPr>
          <p:cNvPr id="1783" name="Shape 1783"/>
          <p:cNvSpPr/>
          <p:nvPr/>
        </p:nvSpPr>
        <p:spPr>
          <a:xfrm>
            <a:off x="10533162" y="2227027"/>
            <a:ext cx="328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不安抗辩权</a:t>
            </a:r>
          </a:p>
        </p:txBody>
      </p:sp>
      <p:sp>
        <p:nvSpPr>
          <p:cNvPr id="1784" name="Shape 1784"/>
          <p:cNvSpPr/>
          <p:nvPr>
            <p:ph type="body" idx="1"/>
          </p:nvPr>
        </p:nvSpPr>
        <p:spPr>
          <a:xfrm>
            <a:off x="2519362" y="3329047"/>
            <a:ext cx="19373551" cy="9356360"/>
          </a:xfrm>
          <a:prstGeom prst="rect">
            <a:avLst/>
          </a:prstGeom>
        </p:spPr>
        <p:txBody>
          <a:bodyPr lIns="50800" tIns="50800" rIns="50800" bIns="50800" anchor="ctr">
            <a:noAutofit/>
          </a:bodyPr>
          <a:lstStyle>
            <a:lvl1pPr indent="1295400" algn="just" defTabSz="825500">
              <a:lnSpc>
                <a:spcPct val="130000"/>
              </a:lnSpc>
              <a:spcBef>
                <a:spcPts val="0"/>
              </a:spcBef>
              <a:defRPr sz="4500"/>
            </a:lvl1pPr>
          </a:lstStyle>
          <a:p>
            <a:pPr/>
            <a:r>
              <a:t>2001年元月，某汽车销售中心A与某汽车制造厂B签订一份汽车购销合同，约定A向B购买轻型轿车40辆，每辆售价5万元，当月供货20辆，8月份供货20辆，货到付款。合同签订后，双方顺利地履行了第一批轿车的交货和付款义务。2001年5月份，B获悉A因经营不善，已造成巨大亏损，同时因拖欠银行贷款，已被法院强制执行偿还贷款。B在搜集了相关证据后，决定中止第二批车辆的托运，同时派人通知A，若想继续供货，A需提供担保或预付货款。A不同意，并以B违约为由提起诉讼。法院认为，B采取不安抗辩权的措施，是必要的、合法的，符合我国合同法的规定，依法判决驳回了A的诉讼请求。 </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6"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787" name="Shape 1787"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88" name="Shape 1788"/>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789" name="Shape 1789"/>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1790" name="Shape 1790"/>
          <p:cNvSpPr/>
          <p:nvPr/>
        </p:nvSpPr>
        <p:spPr>
          <a:xfrm>
            <a:off x="10533162" y="2227027"/>
            <a:ext cx="328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不安抗辩权</a:t>
            </a:r>
          </a:p>
        </p:txBody>
      </p:sp>
      <p:sp>
        <p:nvSpPr>
          <p:cNvPr id="1791" name="Shape 1791"/>
          <p:cNvSpPr/>
          <p:nvPr/>
        </p:nvSpPr>
        <p:spPr>
          <a:xfrm>
            <a:off x="2714963" y="3670408"/>
            <a:ext cx="18982350" cy="81826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pPr>
            <a:r>
              <a:t>《合同法》</a:t>
            </a:r>
            <a:r>
              <a:rPr b="1"/>
              <a:t>第68条</a:t>
            </a:r>
            <a:r>
              <a:t>规定：“应当先履行债务的当事人，有确切证据证明对方有下列情形之一的，可以中止履行：（一）经营状况严重恶化；（二）转移财产、抽逃资金，以逃避债务；（三）丧失商业信誉；（四）有丧失或者可能丧失履行债务能力的其他情形</a:t>
            </a:r>
          </a:p>
          <a:p>
            <a:pPr>
              <a:defRPr sz="4500"/>
            </a:pPr>
            <a:r>
              <a:t>     </a:t>
            </a:r>
            <a:r>
              <a:rPr b="1"/>
              <a:t>第69条</a:t>
            </a:r>
            <a:r>
              <a:t>规定：“当事人依照本法第六十八条的规定中止履行的，应当及时通知对方。对方提供适当担保时，应当恢复履行。中止履行后，对方在合理期限内未恢复履行能力并且未提供适当担保的，中止履行的一方可以解除合同” </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3"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794" name="Shape 1794"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95" name="Shape 1795"/>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796" name="Shape 1796"/>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案例六</a:t>
            </a:r>
          </a:p>
        </p:txBody>
      </p:sp>
      <p:sp>
        <p:nvSpPr>
          <p:cNvPr id="1797" name="Shape 1797"/>
          <p:cNvSpPr/>
          <p:nvPr/>
        </p:nvSpPr>
        <p:spPr>
          <a:xfrm>
            <a:off x="10850662" y="2227027"/>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合同变更</a:t>
            </a:r>
          </a:p>
        </p:txBody>
      </p:sp>
      <p:sp>
        <p:nvSpPr>
          <p:cNvPr id="1798" name="Shape 1798"/>
          <p:cNvSpPr/>
          <p:nvPr>
            <p:ph type="body" idx="1"/>
          </p:nvPr>
        </p:nvSpPr>
        <p:spPr>
          <a:xfrm>
            <a:off x="2391954" y="3320293"/>
            <a:ext cx="20090074" cy="9194092"/>
          </a:xfrm>
          <a:prstGeom prst="rect">
            <a:avLst/>
          </a:prstGeom>
        </p:spPr>
        <p:txBody>
          <a:bodyPr lIns="50800" tIns="50800" rIns="50800" bIns="50800" anchor="ctr">
            <a:noAutofit/>
          </a:bodyPr>
          <a:lstStyle>
            <a:lvl1pPr indent="1295400" algn="l" defTabSz="825500">
              <a:lnSpc>
                <a:spcPct val="110000"/>
              </a:lnSpc>
              <a:spcBef>
                <a:spcPts val="0"/>
              </a:spcBef>
              <a:defRPr sz="4500"/>
            </a:lvl1pPr>
          </a:lstStyle>
          <a:p>
            <a:pPr/>
            <a:r>
              <a:t>我国某外贸公司A与西欧某公司B签订一笔工艺品XX美元的出口合同。合同订明内包装盒由B免费提供。距合同规定的交货期前三个月，A准备好货物，随后多次去电通知B提供包装盒，B均未作答复。距交货期前一个多月，B派其远东分公司的代表丁某来看货。A向丁某反映包装盒未提供，势必影响按期交货。丁某看了产品以后，当场口头表示B公司不再提供包装盒，可由A自行解决。A当即办妥纸盒，进行包装，进仓待运。在合同规定的装运期前一个月，B突然来电要求仍由其提供包装盒。A回复已按丁某的意见包装完毕，无法更改。B回电认为丁某只是其分公司员工，并不能代表公司，同时双方并未签订书面协议。因此，包装一定要按合同规定的进行，否则将不履行合同。A为避免更大的损失，只能同意B要求，重新换包装。  </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0"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801" name="Shape 1801"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02" name="Shape 1802"/>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803" name="Shape 1803"/>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1804" name="Shape 1804"/>
          <p:cNvSpPr/>
          <p:nvPr/>
        </p:nvSpPr>
        <p:spPr>
          <a:xfrm>
            <a:off x="10850662" y="2227027"/>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合同变更</a:t>
            </a:r>
          </a:p>
        </p:txBody>
      </p:sp>
      <p:sp>
        <p:nvSpPr>
          <p:cNvPr id="1805" name="Shape 1805"/>
          <p:cNvSpPr/>
          <p:nvPr/>
        </p:nvSpPr>
        <p:spPr>
          <a:xfrm>
            <a:off x="2714963" y="5367019"/>
            <a:ext cx="18982350" cy="29819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pPr>
            <a:r>
              <a:rPr b="1"/>
              <a:t>《合同法》第77条</a:t>
            </a:r>
            <a:r>
              <a:t>规定：“当事人协商一致，可以变更合同。</a:t>
            </a:r>
          </a:p>
          <a:p>
            <a:pPr>
              <a:defRPr sz="4500"/>
            </a:pPr>
            <a:r>
              <a:rPr>
                <a:hlinkClick r:id="rId3" invalidUrl="" action="" tgtFrame="" tooltip="" history="1" highlightClick="0" endSnd="0"/>
              </a:rPr>
              <a:t>法律</a:t>
            </a:r>
            <a:r>
              <a:t>、</a:t>
            </a:r>
            <a:r>
              <a:rPr>
                <a:hlinkClick r:id="rId4" invalidUrl="" action="" tgtFrame="" tooltip="" history="1" highlightClick="0" endSnd="0"/>
              </a:rPr>
              <a:t>行政法</a:t>
            </a:r>
            <a:r>
              <a:t>规规定变更合同应当办理批准、登记等手续的，依照其规定。”</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7"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808" name="Shape 1808"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09" name="Shape 1809"/>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810" name="Shape 1810"/>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案例七</a:t>
            </a:r>
          </a:p>
        </p:txBody>
      </p:sp>
      <p:sp>
        <p:nvSpPr>
          <p:cNvPr id="1811" name="Shape 1811"/>
          <p:cNvSpPr/>
          <p:nvPr/>
        </p:nvSpPr>
        <p:spPr>
          <a:xfrm>
            <a:off x="10878987" y="2227027"/>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债权转让</a:t>
            </a:r>
          </a:p>
        </p:txBody>
      </p:sp>
      <p:sp>
        <p:nvSpPr>
          <p:cNvPr id="1812" name="Shape 1812"/>
          <p:cNvSpPr/>
          <p:nvPr>
            <p:ph type="body" idx="1"/>
          </p:nvPr>
        </p:nvSpPr>
        <p:spPr>
          <a:xfrm>
            <a:off x="3062137" y="3471737"/>
            <a:ext cx="18288001" cy="8857664"/>
          </a:xfrm>
          <a:prstGeom prst="rect">
            <a:avLst/>
          </a:prstGeom>
        </p:spPr>
        <p:txBody>
          <a:bodyPr lIns="50800" tIns="50800" rIns="50800" bIns="50800" anchor="ctr">
            <a:noAutofit/>
          </a:bodyPr>
          <a:lstStyle>
            <a:lvl1pPr indent="1295400" algn="l" defTabSz="825500">
              <a:lnSpc>
                <a:spcPct val="110000"/>
              </a:lnSpc>
              <a:spcBef>
                <a:spcPts val="0"/>
              </a:spcBef>
              <a:defRPr sz="4500"/>
            </a:lvl1pPr>
          </a:lstStyle>
          <a:p>
            <a:pPr/>
            <a:r>
              <a:t> 2008年5月，某进出口公司A与某干花生产厂B签订了一份合同，约定：2008年12月25日前，A向B购买干花6000箱，每箱价格300元。合同签订后，A即向B支付了全部货款180万元。2008年8月1日，A致函B，希望B能提前交货，以便A赶在圣诞节旺季销售干花。2008年8月3日，B复函拒绝了A的请求。此后，A从其他渠道购得干花6000箱, 就将其与B合同项下的全部权利转让给了C，但未通知B。由于正逢市场干花价格上涨，C以每箱350元的价格支付给了A公司210万元。2008年12月23日，C前往B公司处提货，但B拒绝发货。为此，C向法院起诉，要求B在原合同规定的期限内向C交付干花。 法院未支持C的请求。</a:t>
            </a:r>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4"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815" name="Shape 1815"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16" name="Shape 1816"/>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817" name="Shape 1817"/>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1818" name="Shape 1818"/>
          <p:cNvSpPr/>
          <p:nvPr/>
        </p:nvSpPr>
        <p:spPr>
          <a:xfrm>
            <a:off x="10878987" y="2227027"/>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债权转让</a:t>
            </a:r>
          </a:p>
        </p:txBody>
      </p:sp>
      <p:sp>
        <p:nvSpPr>
          <p:cNvPr id="1819" name="Shape 1819"/>
          <p:cNvSpPr/>
          <p:nvPr/>
        </p:nvSpPr>
        <p:spPr>
          <a:xfrm>
            <a:off x="2714963" y="5367019"/>
            <a:ext cx="18982350" cy="29819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4500"/>
            </a:pPr>
            <a:r>
              <a:t>《合同法》第80条规定：“</a:t>
            </a:r>
            <a:r>
              <a:rPr b="0"/>
              <a:t>债权人转让权利的，应当通知债务人。未经通知，该转让对债务人不发生效力。</a:t>
            </a:r>
            <a:endParaRPr b="0"/>
          </a:p>
          <a:p>
            <a:pPr>
              <a:defRPr sz="4500"/>
            </a:pPr>
            <a:r>
              <a:t>债权人转让权利的通知不得撤销，但经受让人同意的除外。”</a:t>
            </a:r>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1"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822" name="Shape 1822"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23" name="Shape 1823"/>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824" name="Shape 1824"/>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案例八</a:t>
            </a:r>
          </a:p>
        </p:txBody>
      </p:sp>
      <p:sp>
        <p:nvSpPr>
          <p:cNvPr id="1825" name="Shape 1825"/>
          <p:cNvSpPr/>
          <p:nvPr/>
        </p:nvSpPr>
        <p:spPr>
          <a:xfrm>
            <a:off x="10878987" y="2384478"/>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合同解除</a:t>
            </a:r>
          </a:p>
        </p:txBody>
      </p:sp>
      <p:sp>
        <p:nvSpPr>
          <p:cNvPr id="1826" name="Shape 1826"/>
          <p:cNvSpPr/>
          <p:nvPr>
            <p:ph type="body" idx="1"/>
          </p:nvPr>
        </p:nvSpPr>
        <p:spPr>
          <a:xfrm>
            <a:off x="3062137" y="3608953"/>
            <a:ext cx="18288001" cy="7352245"/>
          </a:xfrm>
          <a:prstGeom prst="rect">
            <a:avLst/>
          </a:prstGeom>
        </p:spPr>
        <p:txBody>
          <a:bodyPr lIns="50800" tIns="50800" rIns="50800" bIns="50800" anchor="ctr">
            <a:noAutofit/>
          </a:bodyPr>
          <a:lstStyle/>
          <a:p>
            <a:pPr indent="1295400" algn="l" defTabSz="825500">
              <a:lnSpc>
                <a:spcPct val="110000"/>
              </a:lnSpc>
              <a:spcBef>
                <a:spcPts val="0"/>
              </a:spcBef>
            </a:pPr>
            <a:r>
              <a:t>甲公司与乙公司签订《买卖合同》，订购乙公司生产的空调1000台，准备在6月初开始销售，合同明确要求4月30日前到货。但是在4月30日期限届满时，乙公司仍未交货。</a:t>
            </a:r>
          </a:p>
          <a:p>
            <a:pPr indent="1295400" algn="l" defTabSz="825500">
              <a:lnSpc>
                <a:spcPct val="130000"/>
              </a:lnSpc>
              <a:spcBef>
                <a:spcPts val="0"/>
              </a:spcBef>
            </a:pPr>
            <a:r>
              <a:t>甲公司是否有合同解除权？</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826"/>
                                        </p:tgtEl>
                                        <p:attrNameLst>
                                          <p:attrName>style.visibility</p:attrName>
                                        </p:attrNameLst>
                                      </p:cBhvr>
                                      <p:to>
                                        <p:strVal val="visible"/>
                                      </p:to>
                                    </p:set>
                                    <p:anim calcmode="lin" valueType="num">
                                      <p:cBhvr>
                                        <p:cTn id="7" dur="1000" fill="hold"/>
                                        <p:tgtEl>
                                          <p:spTgt spid="1826"/>
                                        </p:tgtEl>
                                        <p:attrNameLst>
                                          <p:attrName>ppt_x</p:attrName>
                                        </p:attrNameLst>
                                      </p:cBhvr>
                                      <p:tavLst>
                                        <p:tav tm="0">
                                          <p:val>
                                            <p:strVal val="#ppt_x"/>
                                          </p:val>
                                        </p:tav>
                                        <p:tav tm="100000">
                                          <p:val>
                                            <p:strVal val="#ppt_x"/>
                                          </p:val>
                                        </p:tav>
                                      </p:tavLst>
                                    </p:anim>
                                    <p:anim calcmode="lin" valueType="num">
                                      <p:cBhvr>
                                        <p:cTn id="8" dur="1000" fill="hold"/>
                                        <p:tgtEl>
                                          <p:spTgt spid="18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6" grpId="1"/>
    </p:bldLst>
  </p:timing>
</p:sld>
</file>

<file path=ppt/slides/slide10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8"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829" name="Shape 1829"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30" name="Shape 1830"/>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831" name="Shape 1831"/>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1832" name="Shape 1832"/>
          <p:cNvSpPr/>
          <p:nvPr/>
        </p:nvSpPr>
        <p:spPr>
          <a:xfrm>
            <a:off x="10878987" y="2384478"/>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合同解除</a:t>
            </a:r>
          </a:p>
        </p:txBody>
      </p:sp>
      <p:sp>
        <p:nvSpPr>
          <p:cNvPr id="1833" name="Shape 1833"/>
          <p:cNvSpPr/>
          <p:nvPr/>
        </p:nvSpPr>
        <p:spPr>
          <a:xfrm>
            <a:off x="3710068" y="4094847"/>
            <a:ext cx="16935489" cy="685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lvl1pPr>
          </a:lstStyle>
          <a:p>
            <a:pPr/>
            <a:r>
              <a:t>       根据《合同法》第94条第三款规定“当事人一方迟延履行主要债务，经催告后在合理期限内仍未履行，当事人可以解除合同”。虽然乙公司迟延履行债务，但是继续履行合同仍能实现甲公司6月初销售的合同目的，甲公司不能直接通知乙公司解除合同，而应履行必要的催告程序，要求其在5月底以前交货，如果乙公司在5月底仍不能交货，甲公司可以通知乙公司解除合同。</a:t>
            </a:r>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35"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836" name="Shape 1836"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37" name="Shape 1837"/>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838" name="Shape 1838"/>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案例九</a:t>
            </a:r>
          </a:p>
        </p:txBody>
      </p:sp>
      <p:sp>
        <p:nvSpPr>
          <p:cNvPr id="1839" name="Shape 1839"/>
          <p:cNvSpPr/>
          <p:nvPr/>
        </p:nvSpPr>
        <p:spPr>
          <a:xfrm>
            <a:off x="10878987" y="2384478"/>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合同解除</a:t>
            </a:r>
          </a:p>
        </p:txBody>
      </p:sp>
      <p:sp>
        <p:nvSpPr>
          <p:cNvPr id="1840" name="Shape 1840"/>
          <p:cNvSpPr/>
          <p:nvPr>
            <p:ph type="body" sz="half" idx="1"/>
          </p:nvPr>
        </p:nvSpPr>
        <p:spPr>
          <a:xfrm>
            <a:off x="3033812" y="4691058"/>
            <a:ext cx="18288001" cy="5308460"/>
          </a:xfrm>
          <a:prstGeom prst="rect">
            <a:avLst/>
          </a:prstGeom>
        </p:spPr>
        <p:txBody>
          <a:bodyPr lIns="50800" tIns="50800" rIns="50800" bIns="50800" anchor="ctr">
            <a:noAutofit/>
          </a:bodyPr>
          <a:lstStyle/>
          <a:p>
            <a:pPr indent="1295400" algn="l" defTabSz="825500">
              <a:lnSpc>
                <a:spcPct val="110000"/>
              </a:lnSpc>
              <a:spcBef>
                <a:spcPts val="0"/>
              </a:spcBef>
            </a:pPr>
            <a:r>
              <a:t>甲公司在乙公司订购1000台空调准备在6月初开始销售，合同明确要求5月30日前到货。但是在5月30日履行期限届满时，乙公司仍未交货。</a:t>
            </a:r>
          </a:p>
          <a:p>
            <a:pPr indent="1295400" algn="l" defTabSz="825500">
              <a:lnSpc>
                <a:spcPct val="110000"/>
              </a:lnSpc>
              <a:spcBef>
                <a:spcPts val="0"/>
              </a:spcBef>
            </a:pPr>
            <a:r>
              <a:t>甲公司是否可以直接通知乙公司解除合同。</a:t>
            </a:r>
          </a:p>
          <a:p>
            <a:pPr indent="1295400" algn="l" defTabSz="825500">
              <a:lnSpc>
                <a:spcPct val="110000"/>
              </a:lnSpc>
              <a:spcBef>
                <a:spcPts val="0"/>
              </a:spcBef>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840">
                                            <p:txEl>
                                              <p:pRg st="2" end="2"/>
                                            </p:txEl>
                                          </p:spTgt>
                                        </p:tgtEl>
                                        <p:attrNameLst>
                                          <p:attrName>style.visibility</p:attrName>
                                        </p:attrNameLst>
                                      </p:cBhvr>
                                      <p:to>
                                        <p:strVal val="visible"/>
                                      </p:to>
                                    </p:set>
                                    <p:anim calcmode="lin" valueType="num">
                                      <p:cBhvr>
                                        <p:cTn id="7" dur="1000" fill="hold"/>
                                        <p:tgtEl>
                                          <p:spTgt spid="1840">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840">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4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descr="标题 1"/>
          <p:cNvSpPr/>
          <p:nvPr>
            <p:ph type="title"/>
          </p:nvPr>
        </p:nvSpPr>
        <p:spPr>
          <a:xfrm>
            <a:off x="2836770" y="431287"/>
            <a:ext cx="18288001" cy="2593247"/>
          </a:xfrm>
          <a:prstGeom prst="rect">
            <a:avLst/>
          </a:prstGeom>
        </p:spPr>
        <p:txBody>
          <a:bodyPr/>
          <a:lstStyle>
            <a:lvl1pPr>
              <a:defRPr sz="9000"/>
            </a:lvl1pPr>
          </a:lstStyle>
          <a:p>
            <a:pPr/>
            <a:r>
              <a:t>现代企业合同管理存在的主要问题</a:t>
            </a:r>
          </a:p>
        </p:txBody>
      </p:sp>
      <p:sp>
        <p:nvSpPr>
          <p:cNvPr id="360" name="Shape 360" descr="内容占位符 2"/>
          <p:cNvSpPr/>
          <p:nvPr>
            <p:ph type="body" sz="half" idx="1"/>
          </p:nvPr>
        </p:nvSpPr>
        <p:spPr>
          <a:xfrm>
            <a:off x="2836770" y="4617615"/>
            <a:ext cx="18288001" cy="6609426"/>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签约行为和合同文本不规范，条款过于简单或不明确——无法追责</a:t>
            </a:r>
          </a:p>
          <a:p>
            <a:pPr marL="879230" indent="-879230" algn="l" defTabSz="825500">
              <a:lnSpc>
                <a:spcPct val="130000"/>
              </a:lnSpc>
              <a:spcBef>
                <a:spcPts val="0"/>
              </a:spcBef>
              <a:buSzPct val="100000"/>
              <a:buAutoNum type="arabicPeriod" startAt="1"/>
            </a:pPr>
            <a:r>
              <a:t>资信调查</a:t>
            </a:r>
            <a:r>
              <a:t>缺失</a:t>
            </a:r>
            <a:r>
              <a:t>——即使胜诉，无法执行</a:t>
            </a:r>
          </a:p>
          <a:p>
            <a:pPr marL="879230" indent="-879230" algn="l" defTabSz="825500">
              <a:lnSpc>
                <a:spcPct val="130000"/>
              </a:lnSpc>
              <a:spcBef>
                <a:spcPts val="0"/>
              </a:spcBef>
              <a:buSzPct val="100000"/>
              <a:buAutoNum type="arabicPeriod" startAt="1"/>
            </a:pPr>
            <a:r>
              <a:t>合同管理手段落后——举证困难。</a:t>
            </a:r>
          </a:p>
        </p:txBody>
      </p:sp>
      <p:sp>
        <p:nvSpPr>
          <p:cNvPr id="361" name="Shape 361"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62" name="Shape 362"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63" name="Shape 363"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64" name="Shape 364"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65" name="Shape 365"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66" name="Shape 366"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67" name="Shape 367"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2"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843" name="Shape 1843"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44" name="Shape 1844"/>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845" name="Shape 1845"/>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1846" name="Shape 1846"/>
          <p:cNvSpPr/>
          <p:nvPr/>
        </p:nvSpPr>
        <p:spPr>
          <a:xfrm>
            <a:off x="10878987" y="2384478"/>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合同解除</a:t>
            </a:r>
          </a:p>
        </p:txBody>
      </p:sp>
      <p:sp>
        <p:nvSpPr>
          <p:cNvPr id="1847" name="Shape 1847"/>
          <p:cNvSpPr/>
          <p:nvPr/>
        </p:nvSpPr>
        <p:spPr>
          <a:xfrm>
            <a:off x="3840336" y="4895849"/>
            <a:ext cx="16731603"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0000"/>
              </a:lnSpc>
            </a:pPr>
            <a:r>
              <a:t>乙公司迟延履行合同义务，致使甲公司无法实现在6月初销售空调的合同目的，构成根本性违约。</a:t>
            </a:r>
          </a:p>
          <a:p>
            <a:pPr>
              <a:lnSpc>
                <a:spcPct val="110000"/>
              </a:lnSpc>
            </a:pPr>
            <a:r>
              <a:t>根据《合同法》第94条第四款的规定，就不必履行催告程序，有权直接通知乙公司解除合同。</a:t>
            </a: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9" name="Shape 1849" descr="平行四边形 1"/>
          <p:cNvSpPr/>
          <p:nvPr/>
        </p:nvSpPr>
        <p:spPr>
          <a:xfrm>
            <a:off x="12014851" y="1139759"/>
            <a:ext cx="4881147"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50" name="Shape 1850"/>
          <p:cNvSpPr/>
          <p:nvPr/>
        </p:nvSpPr>
        <p:spPr>
          <a:xfrm>
            <a:off x="7534314" y="1032660"/>
            <a:ext cx="11390506"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合同履行风险防范要点</a:t>
            </a:r>
          </a:p>
        </p:txBody>
      </p:sp>
      <p:sp>
        <p:nvSpPr>
          <p:cNvPr id="1851" name="Shape 1851"/>
          <p:cNvSpPr/>
          <p:nvPr>
            <p:ph type="body" idx="1"/>
          </p:nvPr>
        </p:nvSpPr>
        <p:spPr>
          <a:xfrm>
            <a:off x="1458774" y="3182975"/>
            <a:ext cx="21494727" cy="9680179"/>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defRPr sz="4500"/>
            </a:pPr>
            <a:r>
              <a:t>应严格按合同约定全面履行义务，并坚持诚信信用原则。</a:t>
            </a:r>
          </a:p>
          <a:p>
            <a:pPr marL="879230" indent="-879230" algn="l" defTabSz="825500">
              <a:lnSpc>
                <a:spcPct val="130000"/>
              </a:lnSpc>
              <a:spcBef>
                <a:spcPts val="0"/>
              </a:spcBef>
              <a:buSzPct val="100000"/>
              <a:buAutoNum type="arabicPeriod" startAt="1"/>
              <a:defRPr sz="4500"/>
            </a:pPr>
            <a:r>
              <a:t>充分利用合同履行中的各种权利，比如同时履行抗辩权、不安抗辩权等。</a:t>
            </a:r>
          </a:p>
          <a:p>
            <a:pPr marL="879230" indent="-879230" algn="l" defTabSz="825500">
              <a:lnSpc>
                <a:spcPct val="130000"/>
              </a:lnSpc>
              <a:spcBef>
                <a:spcPts val="0"/>
              </a:spcBef>
              <a:buSzPct val="100000"/>
              <a:buAutoNum type="arabicPeriod" startAt="1"/>
              <a:defRPr sz="4500"/>
            </a:pPr>
            <a:r>
              <a:t>如发现对方不适当履约，应及时了解及监控其经营状况，在法定或约定期限内指出对方不适当履约的问题。</a:t>
            </a:r>
          </a:p>
          <a:p>
            <a:pPr marL="879230" indent="-879230" algn="l" defTabSz="825500">
              <a:lnSpc>
                <a:spcPct val="130000"/>
              </a:lnSpc>
              <a:spcBef>
                <a:spcPts val="0"/>
              </a:spcBef>
              <a:buSzPct val="100000"/>
              <a:buAutoNum type="arabicPeriod" startAt="1"/>
              <a:defRPr sz="4500"/>
            </a:pPr>
            <a:r>
              <a:t>发现对方有违约（严重违约）的，采取必要措施</a:t>
            </a:r>
          </a:p>
          <a:p>
            <a:pPr marL="879230" indent="-879230" algn="l" defTabSz="825500">
              <a:lnSpc>
                <a:spcPct val="130000"/>
              </a:lnSpc>
              <a:spcBef>
                <a:spcPts val="0"/>
              </a:spcBef>
              <a:buSzPct val="100000"/>
              <a:buAutoNum type="arabicPeriod" startAt="1"/>
              <a:defRPr sz="4500"/>
            </a:pPr>
            <a:r>
              <a:t>注意诉讼时效。</a:t>
            </a:r>
          </a:p>
          <a:p>
            <a:pPr marL="879230" indent="-879230" algn="l" defTabSz="825500">
              <a:lnSpc>
                <a:spcPct val="130000"/>
              </a:lnSpc>
              <a:spcBef>
                <a:spcPts val="0"/>
              </a:spcBef>
              <a:buSzPct val="100000"/>
              <a:buAutoNum type="arabicPeriod" startAt="1"/>
              <a:defRPr sz="4500"/>
            </a:pPr>
            <a:r>
              <a:t>合同变更时应签订书面协议，需要履行通知、登记等法律程序时，需及时履行。</a:t>
            </a:r>
          </a:p>
          <a:p>
            <a:pPr marL="879230" indent="-879230" algn="l" defTabSz="825500">
              <a:lnSpc>
                <a:spcPct val="130000"/>
              </a:lnSpc>
              <a:spcBef>
                <a:spcPts val="0"/>
              </a:spcBef>
              <a:buSzPct val="100000"/>
              <a:buAutoNum type="arabicPeriod" startAt="1"/>
              <a:defRPr sz="4500"/>
            </a:pPr>
            <a:r>
              <a:t>合同转让时需履行相关法律程序。</a:t>
            </a:r>
          </a:p>
          <a:p>
            <a:pPr marL="879230" indent="-879230" algn="l" defTabSz="825500">
              <a:lnSpc>
                <a:spcPct val="130000"/>
              </a:lnSpc>
              <a:spcBef>
                <a:spcPts val="0"/>
              </a:spcBef>
              <a:buSzPct val="100000"/>
              <a:buAutoNum type="arabicPeriod" startAt="1"/>
              <a:defRPr sz="4500"/>
            </a:pPr>
            <a:r>
              <a:t>合同解除条件成就时，需要履行通知等法律程序。</a:t>
            </a:r>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3" name="Shape 1853" descr="矩形 68"/>
          <p:cNvSpPr/>
          <p:nvPr/>
        </p:nvSpPr>
        <p:spPr>
          <a:xfrm>
            <a:off x="4198939" y="192358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54" name="Shape 1854" descr="矩形 69"/>
          <p:cNvSpPr/>
          <p:nvPr/>
        </p:nvSpPr>
        <p:spPr>
          <a:xfrm>
            <a:off x="5220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55" name="Shape 1855" descr="矩形 70"/>
          <p:cNvSpPr/>
          <p:nvPr/>
        </p:nvSpPr>
        <p:spPr>
          <a:xfrm>
            <a:off x="6236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56" name="Shape 1856" descr="矩形 71"/>
          <p:cNvSpPr/>
          <p:nvPr/>
        </p:nvSpPr>
        <p:spPr>
          <a:xfrm>
            <a:off x="7252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57" name="Shape 1857" descr="矩形 72"/>
          <p:cNvSpPr/>
          <p:nvPr/>
        </p:nvSpPr>
        <p:spPr>
          <a:xfrm>
            <a:off x="8268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58" name="Shape 1858" descr="矩形 73"/>
          <p:cNvSpPr/>
          <p:nvPr/>
        </p:nvSpPr>
        <p:spPr>
          <a:xfrm>
            <a:off x="9284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59" name="Shape 1859" descr="矩形 74"/>
          <p:cNvSpPr/>
          <p:nvPr/>
        </p:nvSpPr>
        <p:spPr>
          <a:xfrm>
            <a:off x="420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0" name="Shape 1860" descr="矩形 75"/>
          <p:cNvSpPr/>
          <p:nvPr/>
        </p:nvSpPr>
        <p:spPr>
          <a:xfrm>
            <a:off x="5220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1" name="Shape 1861" descr="矩形 76"/>
          <p:cNvSpPr/>
          <p:nvPr/>
        </p:nvSpPr>
        <p:spPr>
          <a:xfrm>
            <a:off x="6236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2" name="Shape 1862" descr="矩形 77"/>
          <p:cNvSpPr/>
          <p:nvPr/>
        </p:nvSpPr>
        <p:spPr>
          <a:xfrm>
            <a:off x="7252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3" name="Shape 1863" descr="矩形 78"/>
          <p:cNvSpPr/>
          <p:nvPr/>
        </p:nvSpPr>
        <p:spPr>
          <a:xfrm>
            <a:off x="8268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4" name="Shape 1864" descr="矩形 82"/>
          <p:cNvSpPr/>
          <p:nvPr/>
        </p:nvSpPr>
        <p:spPr>
          <a:xfrm>
            <a:off x="928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5" name="Shape 1865" descr="矩形 83"/>
          <p:cNvSpPr/>
          <p:nvPr/>
        </p:nvSpPr>
        <p:spPr>
          <a:xfrm>
            <a:off x="420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6" name="Shape 1866" descr="矩形 84"/>
          <p:cNvSpPr/>
          <p:nvPr/>
        </p:nvSpPr>
        <p:spPr>
          <a:xfrm>
            <a:off x="5220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7" name="Shape 1867" descr="矩形 85"/>
          <p:cNvSpPr/>
          <p:nvPr/>
        </p:nvSpPr>
        <p:spPr>
          <a:xfrm>
            <a:off x="6236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8" name="Shape 1868" descr="矩形 86"/>
          <p:cNvSpPr/>
          <p:nvPr/>
        </p:nvSpPr>
        <p:spPr>
          <a:xfrm>
            <a:off x="7252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69" name="Shape 1869" descr="矩形 87"/>
          <p:cNvSpPr/>
          <p:nvPr/>
        </p:nvSpPr>
        <p:spPr>
          <a:xfrm>
            <a:off x="8268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0" name="Shape 1870" descr="矩形 88"/>
          <p:cNvSpPr/>
          <p:nvPr/>
        </p:nvSpPr>
        <p:spPr>
          <a:xfrm>
            <a:off x="928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1" name="Shape 1871" descr="矩形 89"/>
          <p:cNvSpPr/>
          <p:nvPr/>
        </p:nvSpPr>
        <p:spPr>
          <a:xfrm>
            <a:off x="420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2" name="Shape 1872" descr="矩形 90"/>
          <p:cNvSpPr/>
          <p:nvPr/>
        </p:nvSpPr>
        <p:spPr>
          <a:xfrm>
            <a:off x="5220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3" name="Shape 1873" descr="矩形 91"/>
          <p:cNvSpPr/>
          <p:nvPr/>
        </p:nvSpPr>
        <p:spPr>
          <a:xfrm>
            <a:off x="6236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4" name="Shape 1874" descr="矩形 92"/>
          <p:cNvSpPr/>
          <p:nvPr/>
        </p:nvSpPr>
        <p:spPr>
          <a:xfrm>
            <a:off x="7252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5" name="Shape 1875" descr="矩形 93"/>
          <p:cNvSpPr/>
          <p:nvPr/>
        </p:nvSpPr>
        <p:spPr>
          <a:xfrm>
            <a:off x="8268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6" name="Shape 1876" descr="矩形 94"/>
          <p:cNvSpPr/>
          <p:nvPr/>
        </p:nvSpPr>
        <p:spPr>
          <a:xfrm>
            <a:off x="928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7" name="Shape 1877" descr="矩形 95"/>
          <p:cNvSpPr/>
          <p:nvPr/>
        </p:nvSpPr>
        <p:spPr>
          <a:xfrm>
            <a:off x="420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8" name="Shape 1878" descr="矩形 96"/>
          <p:cNvSpPr/>
          <p:nvPr/>
        </p:nvSpPr>
        <p:spPr>
          <a:xfrm>
            <a:off x="5220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79" name="Shape 1879" descr="矩形 97"/>
          <p:cNvSpPr/>
          <p:nvPr/>
        </p:nvSpPr>
        <p:spPr>
          <a:xfrm>
            <a:off x="6236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0" name="Shape 1880" descr="矩形 98"/>
          <p:cNvSpPr/>
          <p:nvPr/>
        </p:nvSpPr>
        <p:spPr>
          <a:xfrm>
            <a:off x="7252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1" name="Shape 1881" descr="矩形 99"/>
          <p:cNvSpPr/>
          <p:nvPr/>
        </p:nvSpPr>
        <p:spPr>
          <a:xfrm>
            <a:off x="8268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2" name="Shape 1882" descr="矩形 100"/>
          <p:cNvSpPr/>
          <p:nvPr/>
        </p:nvSpPr>
        <p:spPr>
          <a:xfrm>
            <a:off x="928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3" name="Shape 1883" descr="矩形 101"/>
          <p:cNvSpPr/>
          <p:nvPr/>
        </p:nvSpPr>
        <p:spPr>
          <a:xfrm>
            <a:off x="420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4" name="Shape 1884" descr="矩形 102"/>
          <p:cNvSpPr/>
          <p:nvPr/>
        </p:nvSpPr>
        <p:spPr>
          <a:xfrm>
            <a:off x="5220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5" name="Shape 1885" descr="矩形 103"/>
          <p:cNvSpPr/>
          <p:nvPr/>
        </p:nvSpPr>
        <p:spPr>
          <a:xfrm>
            <a:off x="6236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6" name="Shape 1886" descr="矩形 104"/>
          <p:cNvSpPr/>
          <p:nvPr/>
        </p:nvSpPr>
        <p:spPr>
          <a:xfrm>
            <a:off x="7252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7" name="Shape 1887" descr="矩形 105"/>
          <p:cNvSpPr/>
          <p:nvPr/>
        </p:nvSpPr>
        <p:spPr>
          <a:xfrm>
            <a:off x="8268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8" name="Shape 1888" descr="矩形 106"/>
          <p:cNvSpPr/>
          <p:nvPr/>
        </p:nvSpPr>
        <p:spPr>
          <a:xfrm>
            <a:off x="928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89" name="Shape 1889" descr="矩形 107"/>
          <p:cNvSpPr/>
          <p:nvPr/>
        </p:nvSpPr>
        <p:spPr>
          <a:xfrm>
            <a:off x="4204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0" name="Shape 1890" descr="矩形 108"/>
          <p:cNvSpPr/>
          <p:nvPr/>
        </p:nvSpPr>
        <p:spPr>
          <a:xfrm>
            <a:off x="5220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1" name="Shape 1891" descr="矩形 109"/>
          <p:cNvSpPr/>
          <p:nvPr/>
        </p:nvSpPr>
        <p:spPr>
          <a:xfrm>
            <a:off x="6236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2" name="Shape 1892" descr="矩形 110"/>
          <p:cNvSpPr/>
          <p:nvPr/>
        </p:nvSpPr>
        <p:spPr>
          <a:xfrm>
            <a:off x="7252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3" name="Shape 1893" descr="矩形 111"/>
          <p:cNvSpPr/>
          <p:nvPr/>
        </p:nvSpPr>
        <p:spPr>
          <a:xfrm>
            <a:off x="8268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4" name="Shape 1894" descr="矩形 112"/>
          <p:cNvSpPr/>
          <p:nvPr/>
        </p:nvSpPr>
        <p:spPr>
          <a:xfrm>
            <a:off x="928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5" name="Shape 1895" descr="矩形 113"/>
          <p:cNvSpPr/>
          <p:nvPr/>
        </p:nvSpPr>
        <p:spPr>
          <a:xfrm>
            <a:off x="4204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6" name="Shape 1896" descr="矩形 114"/>
          <p:cNvSpPr/>
          <p:nvPr/>
        </p:nvSpPr>
        <p:spPr>
          <a:xfrm>
            <a:off x="5220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7" name="Shape 1897" descr="矩形 115"/>
          <p:cNvSpPr/>
          <p:nvPr/>
        </p:nvSpPr>
        <p:spPr>
          <a:xfrm>
            <a:off x="6236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8" name="Shape 1898" descr="矩形 116"/>
          <p:cNvSpPr/>
          <p:nvPr/>
        </p:nvSpPr>
        <p:spPr>
          <a:xfrm>
            <a:off x="7252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899" name="Shape 1899" descr="矩形 117"/>
          <p:cNvSpPr/>
          <p:nvPr/>
        </p:nvSpPr>
        <p:spPr>
          <a:xfrm>
            <a:off x="8268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0" name="Shape 1900" descr="矩形 118"/>
          <p:cNvSpPr/>
          <p:nvPr/>
        </p:nvSpPr>
        <p:spPr>
          <a:xfrm>
            <a:off x="928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1" name="Shape 1901" descr="矩形 119"/>
          <p:cNvSpPr/>
          <p:nvPr/>
        </p:nvSpPr>
        <p:spPr>
          <a:xfrm>
            <a:off x="420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2" name="Shape 1902" descr="矩形 120"/>
          <p:cNvSpPr/>
          <p:nvPr/>
        </p:nvSpPr>
        <p:spPr>
          <a:xfrm>
            <a:off x="5220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3" name="Shape 1903" descr="矩形 121"/>
          <p:cNvSpPr/>
          <p:nvPr/>
        </p:nvSpPr>
        <p:spPr>
          <a:xfrm>
            <a:off x="6236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4" name="Shape 1904" descr="矩形 122"/>
          <p:cNvSpPr/>
          <p:nvPr/>
        </p:nvSpPr>
        <p:spPr>
          <a:xfrm>
            <a:off x="7252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5" name="Shape 1905" descr="矩形 123"/>
          <p:cNvSpPr/>
          <p:nvPr/>
        </p:nvSpPr>
        <p:spPr>
          <a:xfrm>
            <a:off x="8268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6" name="Shape 1906" descr="矩形 124"/>
          <p:cNvSpPr/>
          <p:nvPr/>
        </p:nvSpPr>
        <p:spPr>
          <a:xfrm>
            <a:off x="928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7" name="Shape 1907" descr="矩形 125"/>
          <p:cNvSpPr/>
          <p:nvPr/>
        </p:nvSpPr>
        <p:spPr>
          <a:xfrm>
            <a:off x="420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8" name="Shape 1908" descr="矩形 126"/>
          <p:cNvSpPr/>
          <p:nvPr/>
        </p:nvSpPr>
        <p:spPr>
          <a:xfrm>
            <a:off x="5220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09" name="Shape 1909" descr="矩形 127"/>
          <p:cNvSpPr/>
          <p:nvPr/>
        </p:nvSpPr>
        <p:spPr>
          <a:xfrm>
            <a:off x="6236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10" name="Shape 1910" descr="矩形 128"/>
          <p:cNvSpPr/>
          <p:nvPr/>
        </p:nvSpPr>
        <p:spPr>
          <a:xfrm>
            <a:off x="7252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11" name="Shape 1911" descr="矩形 129"/>
          <p:cNvSpPr/>
          <p:nvPr/>
        </p:nvSpPr>
        <p:spPr>
          <a:xfrm>
            <a:off x="8268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12" name="Shape 1912" descr="矩形 130"/>
          <p:cNvSpPr/>
          <p:nvPr/>
        </p:nvSpPr>
        <p:spPr>
          <a:xfrm>
            <a:off x="928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1916" name="Group 1916" descr="组合 2"/>
          <p:cNvGrpSpPr/>
          <p:nvPr/>
        </p:nvGrpSpPr>
        <p:grpSpPr>
          <a:xfrm>
            <a:off x="11556484" y="5288429"/>
            <a:ext cx="11728352" cy="3542102"/>
            <a:chOff x="0" y="0"/>
            <a:chExt cx="11728351" cy="3542100"/>
          </a:xfrm>
        </p:grpSpPr>
        <p:sp>
          <p:nvSpPr>
            <p:cNvPr id="1913" name="Shape 1913"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Nine</a:t>
              </a:r>
            </a:p>
          </p:txBody>
        </p:sp>
        <p:sp>
          <p:nvSpPr>
            <p:cNvPr id="1914" name="Shape 1914" descr="文本占位符 2"/>
            <p:cNvSpPr/>
            <p:nvPr/>
          </p:nvSpPr>
          <p:spPr>
            <a:xfrm>
              <a:off x="170003" y="1644720"/>
              <a:ext cx="11558349"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合同纠纷及违约处理</a:t>
              </a:r>
            </a:p>
          </p:txBody>
        </p:sp>
        <p:sp>
          <p:nvSpPr>
            <p:cNvPr id="1915" name="Shape 1915"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8" name="Shape 1918"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19" name="Shape 1919"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20" name="Shape 1920"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21" name="Shape 1921"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22" name="Shape 1922"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23" name="Shape 1923"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24" name="Shape 1924"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25" name="Shape 1925" descr="标题 1"/>
          <p:cNvSpPr/>
          <p:nvPr>
            <p:ph type="title"/>
          </p:nvPr>
        </p:nvSpPr>
        <p:spPr>
          <a:xfrm>
            <a:off x="2900883" y="1861772"/>
            <a:ext cx="18610509" cy="1148236"/>
          </a:xfrm>
          <a:prstGeom prst="rect">
            <a:avLst/>
          </a:prstGeom>
        </p:spPr>
        <p:txBody>
          <a:bodyPr/>
          <a:lstStyle>
            <a:lvl1pPr defTabSz="1225296">
              <a:defRPr sz="5360"/>
            </a:lvl1pPr>
          </a:lstStyle>
          <a:p>
            <a:pPr/>
            <a:r>
              <a:t>合同纠纷概述</a:t>
            </a:r>
          </a:p>
        </p:txBody>
      </p:sp>
      <p:sp>
        <p:nvSpPr>
          <p:cNvPr id="1926" name="Shape 1926" descr="内容占位符 2"/>
          <p:cNvSpPr/>
          <p:nvPr>
            <p:ph type="body" sz="half" idx="1"/>
          </p:nvPr>
        </p:nvSpPr>
        <p:spPr>
          <a:prstGeom prst="rect">
            <a:avLst/>
          </a:prstGeom>
        </p:spPr>
        <p:txBody>
          <a:bodyPr lIns="50800" tIns="50800" rIns="50800" bIns="50800" anchor="ctr">
            <a:noAutofit/>
          </a:bodyPr>
          <a:lstStyle/>
          <a:p>
            <a:pPr marL="879230" indent="-879230" algn="l" defTabSz="825500">
              <a:lnSpc>
                <a:spcPct val="100000"/>
              </a:lnSpc>
              <a:spcBef>
                <a:spcPts val="0"/>
              </a:spcBef>
              <a:buSzPct val="100000"/>
              <a:buAutoNum type="arabicPeriod" startAt="1"/>
            </a:pPr>
            <a:r>
              <a:t>合同纠纷的成因：主观方面（不想履行或者不想完全履行）；客观方面（不可抗力等）</a:t>
            </a:r>
          </a:p>
          <a:p>
            <a:pPr marL="879230" indent="-879230" algn="l" defTabSz="825500">
              <a:lnSpc>
                <a:spcPct val="100000"/>
              </a:lnSpc>
              <a:spcBef>
                <a:spcPts val="0"/>
              </a:spcBef>
              <a:buSzPct val="100000"/>
              <a:buAutoNum type="arabicPeriod" startAt="1"/>
            </a:pPr>
            <a:r>
              <a:t>合同纠纷的特点：主体特定；纠纷内容多样；属于民事纠纷；解决方式多样化（协商、调解、仲裁、诉讼）</a:t>
            </a:r>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8"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929" name="Shape 1929"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30" name="Shape 1930"/>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931" name="Shape 1931"/>
          <p:cNvSpPr/>
          <p:nvPr/>
        </p:nvSpPr>
        <p:spPr>
          <a:xfrm>
            <a:off x="9580662" y="595250"/>
            <a:ext cx="519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合同纠纷处理方案</a:t>
            </a:r>
          </a:p>
        </p:txBody>
      </p:sp>
      <p:sp>
        <p:nvSpPr>
          <p:cNvPr id="1932" name="Shape 1932"/>
          <p:cNvSpPr/>
          <p:nvPr/>
        </p:nvSpPr>
        <p:spPr>
          <a:xfrm>
            <a:off x="9115775" y="2065076"/>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确定纠纷处理小组</a:t>
            </a:r>
          </a:p>
        </p:txBody>
      </p:sp>
      <p:sp>
        <p:nvSpPr>
          <p:cNvPr id="1933" name="Shape 1933"/>
          <p:cNvSpPr/>
          <p:nvPr/>
        </p:nvSpPr>
        <p:spPr>
          <a:xfrm>
            <a:off x="8665392" y="3856949"/>
            <a:ext cx="7024841"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合同履行人员提供信息</a:t>
            </a:r>
          </a:p>
        </p:txBody>
      </p:sp>
      <p:sp>
        <p:nvSpPr>
          <p:cNvPr id="1934" name="Shape 1934"/>
          <p:cNvSpPr/>
          <p:nvPr/>
        </p:nvSpPr>
        <p:spPr>
          <a:xfrm>
            <a:off x="9144099" y="5648822"/>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提出法律意见</a:t>
            </a:r>
          </a:p>
        </p:txBody>
      </p:sp>
      <p:sp>
        <p:nvSpPr>
          <p:cNvPr id="1935" name="Shape 1935"/>
          <p:cNvSpPr/>
          <p:nvPr/>
        </p:nvSpPr>
        <p:spPr>
          <a:xfrm>
            <a:off x="9144099" y="7440695"/>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确定处理方式</a:t>
            </a:r>
          </a:p>
        </p:txBody>
      </p:sp>
      <p:cxnSp>
        <p:nvCxnSpPr>
          <p:cNvPr id="1936" name="Connector 1936"/>
          <p:cNvCxnSpPr>
            <a:stCxn id="1933" idx="0"/>
            <a:endCxn id="1932" idx="0"/>
          </p:cNvCxnSpPr>
          <p:nvPr/>
        </p:nvCxnSpPr>
        <p:spPr>
          <a:xfrm flipH="1" flipV="1">
            <a:off x="12149487" y="2700076"/>
            <a:ext cx="28326" cy="1791874"/>
          </a:xfrm>
          <a:prstGeom prst="straightConnector1">
            <a:avLst/>
          </a:prstGeom>
          <a:ln w="50800">
            <a:solidFill>
              <a:schemeClr val="accent4">
                <a:hueOff val="102361"/>
                <a:satOff val="14118"/>
                <a:lumOff val="10675"/>
              </a:schemeClr>
            </a:solidFill>
            <a:miter lim="400000"/>
            <a:headEnd type="triangle"/>
          </a:ln>
        </p:spPr>
      </p:cxnSp>
      <p:cxnSp>
        <p:nvCxnSpPr>
          <p:cNvPr id="1937" name="Connector 1937"/>
          <p:cNvCxnSpPr>
            <a:stCxn id="1935" idx="0"/>
            <a:endCxn id="1934" idx="0"/>
          </p:cNvCxnSpPr>
          <p:nvPr/>
        </p:nvCxnSpPr>
        <p:spPr>
          <a:xfrm flipV="1">
            <a:off x="12177812" y="6283822"/>
            <a:ext cx="1" cy="1791874"/>
          </a:xfrm>
          <a:prstGeom prst="straightConnector1">
            <a:avLst/>
          </a:prstGeom>
          <a:ln w="50800">
            <a:solidFill>
              <a:schemeClr val="accent4">
                <a:hueOff val="102361"/>
                <a:satOff val="14118"/>
                <a:lumOff val="10675"/>
              </a:schemeClr>
            </a:solidFill>
            <a:miter lim="400000"/>
            <a:headEnd type="triangle"/>
          </a:ln>
        </p:spPr>
      </p:cxnSp>
      <p:cxnSp>
        <p:nvCxnSpPr>
          <p:cNvPr id="1938" name="Connector 1938"/>
          <p:cNvCxnSpPr>
            <a:stCxn id="1934" idx="0"/>
            <a:endCxn id="1933" idx="0"/>
          </p:cNvCxnSpPr>
          <p:nvPr/>
        </p:nvCxnSpPr>
        <p:spPr>
          <a:xfrm flipV="1">
            <a:off x="12177812" y="4491949"/>
            <a:ext cx="1" cy="1791874"/>
          </a:xfrm>
          <a:prstGeom prst="straightConnector1">
            <a:avLst/>
          </a:prstGeom>
          <a:ln w="50800">
            <a:solidFill>
              <a:schemeClr val="accent4">
                <a:hueOff val="102361"/>
                <a:satOff val="14118"/>
                <a:lumOff val="10675"/>
              </a:schemeClr>
            </a:solidFill>
            <a:miter lim="400000"/>
            <a:headEnd type="triangle"/>
          </a:ln>
        </p:spPr>
      </p:cxnSp>
      <p:sp>
        <p:nvSpPr>
          <p:cNvPr id="1939" name="Shape 1939"/>
          <p:cNvSpPr/>
          <p:nvPr/>
        </p:nvSpPr>
        <p:spPr>
          <a:xfrm>
            <a:off x="9632410" y="9232568"/>
            <a:ext cx="5090806" cy="813425"/>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1. 协商和解</a:t>
            </a:r>
          </a:p>
        </p:txBody>
      </p:sp>
      <p:sp>
        <p:nvSpPr>
          <p:cNvPr id="1940" name="Shape 1940"/>
          <p:cNvSpPr/>
          <p:nvPr/>
        </p:nvSpPr>
        <p:spPr>
          <a:xfrm>
            <a:off x="9604085" y="10308482"/>
            <a:ext cx="5090805" cy="813425"/>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2. 调解</a:t>
            </a:r>
          </a:p>
        </p:txBody>
      </p:sp>
      <p:sp>
        <p:nvSpPr>
          <p:cNvPr id="1941" name="Shape 1941"/>
          <p:cNvSpPr/>
          <p:nvPr/>
        </p:nvSpPr>
        <p:spPr>
          <a:xfrm>
            <a:off x="9604085" y="11384395"/>
            <a:ext cx="5090805" cy="813426"/>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3. 仲裁或诉讼</a:t>
            </a:r>
          </a:p>
        </p:txBody>
      </p:sp>
      <p:cxnSp>
        <p:nvCxnSpPr>
          <p:cNvPr id="1942" name="Connector 1942"/>
          <p:cNvCxnSpPr>
            <a:stCxn id="1939" idx="0"/>
            <a:endCxn id="1935" idx="0"/>
          </p:cNvCxnSpPr>
          <p:nvPr/>
        </p:nvCxnSpPr>
        <p:spPr>
          <a:xfrm flipH="1" flipV="1">
            <a:off x="12177812" y="8075695"/>
            <a:ext cx="1" cy="1563586"/>
          </a:xfrm>
          <a:prstGeom prst="straightConnector1">
            <a:avLst/>
          </a:prstGeom>
          <a:ln w="25400">
            <a:solidFill>
              <a:schemeClr val="accent4">
                <a:hueOff val="102361"/>
                <a:satOff val="14118"/>
                <a:lumOff val="10675"/>
              </a:schemeClr>
            </a:solidFill>
            <a:miter lim="400000"/>
            <a:headEnd type="triangle"/>
          </a:ln>
        </p:spPr>
      </p:cxn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4"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945" name="Shape 1945"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46" name="Shape 1946"/>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947" name="Shape 1947"/>
          <p:cNvSpPr/>
          <p:nvPr/>
        </p:nvSpPr>
        <p:spPr>
          <a:xfrm>
            <a:off x="10762450" y="595250"/>
            <a:ext cx="2830725"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协商/和解</a:t>
            </a:r>
          </a:p>
        </p:txBody>
      </p:sp>
      <p:sp>
        <p:nvSpPr>
          <p:cNvPr id="1948" name="Shape 1948"/>
          <p:cNvSpPr/>
          <p:nvPr>
            <p:ph type="body" sz="half" idx="1"/>
          </p:nvPr>
        </p:nvSpPr>
        <p:spPr>
          <a:xfrm>
            <a:off x="8120150" y="2628442"/>
            <a:ext cx="14344248" cy="8459116"/>
          </a:xfrm>
          <a:prstGeom prst="rect">
            <a:avLst/>
          </a:prstGeom>
        </p:spPr>
        <p:txBody>
          <a:bodyPr lIns="50800" tIns="50800" rIns="50800" bIns="50800" anchor="ctr">
            <a:noAutofit/>
          </a:bodyPr>
          <a:lstStyle/>
          <a:p>
            <a:pPr marL="879230" indent="-879230" algn="l" defTabSz="825500">
              <a:lnSpc>
                <a:spcPct val="100000"/>
              </a:lnSpc>
              <a:spcBef>
                <a:spcPts val="0"/>
              </a:spcBef>
              <a:buSzPct val="100000"/>
              <a:buAutoNum type="arabicPeriod" startAt="1"/>
            </a:pPr>
            <a:r>
              <a:t>原则</a:t>
            </a:r>
          </a:p>
          <a:p>
            <a:pPr lvl="1" marL="1793630" indent="-879230" algn="l" defTabSz="825500">
              <a:lnSpc>
                <a:spcPct val="100000"/>
              </a:lnSpc>
              <a:spcBef>
                <a:spcPts val="0"/>
              </a:spcBef>
              <a:buSzPct val="100000"/>
              <a:buAutoNum type="arabicPeriod" startAt="1"/>
            </a:pPr>
            <a:r>
              <a:t>平等自愿</a:t>
            </a:r>
          </a:p>
          <a:p>
            <a:pPr lvl="1" marL="1793630" indent="-879230" algn="l" defTabSz="825500">
              <a:lnSpc>
                <a:spcPct val="100000"/>
              </a:lnSpc>
              <a:spcBef>
                <a:spcPts val="0"/>
              </a:spcBef>
              <a:buSzPct val="100000"/>
              <a:buAutoNum type="arabicPeriod" startAt="1"/>
            </a:pPr>
            <a:r>
              <a:t>合法</a:t>
            </a:r>
          </a:p>
          <a:p>
            <a:pPr marL="879230" indent="-879230" algn="l" defTabSz="825500">
              <a:lnSpc>
                <a:spcPct val="100000"/>
              </a:lnSpc>
              <a:spcBef>
                <a:spcPts val="0"/>
              </a:spcBef>
              <a:buSzPct val="100000"/>
              <a:buAutoNum type="arabicPeriod" startAt="1"/>
            </a:pPr>
            <a:r>
              <a:t>应注意的问题</a:t>
            </a:r>
          </a:p>
          <a:p>
            <a:pPr lvl="1" marL="1793630" indent="-879230" algn="l" defTabSz="825500">
              <a:lnSpc>
                <a:spcPct val="100000"/>
              </a:lnSpc>
              <a:spcBef>
                <a:spcPts val="0"/>
              </a:spcBef>
              <a:buSzPct val="100000"/>
              <a:buAutoNum type="arabicPeriod" startAt="1"/>
            </a:pPr>
            <a:r>
              <a:t>分清责任是非</a:t>
            </a:r>
          </a:p>
          <a:p>
            <a:pPr lvl="1" marL="1793630" indent="-879230" algn="l" defTabSz="825500">
              <a:lnSpc>
                <a:spcPct val="100000"/>
              </a:lnSpc>
              <a:spcBef>
                <a:spcPts val="0"/>
              </a:spcBef>
              <a:buSzPct val="100000"/>
              <a:buAutoNum type="arabicPeriod" startAt="1"/>
            </a:pPr>
            <a:r>
              <a:t>态度端正，坚持原则</a:t>
            </a:r>
          </a:p>
          <a:p>
            <a:pPr lvl="1" marL="1793630" indent="-879230" algn="l" defTabSz="825500">
              <a:lnSpc>
                <a:spcPct val="100000"/>
              </a:lnSpc>
              <a:spcBef>
                <a:spcPts val="0"/>
              </a:spcBef>
              <a:buSzPct val="100000"/>
              <a:buAutoNum type="arabicPeriod" startAt="1"/>
            </a:pPr>
            <a:r>
              <a:t>及时解决</a:t>
            </a:r>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0"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951" name="Shape 1951"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52" name="Shape 1952"/>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953" name="Shape 1953"/>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调解</a:t>
            </a:r>
          </a:p>
        </p:txBody>
      </p:sp>
      <p:sp>
        <p:nvSpPr>
          <p:cNvPr id="1954" name="Shape 1954"/>
          <p:cNvSpPr/>
          <p:nvPr>
            <p:ph type="body" idx="1"/>
          </p:nvPr>
        </p:nvSpPr>
        <p:spPr>
          <a:xfrm>
            <a:off x="3062137" y="2156346"/>
            <a:ext cx="18288001" cy="9403308"/>
          </a:xfrm>
          <a:prstGeom prst="rect">
            <a:avLst/>
          </a:prstGeom>
        </p:spPr>
        <p:txBody>
          <a:bodyPr lIns="50800" tIns="50800" rIns="50800" bIns="50800" anchor="ctr">
            <a:noAutofit/>
          </a:bodyPr>
          <a:lstStyle/>
          <a:p>
            <a:pPr marL="879230" indent="-879230" algn="l" defTabSz="825500">
              <a:lnSpc>
                <a:spcPct val="100000"/>
              </a:lnSpc>
              <a:spcBef>
                <a:spcPts val="0"/>
              </a:spcBef>
              <a:buSzPct val="100000"/>
              <a:buAutoNum type="arabicPeriod" startAt="1"/>
            </a:pPr>
            <a:r>
              <a:t>第三方主持；</a:t>
            </a:r>
          </a:p>
          <a:p>
            <a:pPr marL="879230" indent="-879230" algn="l" defTabSz="825500">
              <a:lnSpc>
                <a:spcPct val="100000"/>
              </a:lnSpc>
              <a:spcBef>
                <a:spcPts val="0"/>
              </a:spcBef>
              <a:buSzPct val="100000"/>
              <a:buAutoNum type="arabicPeriod" startAt="1"/>
            </a:pPr>
            <a:r>
              <a:t>自愿、合法原则；</a:t>
            </a:r>
          </a:p>
          <a:p>
            <a:pPr marL="879230" indent="-879230" algn="l" defTabSz="825500">
              <a:lnSpc>
                <a:spcPct val="100000"/>
              </a:lnSpc>
              <a:spcBef>
                <a:spcPts val="0"/>
              </a:spcBef>
              <a:buSzPct val="100000"/>
              <a:buAutoNum type="arabicPeriod" startAt="1"/>
            </a:pPr>
            <a:r>
              <a:t>种类</a:t>
            </a:r>
          </a:p>
          <a:p>
            <a:pPr lvl="1" marL="1793630" indent="-879230" algn="l" defTabSz="825500">
              <a:lnSpc>
                <a:spcPct val="100000"/>
              </a:lnSpc>
              <a:spcBef>
                <a:spcPts val="0"/>
              </a:spcBef>
              <a:buSzPct val="100000"/>
              <a:buAutoNum type="arabicPeriod" startAt="1"/>
            </a:pPr>
            <a:r>
              <a:t>行政调解</a:t>
            </a:r>
          </a:p>
          <a:p>
            <a:pPr lvl="1" marL="1793630" indent="-879230" algn="l" defTabSz="825500">
              <a:lnSpc>
                <a:spcPct val="100000"/>
              </a:lnSpc>
              <a:spcBef>
                <a:spcPts val="0"/>
              </a:spcBef>
              <a:buSzPct val="100000"/>
              <a:buAutoNum type="arabicPeriod" startAt="1"/>
            </a:pPr>
            <a:r>
              <a:t>仲裁调解</a:t>
            </a:r>
          </a:p>
          <a:p>
            <a:pPr lvl="1" marL="1793630" indent="-879230" algn="l" defTabSz="825500">
              <a:lnSpc>
                <a:spcPct val="100000"/>
              </a:lnSpc>
              <a:spcBef>
                <a:spcPts val="0"/>
              </a:spcBef>
              <a:buSzPct val="100000"/>
              <a:buAutoNum type="arabicPeriod" startAt="1"/>
            </a:pPr>
            <a:r>
              <a:t>法院调解</a:t>
            </a:r>
          </a:p>
          <a:p>
            <a:pPr marL="879230" indent="-879230" algn="l" defTabSz="825500">
              <a:lnSpc>
                <a:spcPct val="100000"/>
              </a:lnSpc>
              <a:spcBef>
                <a:spcPts val="0"/>
              </a:spcBef>
              <a:buSzPct val="100000"/>
              <a:buAutoNum type="arabicPeriod" startAt="1"/>
            </a:pPr>
            <a:r>
              <a:t>调解效力：仲裁调解和法院调解形成的调解协议书，与仲裁机构所做的仲裁裁决书具有同等的法律效力，可以向法院提出强制执行的请求；法院调解书与判决具有同等效力，可申请强制执行。</a:t>
            </a:r>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6"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957" name="Shape 1957"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58" name="Shape 1958"/>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959" name="Shape 1959"/>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仲裁</a:t>
            </a:r>
          </a:p>
        </p:txBody>
      </p:sp>
      <p:sp>
        <p:nvSpPr>
          <p:cNvPr id="1960" name="Shape 1960"/>
          <p:cNvSpPr/>
          <p:nvPr>
            <p:ph type="body" idx="1"/>
          </p:nvPr>
        </p:nvSpPr>
        <p:spPr>
          <a:xfrm>
            <a:off x="2932689" y="3011306"/>
            <a:ext cx="18490247" cy="7693388"/>
          </a:xfrm>
          <a:prstGeom prst="rect">
            <a:avLst/>
          </a:prstGeom>
        </p:spPr>
        <p:txBody>
          <a:bodyPr lIns="50800" tIns="50800" rIns="50800" bIns="50800" anchor="ctr">
            <a:noAutofit/>
          </a:bodyPr>
          <a:lstStyle/>
          <a:p>
            <a:pPr marL="879230" indent="-879230" algn="l" defTabSz="825500">
              <a:lnSpc>
                <a:spcPct val="100000"/>
              </a:lnSpc>
              <a:spcBef>
                <a:spcPts val="0"/>
              </a:spcBef>
              <a:buSzPct val="100000"/>
              <a:buAutoNum type="arabicPeriod" startAt="1"/>
            </a:pPr>
            <a:r>
              <a:t>第三方根据仲裁条款和仲裁协议解决争议</a:t>
            </a:r>
          </a:p>
          <a:p>
            <a:pPr marL="879230" indent="-879230" algn="l" defTabSz="825500">
              <a:lnSpc>
                <a:spcPct val="100000"/>
              </a:lnSpc>
              <a:spcBef>
                <a:spcPts val="0"/>
              </a:spcBef>
              <a:buSzPct val="100000"/>
              <a:buAutoNum type="arabicPeriod" startAt="1"/>
            </a:pPr>
            <a:r>
              <a:t>合同争议的仲裁是各国商贸活动中通行的惯例</a:t>
            </a:r>
          </a:p>
          <a:p>
            <a:pPr marL="879230" indent="-879230" algn="l" defTabSz="825500">
              <a:lnSpc>
                <a:spcPct val="100000"/>
              </a:lnSpc>
              <a:spcBef>
                <a:spcPts val="0"/>
              </a:spcBef>
              <a:buSzPct val="100000"/>
              <a:buAutoNum type="arabicPeriod" startAt="1"/>
            </a:pPr>
            <a:r>
              <a:rPr b="1" u="sng"/>
              <a:t>自愿选择</a:t>
            </a:r>
            <a:r>
              <a:t>的结果：仲裁必须有仲裁协议；仲裁协议可以排除法院的管辖权；必须选择仲裁机构和仲裁地点；有关自愿选择仲裁员（主裁和边裁）</a:t>
            </a:r>
          </a:p>
          <a:p>
            <a:pPr marL="879230" indent="-879230" algn="l" defTabSz="825500">
              <a:lnSpc>
                <a:spcPct val="100000"/>
              </a:lnSpc>
              <a:spcBef>
                <a:spcPts val="0"/>
              </a:spcBef>
              <a:buSzPct val="100000"/>
              <a:buAutoNum type="arabicPeriod" startAt="1"/>
            </a:pPr>
            <a:r>
              <a:t>仲裁裁决具有</a:t>
            </a:r>
            <a:r>
              <a:rPr b="1" u="sng"/>
              <a:t>强制执行力</a:t>
            </a:r>
            <a:r>
              <a:t>，但必须请求法院执行</a:t>
            </a:r>
          </a:p>
          <a:p>
            <a:pPr marL="879230" indent="-879230" algn="l" defTabSz="825500">
              <a:lnSpc>
                <a:spcPct val="100000"/>
              </a:lnSpc>
              <a:spcBef>
                <a:spcPts val="0"/>
              </a:spcBef>
              <a:buSzPct val="100000"/>
              <a:buAutoNum type="arabicPeriod" startAt="1"/>
            </a:pPr>
            <a:r>
              <a:rPr b="1" u="sng"/>
              <a:t>一裁终局</a:t>
            </a:r>
            <a:r>
              <a:t>：不得再仲裁或诉讼</a:t>
            </a:r>
          </a:p>
          <a:p>
            <a:pPr marL="879230" indent="-879230" algn="l" defTabSz="825500">
              <a:lnSpc>
                <a:spcPct val="100000"/>
              </a:lnSpc>
              <a:spcBef>
                <a:spcPts val="0"/>
              </a:spcBef>
              <a:buSzPct val="100000"/>
              <a:buAutoNum type="arabicPeriod" startAt="1"/>
            </a:pPr>
            <a:r>
              <a:t>程序简单、灵活、效力高、费用低</a:t>
            </a:r>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2"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963" name="Shape 1963"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64" name="Shape 1964"/>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965" name="Shape 1965"/>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诉讼</a:t>
            </a:r>
          </a:p>
        </p:txBody>
      </p:sp>
      <p:sp>
        <p:nvSpPr>
          <p:cNvPr id="1966" name="Shape 1966"/>
          <p:cNvSpPr/>
          <p:nvPr>
            <p:ph type="body" sz="half" idx="1"/>
          </p:nvPr>
        </p:nvSpPr>
        <p:spPr>
          <a:xfrm>
            <a:off x="3033812" y="3419254"/>
            <a:ext cx="18288001" cy="6159575"/>
          </a:xfrm>
          <a:prstGeom prst="rect">
            <a:avLst/>
          </a:prstGeom>
        </p:spPr>
        <p:txBody>
          <a:bodyPr lIns="50800" tIns="50800" rIns="50800" bIns="50800" anchor="ctr">
            <a:noAutofit/>
          </a:bodyPr>
          <a:lstStyle/>
          <a:p>
            <a:pPr marL="879230" indent="-879230" algn="l" defTabSz="825500">
              <a:lnSpc>
                <a:spcPct val="100000"/>
              </a:lnSpc>
              <a:spcBef>
                <a:spcPts val="0"/>
              </a:spcBef>
              <a:buSzPct val="100000"/>
              <a:buAutoNum type="arabicPeriod" startAt="1"/>
            </a:pPr>
            <a:r>
              <a:t>解决合同纠纷的最终形式</a:t>
            </a:r>
          </a:p>
          <a:p>
            <a:pPr marL="879230" indent="-879230" algn="l" defTabSz="825500">
              <a:lnSpc>
                <a:spcPct val="100000"/>
              </a:lnSpc>
              <a:spcBef>
                <a:spcPts val="0"/>
              </a:spcBef>
              <a:buSzPct val="100000"/>
              <a:buAutoNum type="arabicPeriod" startAt="1"/>
            </a:pPr>
            <a:r>
              <a:t>基于一方当事人请求由人民法院主导的程序</a:t>
            </a:r>
          </a:p>
          <a:p>
            <a:pPr marL="879230" indent="-879230" algn="l" defTabSz="825500">
              <a:lnSpc>
                <a:spcPct val="100000"/>
              </a:lnSpc>
              <a:spcBef>
                <a:spcPts val="0"/>
              </a:spcBef>
              <a:buSzPct val="100000"/>
              <a:buAutoNum type="arabicPeriod" startAt="1"/>
            </a:pPr>
            <a:r>
              <a:t>诉讼程序较严格（管辖、异议等）</a:t>
            </a:r>
          </a:p>
          <a:p>
            <a:pPr marL="879230" indent="-879230" algn="l" defTabSz="825500">
              <a:lnSpc>
                <a:spcPct val="100000"/>
              </a:lnSpc>
              <a:spcBef>
                <a:spcPts val="0"/>
              </a:spcBef>
              <a:buSzPct val="100000"/>
              <a:buAutoNum type="arabicPeriod" startAt="1"/>
            </a:pPr>
            <a:r>
              <a:t>判决具有拘束力（能强制执行）</a:t>
            </a:r>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8"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969" name="Shape 1969"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70" name="Shape 1970"/>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971" name="Shape 1971"/>
          <p:cNvSpPr/>
          <p:nvPr/>
        </p:nvSpPr>
        <p:spPr>
          <a:xfrm>
            <a:off x="9580662" y="595250"/>
            <a:ext cx="519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仲裁与诉讼的比较</a:t>
            </a:r>
          </a:p>
        </p:txBody>
      </p:sp>
      <p:graphicFrame>
        <p:nvGraphicFramePr>
          <p:cNvPr id="1972" name="Table 1972"/>
          <p:cNvGraphicFramePr/>
          <p:nvPr/>
        </p:nvGraphicFramePr>
        <p:xfrm>
          <a:off x="2226594" y="3113731"/>
          <a:ext cx="19971787" cy="9360139"/>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991389"/>
                <a:gridCol w="8314667"/>
                <a:gridCol w="6653029"/>
              </a:tblGrid>
              <a:tr h="781049">
                <a:tc>
                  <a:txBody>
                    <a:bodyPr/>
                    <a:lstStyle/>
                    <a:p>
                      <a:pPr>
                        <a:defRPr b="1" sz="5200">
                          <a:latin typeface="Helvetica"/>
                          <a:ea typeface="Helvetica"/>
                          <a:cs typeface="Helvetica"/>
                          <a:sym typeface="Helvetica"/>
                        </a:defRPr>
                      </a:pPr>
                    </a:p>
                  </a:txBody>
                  <a:tcPr marL="50800" marR="50800" marT="50800" marB="50800" anchor="ctr" anchorCtr="0" horzOverflow="overflow">
                    <a:lnL w="12700">
                      <a:solidFill>
                        <a:srgbClr val="D6D6D6"/>
                      </a:solidFill>
                      <a:miter lim="400000"/>
                    </a:lnL>
                    <a:solidFill>
                      <a:srgbClr val="FFC000"/>
                    </a:solidFill>
                  </a:tcPr>
                </a:tc>
                <a:tc>
                  <a:txBody>
                    <a:bodyPr/>
                    <a:lstStyle/>
                    <a:p>
                      <a:pPr>
                        <a:defRPr sz="1800">
                          <a:solidFill>
                            <a:srgbClr val="000000"/>
                          </a:solidFill>
                        </a:defRPr>
                      </a:pPr>
                      <a:r>
                        <a:rPr b="1" sz="4000">
                          <a:solidFill>
                            <a:srgbClr val="FFFFFF"/>
                          </a:solidFill>
                          <a:latin typeface="Helvetica"/>
                          <a:ea typeface="Helvetica"/>
                          <a:cs typeface="Helvetica"/>
                          <a:sym typeface="Helvetica"/>
                        </a:rPr>
                        <a:t>仲裁</a:t>
                      </a:r>
                    </a:p>
                  </a:txBody>
                  <a:tcPr marL="50800" marR="50800" marT="50800" marB="50800" anchor="ctr" anchorCtr="0" horzOverflow="overflow">
                    <a:solidFill>
                      <a:srgbClr val="FFC000"/>
                    </a:solidFill>
                  </a:tcPr>
                </a:tc>
                <a:tc>
                  <a:txBody>
                    <a:bodyPr/>
                    <a:lstStyle/>
                    <a:p>
                      <a:pPr>
                        <a:defRPr sz="1800">
                          <a:solidFill>
                            <a:srgbClr val="000000"/>
                          </a:solidFill>
                        </a:defRPr>
                      </a:pPr>
                      <a:r>
                        <a:rPr b="1" sz="4000">
                          <a:solidFill>
                            <a:srgbClr val="FFFFFF"/>
                          </a:solidFill>
                          <a:latin typeface="Helvetica"/>
                          <a:ea typeface="Helvetica"/>
                          <a:cs typeface="Helvetica"/>
                          <a:sym typeface="Helvetica"/>
                        </a:rPr>
                        <a:t>诉讼</a:t>
                      </a:r>
                    </a:p>
                  </a:txBody>
                  <a:tcPr marL="50800" marR="50800" marT="50800" marB="50800" anchor="ctr" anchorCtr="0" horzOverflow="overflow">
                    <a:lnR w="12700">
                      <a:solidFill>
                        <a:srgbClr val="D6D6D6"/>
                      </a:solidFill>
                      <a:miter lim="400000"/>
                    </a:lnR>
                    <a:solidFill>
                      <a:srgbClr val="FFC000"/>
                    </a:solidFill>
                  </a:tcPr>
                </a:tc>
              </a:tr>
              <a:tr h="2254249">
                <a:tc>
                  <a:txBody>
                    <a:bodyPr/>
                    <a:lstStyle/>
                    <a:p>
                      <a:pPr>
                        <a:defRPr sz="1800">
                          <a:solidFill>
                            <a:srgbClr val="000000"/>
                          </a:solidFill>
                        </a:defRPr>
                      </a:pPr>
                      <a:r>
                        <a:rPr b="1" sz="4000">
                          <a:solidFill>
                            <a:srgbClr val="FFFFFF"/>
                          </a:solidFill>
                          <a:latin typeface="Helvetica"/>
                          <a:ea typeface="Helvetica"/>
                          <a:cs typeface="Helvetica"/>
                          <a:sym typeface="Helvetica"/>
                        </a:rPr>
                        <a:t>启动前提</a:t>
                      </a:r>
                    </a:p>
                  </a:txBody>
                  <a:tcPr marL="50800" marR="50800" marT="50800" marB="50800" anchor="ctr" anchorCtr="0" horzOverflow="overflow">
                    <a:solidFill>
                      <a:srgbClr val="F09837"/>
                    </a:solidFill>
                  </a:tcPr>
                </a:tc>
                <a:tc>
                  <a:txBody>
                    <a:bodyPr/>
                    <a:lstStyle/>
                    <a:p>
                      <a:pPr algn="just">
                        <a:lnSpc>
                          <a:spcPct val="110000"/>
                        </a:lnSpc>
                        <a:defRPr sz="1800">
                          <a:solidFill>
                            <a:srgbClr val="000000"/>
                          </a:solidFill>
                        </a:defRPr>
                      </a:pPr>
                      <a:r>
                        <a:rPr sz="4000">
                          <a:solidFill>
                            <a:srgbClr val="FFFFFF"/>
                          </a:solidFill>
                          <a:latin typeface="Helvetica"/>
                          <a:ea typeface="Helvetica"/>
                          <a:cs typeface="Helvetica"/>
                          <a:sym typeface="Helvetica"/>
                        </a:rPr>
                        <a:t>必须有有效的仲裁协议，必须选定具体的仲裁机构
</a:t>
                      </a:r>
                    </a:p>
                  </a:txBody>
                  <a:tcPr marL="50800" marR="50800" marT="50800" marB="50800" anchor="ctr" anchorCtr="0" horzOverflow="overflow"/>
                </a:tc>
                <a:tc>
                  <a:txBody>
                    <a:bodyPr/>
                    <a:lstStyle/>
                    <a:p>
                      <a:pPr algn="l">
                        <a:defRPr sz="1800">
                          <a:solidFill>
                            <a:srgbClr val="000000"/>
                          </a:solidFill>
                        </a:defRPr>
                      </a:pPr>
                      <a:r>
                        <a:rPr sz="4000">
                          <a:solidFill>
                            <a:srgbClr val="FFFFFF"/>
                          </a:solidFill>
                          <a:latin typeface="Helvetica"/>
                          <a:ea typeface="Helvetica"/>
                          <a:cs typeface="Helvetica"/>
                          <a:sym typeface="Helvetica"/>
                        </a:rPr>
                        <a:t>无需约定也可以提起诉讼</a:t>
                      </a:r>
                    </a:p>
                  </a:txBody>
                  <a:tcPr marL="50800" marR="50800" marT="50800" marB="50800" anchor="ctr" anchorCtr="0" horzOverflow="overflow">
                    <a:lnR w="12700">
                      <a:solidFill>
                        <a:srgbClr val="D6D6D6"/>
                      </a:solidFill>
                      <a:miter lim="400000"/>
                    </a:lnR>
                  </a:tcPr>
                </a:tc>
              </a:tr>
              <a:tr h="692149">
                <a:tc>
                  <a:txBody>
                    <a:bodyPr/>
                    <a:lstStyle/>
                    <a:p>
                      <a:pPr>
                        <a:lnSpc>
                          <a:spcPct val="110000"/>
                        </a:lnSpc>
                        <a:defRPr sz="1800">
                          <a:solidFill>
                            <a:srgbClr val="000000"/>
                          </a:solidFill>
                        </a:defRPr>
                      </a:pPr>
                      <a:r>
                        <a:rPr b="1" sz="4000">
                          <a:solidFill>
                            <a:srgbClr val="FFFFFF"/>
                          </a:solidFill>
                          <a:latin typeface="Helvetica"/>
                          <a:ea typeface="Helvetica"/>
                          <a:cs typeface="Helvetica"/>
                          <a:sym typeface="Helvetica"/>
                        </a:rPr>
                        <a:t>受案范围</a:t>
                      </a:r>
                    </a:p>
                  </a:txBody>
                  <a:tcPr marL="50800" marR="50800" marT="50800" marB="50800" anchor="ctr" anchorCtr="0" horzOverflow="overflow">
                    <a:solidFill>
                      <a:srgbClr val="F09837"/>
                    </a:solidFill>
                  </a:tcPr>
                </a:tc>
                <a:tc>
                  <a:txBody>
                    <a:bodyPr/>
                    <a:lstStyle/>
                    <a:p>
                      <a:pPr algn="l">
                        <a:lnSpc>
                          <a:spcPct val="110000"/>
                        </a:lnSpc>
                        <a:defRPr sz="1800">
                          <a:solidFill>
                            <a:srgbClr val="000000"/>
                          </a:solidFill>
                        </a:defRPr>
                      </a:pPr>
                      <a:r>
                        <a:rPr sz="4000">
                          <a:solidFill>
                            <a:srgbClr val="FFFFFF"/>
                          </a:solidFill>
                          <a:latin typeface="Helvetica"/>
                          <a:ea typeface="Helvetica"/>
                          <a:cs typeface="Helvetica"/>
                          <a:sym typeface="Helvetica"/>
                        </a:rPr>
                        <a:t>只审理民商、经济案件</a:t>
                      </a:r>
                    </a:p>
                  </a:txBody>
                  <a:tcPr marL="50800" marR="50800" marT="50800" marB="50800" anchor="ctr" anchorCtr="0" horzOverflow="overflow"/>
                </a:tc>
                <a:tc>
                  <a:txBody>
                    <a:bodyPr/>
                    <a:lstStyle/>
                    <a:p>
                      <a:pPr algn="l">
                        <a:lnSpc>
                          <a:spcPct val="110000"/>
                        </a:lnSpc>
                        <a:defRPr sz="1800">
                          <a:solidFill>
                            <a:srgbClr val="000000"/>
                          </a:solidFill>
                        </a:defRPr>
                      </a:pPr>
                      <a:r>
                        <a:rPr sz="4000">
                          <a:solidFill>
                            <a:srgbClr val="FFFFFF"/>
                          </a:solidFill>
                          <a:latin typeface="Helvetica"/>
                          <a:ea typeface="Helvetica"/>
                          <a:cs typeface="Helvetica"/>
                          <a:sym typeface="Helvetica"/>
                        </a:rPr>
                        <a:t>身份案件、刑事案件不仲裁</a:t>
                      </a:r>
                    </a:p>
                  </a:txBody>
                  <a:tcPr marL="50800" marR="50800" marT="50800" marB="50800" anchor="ctr" anchorCtr="0" horzOverflow="overflow">
                    <a:lnR w="12700">
                      <a:solidFill>
                        <a:srgbClr val="D6D6D6"/>
                      </a:solidFill>
                      <a:miter lim="400000"/>
                    </a:lnR>
                  </a:tcPr>
                </a:tc>
              </a:tr>
              <a:tr h="1435099">
                <a:tc>
                  <a:txBody>
                    <a:bodyPr/>
                    <a:lstStyle/>
                    <a:p>
                      <a:pPr>
                        <a:lnSpc>
                          <a:spcPct val="110000"/>
                        </a:lnSpc>
                        <a:defRPr sz="1800">
                          <a:solidFill>
                            <a:srgbClr val="000000"/>
                          </a:solidFill>
                        </a:defRPr>
                      </a:pPr>
                      <a:r>
                        <a:rPr b="1" sz="4000">
                          <a:solidFill>
                            <a:srgbClr val="FFFFFF"/>
                          </a:solidFill>
                          <a:latin typeface="Helvetica"/>
                          <a:ea typeface="Helvetica"/>
                          <a:cs typeface="Helvetica"/>
                          <a:sym typeface="Helvetica"/>
                        </a:rPr>
                        <a:t>管辖的规定</a:t>
                      </a:r>
                    </a:p>
                  </a:txBody>
                  <a:tcPr marL="50800" marR="50800" marT="50800" marB="50800" anchor="ctr" anchorCtr="0" horzOverflow="overflow">
                    <a:solidFill>
                      <a:srgbClr val="F09837"/>
                    </a:solidFill>
                  </a:tcPr>
                </a:tc>
                <a:tc>
                  <a:txBody>
                    <a:bodyPr/>
                    <a:lstStyle/>
                    <a:p>
                      <a:pPr algn="l">
                        <a:lnSpc>
                          <a:spcPct val="110000"/>
                        </a:lnSpc>
                        <a:defRPr sz="1800">
                          <a:solidFill>
                            <a:srgbClr val="000000"/>
                          </a:solidFill>
                        </a:defRPr>
                      </a:pPr>
                      <a:r>
                        <a:rPr sz="4000">
                          <a:solidFill>
                            <a:srgbClr val="FFFFFF"/>
                          </a:solidFill>
                          <a:latin typeface="Helvetica"/>
                          <a:ea typeface="Helvetica"/>
                          <a:cs typeface="Helvetica"/>
                          <a:sym typeface="Helvetica"/>
                        </a:rPr>
                        <a:t>没有级别管辖和地域管辖的限制</a:t>
                      </a:r>
                    </a:p>
                  </a:txBody>
                  <a:tcPr marL="50800" marR="50800" marT="50800" marB="50800" anchor="ctr" anchorCtr="0" horzOverflow="overflow"/>
                </a:tc>
                <a:tc>
                  <a:txBody>
                    <a:bodyPr/>
                    <a:lstStyle/>
                    <a:p>
                      <a:pPr algn="l">
                        <a:lnSpc>
                          <a:spcPct val="110000"/>
                        </a:lnSpc>
                        <a:defRPr sz="1800">
                          <a:solidFill>
                            <a:srgbClr val="000000"/>
                          </a:solidFill>
                        </a:defRPr>
                      </a:pPr>
                      <a:r>
                        <a:rPr sz="4000">
                          <a:solidFill>
                            <a:srgbClr val="FFFFFF"/>
                          </a:solidFill>
                          <a:latin typeface="Helvetica"/>
                          <a:ea typeface="Helvetica"/>
                          <a:cs typeface="Helvetica"/>
                          <a:sym typeface="Helvetica"/>
                        </a:rPr>
                        <a:t>协议管辖不得违反级别管辖和专属管辖</a:t>
                      </a:r>
                    </a:p>
                  </a:txBody>
                  <a:tcPr marL="50800" marR="50800" marT="50800" marB="50800" anchor="ctr" anchorCtr="0" horzOverflow="overflow">
                    <a:lnR w="12700">
                      <a:solidFill>
                        <a:srgbClr val="D6D6D6"/>
                      </a:solidFill>
                      <a:miter lim="400000"/>
                    </a:lnR>
                  </a:tcPr>
                </a:tc>
              </a:tr>
              <a:tr h="1613534">
                <a:tc>
                  <a:txBody>
                    <a:bodyPr/>
                    <a:lstStyle/>
                    <a:p>
                      <a:pPr>
                        <a:lnSpc>
                          <a:spcPct val="110000"/>
                        </a:lnSpc>
                        <a:defRPr sz="1800">
                          <a:solidFill>
                            <a:srgbClr val="000000"/>
                          </a:solidFill>
                        </a:defRPr>
                      </a:pPr>
                      <a:r>
                        <a:rPr b="1" sz="4000">
                          <a:solidFill>
                            <a:srgbClr val="FFFFFF"/>
                          </a:solidFill>
                          <a:latin typeface="Helvetica"/>
                          <a:ea typeface="Helvetica"/>
                          <a:cs typeface="Helvetica"/>
                          <a:sym typeface="Helvetica"/>
                        </a:rPr>
                        <a:t>选择人审判员、裁判员的权利</a:t>
                      </a:r>
                    </a:p>
                  </a:txBody>
                  <a:tcPr marL="50800" marR="50800" marT="50800" marB="50800" anchor="ctr" anchorCtr="0" horzOverflow="overflow">
                    <a:solidFill>
                      <a:srgbClr val="F09837"/>
                    </a:solidFill>
                  </a:tcPr>
                </a:tc>
                <a:tc>
                  <a:txBody>
                    <a:bodyPr/>
                    <a:lstStyle/>
                    <a:p>
                      <a:pPr algn="l">
                        <a:defRPr sz="1800">
                          <a:solidFill>
                            <a:srgbClr val="000000"/>
                          </a:solidFill>
                        </a:defRPr>
                      </a:pPr>
                      <a:r>
                        <a:rPr sz="4000">
                          <a:solidFill>
                            <a:srgbClr val="FFFFFF"/>
                          </a:solidFill>
                          <a:latin typeface="Helvetica"/>
                          <a:ea typeface="Helvetica"/>
                          <a:cs typeface="Helvetica"/>
                          <a:sym typeface="Helvetica"/>
                        </a:rPr>
                        <a:t>可以自愿选择仲裁员（主裁和边裁）</a:t>
                      </a:r>
                    </a:p>
                  </a:txBody>
                  <a:tcPr marL="50800" marR="50800" marT="50800" marB="50800" anchor="ctr" anchorCtr="0" horzOverflow="overflow"/>
                </a:tc>
                <a:tc>
                  <a:txBody>
                    <a:bodyPr/>
                    <a:lstStyle/>
                    <a:p>
                      <a:pPr algn="l">
                        <a:lnSpc>
                          <a:spcPct val="110000"/>
                        </a:lnSpc>
                        <a:defRPr sz="1800">
                          <a:solidFill>
                            <a:srgbClr val="000000"/>
                          </a:solidFill>
                        </a:defRPr>
                      </a:pPr>
                      <a:r>
                        <a:rPr sz="4000">
                          <a:solidFill>
                            <a:srgbClr val="FFFFFF"/>
                          </a:solidFill>
                          <a:latin typeface="Helvetica"/>
                          <a:ea typeface="Helvetica"/>
                          <a:cs typeface="Helvetica"/>
                          <a:sym typeface="Helvetica"/>
                        </a:rPr>
                        <a:t>诉讼不可以选择审判员</a:t>
                      </a:r>
                    </a:p>
                  </a:txBody>
                  <a:tcPr marL="50800" marR="50800" marT="50800" marB="50800" anchor="ctr" anchorCtr="0" horzOverflow="overflow">
                    <a:lnR w="12700">
                      <a:solidFill>
                        <a:srgbClr val="D6D6D6"/>
                      </a:solidFill>
                      <a:miter lim="400000"/>
                    </a:lnR>
                  </a:tcPr>
                </a:tc>
              </a:tr>
              <a:tr h="692149">
                <a:tc>
                  <a:txBody>
                    <a:bodyPr/>
                    <a:lstStyle/>
                    <a:p>
                      <a:pPr>
                        <a:lnSpc>
                          <a:spcPct val="110000"/>
                        </a:lnSpc>
                        <a:defRPr sz="1800">
                          <a:solidFill>
                            <a:srgbClr val="000000"/>
                          </a:solidFill>
                        </a:defRPr>
                      </a:pPr>
                      <a:r>
                        <a:rPr b="1" sz="4000">
                          <a:solidFill>
                            <a:srgbClr val="FFFFFF"/>
                          </a:solidFill>
                          <a:latin typeface="Helvetica"/>
                          <a:ea typeface="Helvetica"/>
                          <a:cs typeface="Helvetica"/>
                          <a:sym typeface="Helvetica"/>
                        </a:rPr>
                        <a:t>开庭的公开程度</a:t>
                      </a:r>
                    </a:p>
                  </a:txBody>
                  <a:tcPr marL="50800" marR="50800" marT="50800" marB="50800" anchor="ctr" anchorCtr="0" horzOverflow="overflow">
                    <a:solidFill>
                      <a:srgbClr val="F09837"/>
                    </a:solidFill>
                  </a:tcPr>
                </a:tc>
                <a:tc>
                  <a:txBody>
                    <a:bodyPr/>
                    <a:lstStyle/>
                    <a:p>
                      <a:pPr algn="l">
                        <a:lnSpc>
                          <a:spcPct val="110000"/>
                        </a:lnSpc>
                        <a:defRPr sz="1800">
                          <a:solidFill>
                            <a:srgbClr val="000000"/>
                          </a:solidFill>
                        </a:defRPr>
                      </a:pPr>
                      <a:r>
                        <a:rPr sz="4000">
                          <a:solidFill>
                            <a:srgbClr val="FFFFFF"/>
                          </a:solidFill>
                          <a:latin typeface="Helvetica"/>
                          <a:ea typeface="Helvetica"/>
                          <a:cs typeface="Helvetica"/>
                          <a:sym typeface="Helvetica"/>
                        </a:rPr>
                        <a:t>一般不公开进行</a:t>
                      </a:r>
                    </a:p>
                  </a:txBody>
                  <a:tcPr marL="50800" marR="50800" marT="50800" marB="50800" anchor="ctr" anchorCtr="0" horzOverflow="overflow"/>
                </a:tc>
                <a:tc>
                  <a:txBody>
                    <a:bodyPr/>
                    <a:lstStyle/>
                    <a:p>
                      <a:pPr algn="l">
                        <a:lnSpc>
                          <a:spcPct val="110000"/>
                        </a:lnSpc>
                        <a:defRPr sz="1800">
                          <a:solidFill>
                            <a:srgbClr val="000000"/>
                          </a:solidFill>
                        </a:defRPr>
                      </a:pPr>
                      <a:r>
                        <a:rPr sz="4000">
                          <a:solidFill>
                            <a:srgbClr val="FFFFFF"/>
                          </a:solidFill>
                          <a:latin typeface="Helvetica"/>
                          <a:ea typeface="Helvetica"/>
                          <a:cs typeface="Helvetica"/>
                          <a:sym typeface="Helvetica"/>
                        </a:rPr>
                        <a:t>一般应公开</a:t>
                      </a:r>
                    </a:p>
                  </a:txBody>
                  <a:tcPr marL="50800" marR="50800" marT="50800" marB="50800" anchor="ctr" anchorCtr="0" horzOverflow="overflow">
                    <a:lnR w="12700">
                      <a:solidFill>
                        <a:srgbClr val="D6D6D6"/>
                      </a:solidFill>
                      <a:miter lim="400000"/>
                    </a:lnR>
                  </a:tcPr>
                </a:tc>
              </a:tr>
              <a:tr h="692149">
                <a:tc>
                  <a:txBody>
                    <a:bodyPr/>
                    <a:lstStyle/>
                    <a:p>
                      <a:pPr>
                        <a:lnSpc>
                          <a:spcPct val="110000"/>
                        </a:lnSpc>
                        <a:defRPr sz="1800">
                          <a:solidFill>
                            <a:srgbClr val="000000"/>
                          </a:solidFill>
                        </a:defRPr>
                      </a:pPr>
                      <a:r>
                        <a:rPr b="1" sz="4000">
                          <a:solidFill>
                            <a:srgbClr val="FFFFFF"/>
                          </a:solidFill>
                          <a:latin typeface="Helvetica"/>
                          <a:ea typeface="Helvetica"/>
                          <a:cs typeface="Helvetica"/>
                          <a:sym typeface="Helvetica"/>
                        </a:rPr>
                        <a:t>终局的程序</a:t>
                      </a:r>
                    </a:p>
                  </a:txBody>
                  <a:tcPr marL="50800" marR="50800" marT="50800" marB="50800" anchor="ctr" anchorCtr="0" horzOverflow="overflow">
                    <a:lnB w="12700">
                      <a:solidFill>
                        <a:srgbClr val="D6D6D6"/>
                      </a:solidFill>
                      <a:miter lim="400000"/>
                    </a:lnB>
                    <a:solidFill>
                      <a:srgbClr val="F09837"/>
                    </a:solidFill>
                  </a:tcPr>
                </a:tc>
                <a:tc>
                  <a:txBody>
                    <a:bodyPr/>
                    <a:lstStyle/>
                    <a:p>
                      <a:pPr algn="l">
                        <a:lnSpc>
                          <a:spcPct val="110000"/>
                        </a:lnSpc>
                        <a:defRPr sz="1800">
                          <a:solidFill>
                            <a:srgbClr val="000000"/>
                          </a:solidFill>
                        </a:defRPr>
                      </a:pPr>
                      <a:r>
                        <a:rPr sz="4000">
                          <a:solidFill>
                            <a:srgbClr val="FFFFFF"/>
                          </a:solidFill>
                          <a:latin typeface="Helvetica"/>
                          <a:ea typeface="Helvetica"/>
                          <a:cs typeface="Helvetica"/>
                          <a:sym typeface="Helvetica"/>
                        </a:rPr>
                        <a:t>一裁终局</a:t>
                      </a:r>
                    </a:p>
                  </a:txBody>
                  <a:tcPr marL="50800" marR="50800" marT="50800" marB="50800" anchor="ctr" anchorCtr="0" horzOverflow="overflow">
                    <a:lnB w="12700">
                      <a:solidFill>
                        <a:srgbClr val="D6D6D6"/>
                      </a:solidFill>
                      <a:miter lim="400000"/>
                    </a:lnB>
                  </a:tcPr>
                </a:tc>
                <a:tc>
                  <a:txBody>
                    <a:bodyPr/>
                    <a:lstStyle/>
                    <a:p>
                      <a:pPr algn="l">
                        <a:lnSpc>
                          <a:spcPct val="110000"/>
                        </a:lnSpc>
                        <a:defRPr sz="1800">
                          <a:solidFill>
                            <a:srgbClr val="000000"/>
                          </a:solidFill>
                        </a:defRPr>
                      </a:pPr>
                      <a:r>
                        <a:rPr sz="4000">
                          <a:solidFill>
                            <a:srgbClr val="FFFFFF"/>
                          </a:solidFill>
                          <a:latin typeface="Helvetica"/>
                          <a:ea typeface="Helvetica"/>
                          <a:cs typeface="Helvetica"/>
                          <a:sym typeface="Helvetica"/>
                        </a:rPr>
                        <a:t>二审终审制，除了劳动争议</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descr="标题 1"/>
          <p:cNvSpPr/>
          <p:nvPr>
            <p:ph type="title"/>
          </p:nvPr>
        </p:nvSpPr>
        <p:spPr>
          <a:xfrm>
            <a:off x="2836770" y="698404"/>
            <a:ext cx="18288001" cy="2593248"/>
          </a:xfrm>
          <a:prstGeom prst="rect">
            <a:avLst/>
          </a:prstGeom>
        </p:spPr>
        <p:txBody>
          <a:bodyPr/>
          <a:lstStyle>
            <a:lvl1pPr>
              <a:defRPr sz="9000"/>
            </a:lvl1pPr>
          </a:lstStyle>
          <a:p>
            <a:pPr/>
            <a:r>
              <a:t>现代企业合同管理问题的成因</a:t>
            </a:r>
          </a:p>
        </p:txBody>
      </p:sp>
      <p:sp>
        <p:nvSpPr>
          <p:cNvPr id="370" name="Shape 370" descr="内容占位符 2"/>
          <p:cNvSpPr/>
          <p:nvPr>
            <p:ph type="body" sz="half" idx="1"/>
          </p:nvPr>
        </p:nvSpPr>
        <p:spPr>
          <a:xfrm>
            <a:off x="5860422" y="4522215"/>
            <a:ext cx="12691431" cy="6213595"/>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法律意识淡薄，风险防范意识较差</a:t>
            </a:r>
          </a:p>
          <a:p>
            <a:pPr marL="879230" indent="-879230" algn="l" defTabSz="825500">
              <a:lnSpc>
                <a:spcPct val="130000"/>
              </a:lnSpc>
              <a:spcBef>
                <a:spcPts val="0"/>
              </a:spcBef>
              <a:buSzPct val="100000"/>
              <a:buAutoNum type="arabicPeriod" startAt="2"/>
            </a:pPr>
            <a:r>
              <a:t>企业合同管理制度不健全</a:t>
            </a:r>
          </a:p>
          <a:p>
            <a:pPr marL="879230" indent="-879230" algn="l" defTabSz="825500">
              <a:lnSpc>
                <a:spcPct val="130000"/>
              </a:lnSpc>
              <a:spcBef>
                <a:spcPts val="0"/>
              </a:spcBef>
              <a:buSzPct val="100000"/>
              <a:buAutoNum type="arabicPeriod" startAt="3"/>
            </a:pPr>
            <a:r>
              <a:t>合同管理人员素质低</a:t>
            </a:r>
          </a:p>
        </p:txBody>
      </p:sp>
      <p:sp>
        <p:nvSpPr>
          <p:cNvPr id="371" name="Shape 371"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72" name="Shape 372"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73" name="Shape 373"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74" name="Shape 374"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75" name="Shape 375"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76" name="Shape 376"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77" name="Shape 377"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4" name="Shape 1974"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75" name="Shape 1975"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76" name="Shape 1976"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77" name="Shape 1977"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78" name="Shape 1978"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79" name="Shape 1979"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80" name="Shape 1980"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81" name="Shape 1981" descr="标题 1"/>
          <p:cNvSpPr/>
          <p:nvPr>
            <p:ph type="title"/>
          </p:nvPr>
        </p:nvSpPr>
        <p:spPr>
          <a:xfrm>
            <a:off x="2900883" y="1861772"/>
            <a:ext cx="18610509" cy="1148236"/>
          </a:xfrm>
          <a:prstGeom prst="rect">
            <a:avLst/>
          </a:prstGeom>
        </p:spPr>
        <p:txBody>
          <a:bodyPr/>
          <a:lstStyle>
            <a:lvl1pPr defTabSz="1225296">
              <a:defRPr sz="5360"/>
            </a:lvl1pPr>
          </a:lstStyle>
          <a:p>
            <a:pPr/>
            <a:r>
              <a:t>违约——交易存在问题，如何处理？</a:t>
            </a:r>
          </a:p>
        </p:txBody>
      </p:sp>
      <p:sp>
        <p:nvSpPr>
          <p:cNvPr id="1982" name="Shape 1982" descr="内容占位符 2"/>
          <p:cNvSpPr/>
          <p:nvPr>
            <p:ph type="body" idx="1"/>
          </p:nvPr>
        </p:nvSpPr>
        <p:spPr>
          <a:xfrm>
            <a:off x="3077316" y="2899236"/>
            <a:ext cx="18229368" cy="11029582"/>
          </a:xfrm>
          <a:prstGeom prst="rect">
            <a:avLst/>
          </a:prstGeom>
        </p:spPr>
        <p:txBody>
          <a:bodyPr lIns="50800" tIns="50800" rIns="50800" bIns="50800" anchor="ctr">
            <a:noAutofit/>
          </a:bodyPr>
          <a:lstStyle/>
          <a:p>
            <a:pPr marL="879230" indent="-879230" algn="l" defTabSz="825500">
              <a:lnSpc>
                <a:spcPct val="100000"/>
              </a:lnSpc>
              <a:spcBef>
                <a:spcPts val="0"/>
              </a:spcBef>
              <a:buSzPct val="100000"/>
              <a:buAutoNum type="arabicPeriod" startAt="1"/>
              <a:defRPr sz="4000"/>
            </a:pPr>
            <a:r>
              <a:t>概念：违反合同义务，即不履行合同义务或者履行合同义务不符合约定。</a:t>
            </a:r>
          </a:p>
          <a:p>
            <a:pPr marL="879230" indent="-879230" algn="l" defTabSz="825500">
              <a:lnSpc>
                <a:spcPct val="100000"/>
              </a:lnSpc>
              <a:spcBef>
                <a:spcPts val="0"/>
              </a:spcBef>
              <a:buSzPct val="100000"/>
              <a:buAutoNum type="arabicPeriod" startAt="1"/>
              <a:defRPr sz="4000"/>
            </a:pPr>
            <a:r>
              <a:t>违约行为</a:t>
            </a:r>
          </a:p>
          <a:p>
            <a:pPr lvl="1" marL="1793630" indent="-879230" algn="l" defTabSz="825500">
              <a:lnSpc>
                <a:spcPct val="100000"/>
              </a:lnSpc>
              <a:spcBef>
                <a:spcPts val="0"/>
              </a:spcBef>
              <a:buSzPct val="100000"/>
              <a:buAutoNum type="arabicPeriod" startAt="1"/>
              <a:defRPr sz="4000"/>
            </a:pPr>
            <a:r>
              <a:t> 不能履行：客观上没有履行能力或法律禁止履行；</a:t>
            </a:r>
          </a:p>
          <a:p>
            <a:pPr lvl="1" marL="1793630" indent="-879230" algn="l" defTabSz="825500">
              <a:lnSpc>
                <a:spcPct val="100000"/>
              </a:lnSpc>
              <a:spcBef>
                <a:spcPts val="0"/>
              </a:spcBef>
              <a:buSzPct val="100000"/>
              <a:buAutoNum type="arabicPeriod" startAt="1"/>
              <a:defRPr sz="4000"/>
            </a:pPr>
            <a:r>
              <a:t>迟延履行：能履行，但在期限届满时还没履行；</a:t>
            </a:r>
          </a:p>
          <a:p>
            <a:pPr lvl="1" marL="1793630" indent="-879230" algn="l" defTabSz="825500">
              <a:lnSpc>
                <a:spcPct val="100000"/>
              </a:lnSpc>
              <a:spcBef>
                <a:spcPts val="0"/>
              </a:spcBef>
              <a:buSzPct val="100000"/>
              <a:buAutoNum type="arabicPeriod" startAt="1"/>
              <a:defRPr sz="4000"/>
            </a:pPr>
            <a:r>
              <a:t> 不完全履行：履行行为不符合债务本旨；</a:t>
            </a:r>
          </a:p>
          <a:p>
            <a:pPr lvl="1" marL="1793630" indent="-879230" algn="l" defTabSz="825500">
              <a:lnSpc>
                <a:spcPct val="100000"/>
              </a:lnSpc>
              <a:spcBef>
                <a:spcPts val="0"/>
              </a:spcBef>
              <a:buSzPct val="100000"/>
              <a:buAutoNum type="arabicPeriod" startAt="1"/>
              <a:defRPr sz="4000"/>
            </a:pPr>
            <a:r>
              <a:t>拒绝履行（预期违约） ：明示或默示的表示不履行；</a:t>
            </a:r>
          </a:p>
          <a:p>
            <a:pPr lvl="1" marL="1793630" indent="-879230" algn="l" defTabSz="825500">
              <a:lnSpc>
                <a:spcPct val="100000"/>
              </a:lnSpc>
              <a:spcBef>
                <a:spcPts val="0"/>
              </a:spcBef>
              <a:buSzPct val="100000"/>
              <a:buAutoNum type="arabicPeriod" startAt="1"/>
              <a:defRPr sz="4000"/>
            </a:pPr>
            <a:r>
              <a:t>债权人迟延：受领迟延。</a:t>
            </a:r>
          </a:p>
          <a:p>
            <a:pPr marL="879230" indent="-879230" algn="l" defTabSz="825500">
              <a:lnSpc>
                <a:spcPct val="100000"/>
              </a:lnSpc>
              <a:spcBef>
                <a:spcPts val="0"/>
              </a:spcBef>
              <a:buSzPct val="100000"/>
              <a:buAutoNum type="arabicPeriod" startAt="1"/>
              <a:defRPr sz="4000"/>
            </a:pPr>
            <a:r>
              <a:t>违约救济方式</a:t>
            </a:r>
          </a:p>
          <a:p>
            <a:pPr lvl="1" marL="1793630" indent="-879230" algn="l" defTabSz="825500">
              <a:lnSpc>
                <a:spcPct val="100000"/>
              </a:lnSpc>
              <a:spcBef>
                <a:spcPts val="0"/>
              </a:spcBef>
              <a:buSzPct val="100000"/>
              <a:buAutoNum type="arabicPeriod" startAt="1"/>
              <a:defRPr sz="4000"/>
            </a:pPr>
            <a:r>
              <a:t> 强制履行；</a:t>
            </a:r>
          </a:p>
          <a:p>
            <a:pPr lvl="1" marL="1793630" indent="-879230" algn="l" defTabSz="825500">
              <a:lnSpc>
                <a:spcPct val="100000"/>
              </a:lnSpc>
              <a:spcBef>
                <a:spcPts val="0"/>
              </a:spcBef>
              <a:buSzPct val="100000"/>
              <a:buAutoNum type="arabicPeriod" startAt="1"/>
              <a:defRPr sz="4000"/>
            </a:pPr>
            <a:r>
              <a:t> 解除合同；</a:t>
            </a:r>
          </a:p>
          <a:p>
            <a:pPr lvl="1" marL="1793630" indent="-879230" algn="l" defTabSz="825500">
              <a:lnSpc>
                <a:spcPct val="100000"/>
              </a:lnSpc>
              <a:spcBef>
                <a:spcPts val="0"/>
              </a:spcBef>
              <a:buSzPct val="100000"/>
              <a:buAutoNum type="arabicPeriod" startAt="1"/>
              <a:defRPr sz="4000"/>
            </a:pPr>
            <a:r>
              <a:t> 赔偿损失；</a:t>
            </a:r>
          </a:p>
          <a:p>
            <a:pPr lvl="1" marL="1793630" indent="-879230" algn="l" defTabSz="825500">
              <a:lnSpc>
                <a:spcPct val="100000"/>
              </a:lnSpc>
              <a:spcBef>
                <a:spcPts val="0"/>
              </a:spcBef>
              <a:buSzPct val="100000"/>
              <a:buAutoNum type="arabicPeriod" startAt="1"/>
              <a:defRPr sz="4000"/>
            </a:pPr>
            <a:r>
              <a:t>支付违约金；</a:t>
            </a:r>
          </a:p>
          <a:p>
            <a:pPr lvl="1" marL="1793630" indent="-879230" algn="l" defTabSz="825500">
              <a:lnSpc>
                <a:spcPct val="100000"/>
              </a:lnSpc>
              <a:spcBef>
                <a:spcPts val="0"/>
              </a:spcBef>
              <a:buSzPct val="100000"/>
              <a:buAutoNum type="arabicPeriod" startAt="1"/>
              <a:defRPr sz="4000"/>
            </a:pPr>
            <a:r>
              <a:t>恢复原状等其他补救措施。</a:t>
            </a:r>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4" name="Shape 1984" descr="平行四边形 1"/>
          <p:cNvSpPr/>
          <p:nvPr/>
        </p:nvSpPr>
        <p:spPr>
          <a:xfrm>
            <a:off x="11244820" y="1795804"/>
            <a:ext cx="4881148"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85" name="Shape 1985"/>
          <p:cNvSpPr/>
          <p:nvPr/>
        </p:nvSpPr>
        <p:spPr>
          <a:xfrm>
            <a:off x="7186979" y="1688705"/>
            <a:ext cx="10010043"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合同违约法律风险点</a:t>
            </a:r>
          </a:p>
        </p:txBody>
      </p:sp>
      <p:sp>
        <p:nvSpPr>
          <p:cNvPr id="1986" name="Shape 1986"/>
          <p:cNvSpPr/>
          <p:nvPr/>
        </p:nvSpPr>
        <p:spPr>
          <a:xfrm>
            <a:off x="4176397" y="3497979"/>
            <a:ext cx="18288001" cy="81446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879230" indent="-879230">
              <a:buSzPct val="100000"/>
              <a:buAutoNum type="arabicPeriod" startAt="1"/>
            </a:pPr>
            <a:r>
              <a:t>未按合同约定的时间、金额支付价款。</a:t>
            </a:r>
          </a:p>
          <a:p>
            <a:pPr marL="879230" indent="-879230">
              <a:buSzPct val="100000"/>
              <a:buAutoNum type="arabicPeriod" startAt="1"/>
            </a:pPr>
            <a:r>
              <a:t>逾期交付、提取标的物。</a:t>
            </a:r>
          </a:p>
          <a:p>
            <a:pPr marL="879230" indent="-879230">
              <a:buSzPct val="100000"/>
              <a:buAutoNum type="arabicPeriod" startAt="1"/>
            </a:pPr>
            <a:r>
              <a:t>未按约定的方式、地点、数量、质量等履行合同。</a:t>
            </a:r>
          </a:p>
          <a:p>
            <a:pPr marL="879230" indent="-879230">
              <a:buSzPct val="100000"/>
              <a:buAutoNum type="arabicPeriod" startAt="1"/>
            </a:pPr>
            <a:r>
              <a:t>未尽到通知、保密、协助等附随义务。</a:t>
            </a:r>
          </a:p>
          <a:p>
            <a:pPr marL="879230" indent="-879230">
              <a:buSzPct val="100000"/>
              <a:buAutoNum type="arabicPeriod" startAt="1"/>
            </a:pPr>
            <a:r>
              <a:t>对方违约时，未采取合理措施防止损失扩大。</a:t>
            </a:r>
          </a:p>
          <a:p>
            <a:pPr marL="879230" indent="-879230">
              <a:buSzPct val="100000"/>
              <a:buAutoNum type="arabicPeriod" startAt="1"/>
            </a:pPr>
            <a:r>
              <a:t>我方未充分行使违约救济权利。</a:t>
            </a: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8"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989" name="Shape 1989"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90" name="Shape 1990"/>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991" name="Shape 1991"/>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案例一</a:t>
            </a:r>
          </a:p>
        </p:txBody>
      </p:sp>
      <p:sp>
        <p:nvSpPr>
          <p:cNvPr id="1992" name="Shape 1992"/>
          <p:cNvSpPr/>
          <p:nvPr/>
        </p:nvSpPr>
        <p:spPr>
          <a:xfrm>
            <a:off x="10878987" y="2095818"/>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加害履行</a:t>
            </a:r>
          </a:p>
        </p:txBody>
      </p:sp>
      <p:sp>
        <p:nvSpPr>
          <p:cNvPr id="1993" name="Shape 1993"/>
          <p:cNvSpPr/>
          <p:nvPr/>
        </p:nvSpPr>
        <p:spPr>
          <a:xfrm>
            <a:off x="2689303" y="4287476"/>
            <a:ext cx="18977019" cy="561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	某乡机械加工厂按合同规定，购进某市电机厂电机30台，在使用中，有14台发生漏电，造成一名工人致残。为此，机械加工厂向法院起诉，不仅要求退货，而且还要求某电机厂赔偿他们的经济损失以及致残工人的住院费等各种损失10万元。法院支持了机械加工厂的请求。</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95"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996" name="Shape 1996"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997" name="Shape 1997"/>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998" name="Shape 1998"/>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1999" name="Shape 1999"/>
          <p:cNvSpPr/>
          <p:nvPr/>
        </p:nvSpPr>
        <p:spPr>
          <a:xfrm>
            <a:off x="10878987" y="2095818"/>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加害履行</a:t>
            </a:r>
          </a:p>
        </p:txBody>
      </p:sp>
      <p:sp>
        <p:nvSpPr>
          <p:cNvPr id="2000" name="Shape 2000"/>
          <p:cNvSpPr/>
          <p:nvPr>
            <p:ph type="body" sz="half" idx="1"/>
          </p:nvPr>
        </p:nvSpPr>
        <p:spPr>
          <a:xfrm>
            <a:off x="3033812" y="3723386"/>
            <a:ext cx="18288001" cy="6159576"/>
          </a:xfrm>
          <a:prstGeom prst="rect">
            <a:avLst/>
          </a:prstGeom>
        </p:spPr>
        <p:txBody>
          <a:bodyPr lIns="50800" tIns="50800" rIns="50800" bIns="50800" anchor="ctr">
            <a:noAutofit/>
          </a:bodyPr>
          <a:lstStyle/>
          <a:p>
            <a:pPr indent="1295400" algn="l" defTabSz="825500">
              <a:lnSpc>
                <a:spcPct val="130000"/>
              </a:lnSpc>
              <a:spcBef>
                <a:spcPts val="0"/>
              </a:spcBef>
            </a:pPr>
            <a:r>
              <a:rPr b="1"/>
              <a:t>合同法第122条</a:t>
            </a:r>
            <a:r>
              <a:t>：“指债务人的履行有瑕疵且因其瑕疵而致债权人受履行利益以外的损害的情形。 ”</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2"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2003" name="Shape 2003"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04" name="Shape 2004"/>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2005" name="Shape 2005"/>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案例二</a:t>
            </a:r>
          </a:p>
        </p:txBody>
      </p:sp>
      <p:sp>
        <p:nvSpPr>
          <p:cNvPr id="2006" name="Shape 2006"/>
          <p:cNvSpPr/>
          <p:nvPr/>
        </p:nvSpPr>
        <p:spPr>
          <a:xfrm>
            <a:off x="10878987" y="2192397"/>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迟延受领</a:t>
            </a:r>
          </a:p>
        </p:txBody>
      </p:sp>
      <p:sp>
        <p:nvSpPr>
          <p:cNvPr id="2007" name="Shape 2007"/>
          <p:cNvSpPr/>
          <p:nvPr>
            <p:ph type="body" idx="1"/>
          </p:nvPr>
        </p:nvSpPr>
        <p:spPr>
          <a:xfrm>
            <a:off x="2353301" y="3723386"/>
            <a:ext cx="19705673" cy="8060363"/>
          </a:xfrm>
          <a:prstGeom prst="rect">
            <a:avLst/>
          </a:prstGeom>
        </p:spPr>
        <p:txBody>
          <a:bodyPr lIns="50800" tIns="50800" rIns="50800" bIns="50800" anchor="ctr">
            <a:noAutofit/>
          </a:bodyPr>
          <a:lstStyle>
            <a:lvl1pPr indent="1295400" algn="l" defTabSz="825500">
              <a:lnSpc>
                <a:spcPct val="110000"/>
              </a:lnSpc>
              <a:spcBef>
                <a:spcPts val="0"/>
              </a:spcBef>
              <a:defRPr sz="4500"/>
            </a:lvl1pPr>
          </a:lstStyle>
          <a:p>
            <a:pPr/>
            <a:r>
              <a:t>2004年5月，甲方与乙方签订大蒜买卖合同：当年产大蒜40吨，总价款加运费8万元，代办托运，交货期限为同年8月25日，地点为山东某车站。甲方于8月20日将大蒜准备托运时，铁路方面告知因天气原因部分路段冲毁，待通知发货。8月23日，甲方接铁路方面通知将货装车发出，8月26日凌晨到达山东某车站。但乙方拒绝收货并声称降价一半才可考虑收货；甲方无奈在当地租用三间民房将大蒜保存。不料当地又降暴雨两天，将40吨大蒜泡汤；经鉴定29吨完全腐烂，不能食用，另外11吨也发芽。甲方遂起诉至法院要求赔偿。法院判决乙方应对拒收的大蒜承担责任，乙方应支付甲方货款及民房的租金等。 </a:t>
            </a:r>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9"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2010" name="Shape 2010"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11" name="Shape 2011"/>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2012" name="Shape 2012"/>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案例三</a:t>
            </a:r>
          </a:p>
        </p:txBody>
      </p:sp>
      <p:sp>
        <p:nvSpPr>
          <p:cNvPr id="2013" name="Shape 2013"/>
          <p:cNvSpPr/>
          <p:nvPr/>
        </p:nvSpPr>
        <p:spPr>
          <a:xfrm>
            <a:off x="10878987" y="2192397"/>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资料收集</a:t>
            </a:r>
          </a:p>
        </p:txBody>
      </p:sp>
      <p:sp>
        <p:nvSpPr>
          <p:cNvPr id="2014" name="Shape 2014"/>
          <p:cNvSpPr/>
          <p:nvPr>
            <p:ph type="body" idx="1"/>
          </p:nvPr>
        </p:nvSpPr>
        <p:spPr>
          <a:xfrm>
            <a:off x="3062137" y="3445495"/>
            <a:ext cx="18288001" cy="7729266"/>
          </a:xfrm>
          <a:prstGeom prst="rect">
            <a:avLst/>
          </a:prstGeom>
        </p:spPr>
        <p:txBody>
          <a:bodyPr lIns="50800" tIns="50800" rIns="50800" bIns="50800" anchor="ctr">
            <a:noAutofit/>
          </a:bodyPr>
          <a:lstStyle>
            <a:lvl1pPr indent="1295400" algn="l" defTabSz="825500">
              <a:lnSpc>
                <a:spcPct val="110000"/>
              </a:lnSpc>
              <a:spcBef>
                <a:spcPts val="0"/>
              </a:spcBef>
              <a:defRPr sz="4500"/>
            </a:lvl1pPr>
          </a:lstStyle>
          <a:p>
            <a:pPr/>
            <a:r>
              <a:t>A公司与B公司2001年1月经过甲（自然人，即B的法定代表人也非股东或职工） 的介绍签订了 联合经营钢材协议书。2001年6月，A公司将货物改存到与B公司签有代储协议的某石油库，没有签署协议，也没有保存好入库单等文件。2002年6月甲以B公司的名义将石油库中价值319万的钢材折价卖掉。A公司负责该事的人员未及时搜集出库单等文件，也没有及时向公安局报案。2003年，A公司起诉甲和B公司，要求承担相应责任，由于证据缺乏，诉讼请求未得到法院支持，A公司损失严重。</a:t>
            </a:r>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6"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2017" name="Shape 2017"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18" name="Shape 2018"/>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2019" name="Shape 2019"/>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案例四</a:t>
            </a:r>
          </a:p>
        </p:txBody>
      </p:sp>
      <p:sp>
        <p:nvSpPr>
          <p:cNvPr id="2020" name="Shape 2020"/>
          <p:cNvSpPr/>
          <p:nvPr/>
        </p:nvSpPr>
        <p:spPr>
          <a:xfrm>
            <a:off x="11168162" y="2402332"/>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代位权</a:t>
            </a:r>
          </a:p>
        </p:txBody>
      </p:sp>
      <p:sp>
        <p:nvSpPr>
          <p:cNvPr id="2021" name="Shape 2021"/>
          <p:cNvSpPr/>
          <p:nvPr/>
        </p:nvSpPr>
        <p:spPr>
          <a:xfrm>
            <a:off x="2996003" y="4629150"/>
            <a:ext cx="18363619" cy="445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甲欠乙1000万元，2009年1月到期未还。2009年2月，乙得知丙欠甲900万已到期，但甲一直未向丙主张债权。2009年3月，乙搜集了大量证据后，向法院提起诉讼，请求以自己的名义代位行使甲对丙的900万债权。</a:t>
            </a:r>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23"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2024" name="Shape 2024"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25" name="Shape 2025"/>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2026" name="Shape 2026"/>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2027" name="Shape 2027"/>
          <p:cNvSpPr/>
          <p:nvPr/>
        </p:nvSpPr>
        <p:spPr>
          <a:xfrm>
            <a:off x="11168162" y="2402332"/>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代位权</a:t>
            </a:r>
          </a:p>
        </p:txBody>
      </p:sp>
      <p:sp>
        <p:nvSpPr>
          <p:cNvPr id="2028" name="Shape 2028"/>
          <p:cNvSpPr/>
          <p:nvPr>
            <p:ph type="body" sz="half" idx="1"/>
          </p:nvPr>
        </p:nvSpPr>
        <p:spPr>
          <a:xfrm>
            <a:off x="3033812" y="3970331"/>
            <a:ext cx="18288001" cy="6159576"/>
          </a:xfrm>
          <a:prstGeom prst="rect">
            <a:avLst/>
          </a:prstGeom>
        </p:spPr>
        <p:txBody>
          <a:bodyPr lIns="50800" tIns="50800" rIns="50800" bIns="50800" anchor="ctr">
            <a:noAutofit/>
          </a:bodyPr>
          <a:lstStyle/>
          <a:p>
            <a:pPr indent="1295400" algn="l" defTabSz="825500">
              <a:lnSpc>
                <a:spcPct val="130000"/>
              </a:lnSpc>
              <a:spcBef>
                <a:spcPts val="0"/>
              </a:spcBef>
            </a:pPr>
          </a:p>
          <a:p>
            <a:pPr indent="1295400" algn="l" defTabSz="825500">
              <a:lnSpc>
                <a:spcPct val="130000"/>
              </a:lnSpc>
              <a:spcBef>
                <a:spcPts val="0"/>
              </a:spcBef>
            </a:pPr>
            <a:r>
              <a:t>合同法第</a:t>
            </a:r>
            <a:r>
              <a:rPr b="1"/>
              <a:t>73</a:t>
            </a:r>
            <a:r>
              <a:t>条：“债务人怠于行使其对第三人行有的权利而害及债权人的债权时，债权人为保全其债权，可以自己的名义代位行使债务人对第三人的权利。”</a:t>
            </a:r>
          </a:p>
          <a:p>
            <a:pPr indent="1295400" algn="l" defTabSz="825500">
              <a:lnSpc>
                <a:spcPct val="130000"/>
              </a:lnSpc>
              <a:spcBef>
                <a:spcPts val="0"/>
              </a:spcBef>
            </a:pPr>
            <a:r>
              <a:t>   </a:t>
            </a:r>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30"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2031" name="Shape 2031"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32" name="Shape 2032"/>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2033" name="Shape 2033"/>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案例五</a:t>
            </a:r>
          </a:p>
        </p:txBody>
      </p:sp>
      <p:sp>
        <p:nvSpPr>
          <p:cNvPr id="2034" name="Shape 2034"/>
          <p:cNvSpPr/>
          <p:nvPr/>
        </p:nvSpPr>
        <p:spPr>
          <a:xfrm>
            <a:off x="11168162" y="2402332"/>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撤销权</a:t>
            </a:r>
          </a:p>
        </p:txBody>
      </p:sp>
      <p:sp>
        <p:nvSpPr>
          <p:cNvPr id="2035" name="Shape 2035"/>
          <p:cNvSpPr/>
          <p:nvPr>
            <p:ph type="body" sz="half" idx="1"/>
          </p:nvPr>
        </p:nvSpPr>
        <p:spPr>
          <a:prstGeom prst="rect">
            <a:avLst/>
          </a:prstGeom>
        </p:spPr>
        <p:txBody>
          <a:bodyPr lIns="50800" tIns="50800" rIns="50800" bIns="50800" anchor="ctr">
            <a:noAutofit/>
          </a:bodyPr>
          <a:lstStyle>
            <a:lvl1pPr indent="1295400" algn="l" defTabSz="825500">
              <a:lnSpc>
                <a:spcPct val="130000"/>
              </a:lnSpc>
              <a:spcBef>
                <a:spcPts val="0"/>
              </a:spcBef>
            </a:lvl1pPr>
          </a:lstStyle>
          <a:p>
            <a:pPr/>
            <a:r>
              <a:t>甲欠乙100万元到期未还。2003年4月，甲得知乙准备起诉索款，便将自己价值300万元的全部财物以30万元卖给了知悉其欠乙款未还的丙，约定付款期限为2004年底。乙于2003年5月得知这一情况，于2003年7月向法院起诉，请求宣告甲与丙的行为无效。　</a:t>
            </a:r>
          </a:p>
        </p:txBody>
      </p:sp>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37"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2038" name="Shape 2038"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39" name="Shape 2039"/>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2040" name="Shape 2040"/>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2041" name="Shape 2041"/>
          <p:cNvSpPr/>
          <p:nvPr/>
        </p:nvSpPr>
        <p:spPr>
          <a:xfrm>
            <a:off x="11168162" y="2402332"/>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撤销权</a:t>
            </a:r>
          </a:p>
        </p:txBody>
      </p:sp>
      <p:sp>
        <p:nvSpPr>
          <p:cNvPr id="2042" name="Shape 2042"/>
          <p:cNvSpPr/>
          <p:nvPr/>
        </p:nvSpPr>
        <p:spPr>
          <a:xfrm>
            <a:off x="4298100" y="5784850"/>
            <a:ext cx="15759426" cy="214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合同法第74条：债权人对于债务人所为的危害债权的行为，可请求法院予以撤销的权利。</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nvSpPr>
        <p:spPr>
          <a:xfrm>
            <a:off x="2609849" y="5029199"/>
            <a:ext cx="19164301" cy="365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lgn="ctr">
              <a:lnSpc>
                <a:spcPct val="100000"/>
              </a:lnSpc>
              <a:defRPr b="1" sz="10000"/>
            </a:pPr>
            <a:r>
              <a:t>合同风险如同暗礁</a:t>
            </a:r>
          </a:p>
          <a:p>
            <a:pPr indent="0" algn="ctr">
              <a:lnSpc>
                <a:spcPct val="100000"/>
              </a:lnSpc>
              <a:defRPr b="1" sz="10000"/>
            </a:pPr>
            <a:r>
              <a:t>遇到几率不高，但是一旦遇到……</a:t>
            </a:r>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4" name="Shape 2044" descr="平行四边形 1"/>
          <p:cNvSpPr/>
          <p:nvPr/>
        </p:nvSpPr>
        <p:spPr>
          <a:xfrm>
            <a:off x="11831158" y="2005739"/>
            <a:ext cx="4881148"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45" name="Shape 2045"/>
          <p:cNvSpPr/>
          <p:nvPr/>
        </p:nvSpPr>
        <p:spPr>
          <a:xfrm>
            <a:off x="7350622" y="1898639"/>
            <a:ext cx="11390506"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合同违约风险防范要点</a:t>
            </a:r>
          </a:p>
        </p:txBody>
      </p:sp>
      <p:sp>
        <p:nvSpPr>
          <p:cNvPr id="2046" name="Shape 2046"/>
          <p:cNvSpPr/>
          <p:nvPr/>
        </p:nvSpPr>
        <p:spPr>
          <a:xfrm>
            <a:off x="3048000" y="3970331"/>
            <a:ext cx="18288000" cy="61595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879230" indent="-879230">
              <a:buSzPct val="100000"/>
              <a:buAutoNum type="arabicPeriod" startAt="1"/>
            </a:pPr>
            <a:r>
              <a:t>完善企业合同管理制度。</a:t>
            </a:r>
          </a:p>
          <a:p>
            <a:pPr marL="879230" indent="-879230">
              <a:buSzPct val="100000"/>
              <a:buAutoNum type="arabicPeriod" startAt="1"/>
            </a:pPr>
            <a:r>
              <a:t>关注合同履行进展，一旦发现异常状况，及时采取处理措施。</a:t>
            </a:r>
          </a:p>
          <a:p>
            <a:pPr marL="879230" indent="-879230">
              <a:buSzPct val="100000"/>
              <a:buAutoNum type="arabicPeriod" startAt="1"/>
            </a:pPr>
            <a:r>
              <a:t>及时搜集和保存好各种证据。</a:t>
            </a:r>
          </a:p>
          <a:p>
            <a:pPr marL="879230" indent="-879230">
              <a:buSzPct val="100000"/>
              <a:buAutoNum type="arabicPeriod" startAt="1"/>
            </a:pPr>
            <a:r>
              <a:t>充分利用合同法和合同赋予自身的权利。</a:t>
            </a:r>
          </a:p>
        </p:txBody>
      </p:sp>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8" name="Shape 2048" descr="矩形 68"/>
          <p:cNvSpPr/>
          <p:nvPr/>
        </p:nvSpPr>
        <p:spPr>
          <a:xfrm>
            <a:off x="4198939" y="192358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49" name="Shape 2049" descr="矩形 69"/>
          <p:cNvSpPr/>
          <p:nvPr/>
        </p:nvSpPr>
        <p:spPr>
          <a:xfrm>
            <a:off x="5220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0" name="Shape 2050" descr="矩形 70"/>
          <p:cNvSpPr/>
          <p:nvPr/>
        </p:nvSpPr>
        <p:spPr>
          <a:xfrm>
            <a:off x="6236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1" name="Shape 2051" descr="矩形 71"/>
          <p:cNvSpPr/>
          <p:nvPr/>
        </p:nvSpPr>
        <p:spPr>
          <a:xfrm>
            <a:off x="7252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2" name="Shape 2052" descr="矩形 72"/>
          <p:cNvSpPr/>
          <p:nvPr/>
        </p:nvSpPr>
        <p:spPr>
          <a:xfrm>
            <a:off x="8268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3" name="Shape 2053" descr="矩形 73"/>
          <p:cNvSpPr/>
          <p:nvPr/>
        </p:nvSpPr>
        <p:spPr>
          <a:xfrm>
            <a:off x="9284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4" name="Shape 2054" descr="矩形 74"/>
          <p:cNvSpPr/>
          <p:nvPr/>
        </p:nvSpPr>
        <p:spPr>
          <a:xfrm>
            <a:off x="420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5" name="Shape 2055" descr="矩形 75"/>
          <p:cNvSpPr/>
          <p:nvPr/>
        </p:nvSpPr>
        <p:spPr>
          <a:xfrm>
            <a:off x="5220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6" name="Shape 2056" descr="矩形 76"/>
          <p:cNvSpPr/>
          <p:nvPr/>
        </p:nvSpPr>
        <p:spPr>
          <a:xfrm>
            <a:off x="6236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7" name="Shape 2057" descr="矩形 77"/>
          <p:cNvSpPr/>
          <p:nvPr/>
        </p:nvSpPr>
        <p:spPr>
          <a:xfrm>
            <a:off x="7252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8" name="Shape 2058" descr="矩形 78"/>
          <p:cNvSpPr/>
          <p:nvPr/>
        </p:nvSpPr>
        <p:spPr>
          <a:xfrm>
            <a:off x="8268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59" name="Shape 2059" descr="矩形 82"/>
          <p:cNvSpPr/>
          <p:nvPr/>
        </p:nvSpPr>
        <p:spPr>
          <a:xfrm>
            <a:off x="928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0" name="Shape 2060" descr="矩形 83"/>
          <p:cNvSpPr/>
          <p:nvPr/>
        </p:nvSpPr>
        <p:spPr>
          <a:xfrm>
            <a:off x="420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1" name="Shape 2061" descr="矩形 84"/>
          <p:cNvSpPr/>
          <p:nvPr/>
        </p:nvSpPr>
        <p:spPr>
          <a:xfrm>
            <a:off x="5220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2" name="Shape 2062" descr="矩形 85"/>
          <p:cNvSpPr/>
          <p:nvPr/>
        </p:nvSpPr>
        <p:spPr>
          <a:xfrm>
            <a:off x="6236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3" name="Shape 2063" descr="矩形 86"/>
          <p:cNvSpPr/>
          <p:nvPr/>
        </p:nvSpPr>
        <p:spPr>
          <a:xfrm>
            <a:off x="7252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4" name="Shape 2064" descr="矩形 87"/>
          <p:cNvSpPr/>
          <p:nvPr/>
        </p:nvSpPr>
        <p:spPr>
          <a:xfrm>
            <a:off x="8268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5" name="Shape 2065" descr="矩形 88"/>
          <p:cNvSpPr/>
          <p:nvPr/>
        </p:nvSpPr>
        <p:spPr>
          <a:xfrm>
            <a:off x="928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6" name="Shape 2066" descr="矩形 89"/>
          <p:cNvSpPr/>
          <p:nvPr/>
        </p:nvSpPr>
        <p:spPr>
          <a:xfrm>
            <a:off x="420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7" name="Shape 2067" descr="矩形 90"/>
          <p:cNvSpPr/>
          <p:nvPr/>
        </p:nvSpPr>
        <p:spPr>
          <a:xfrm>
            <a:off x="5220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8" name="Shape 2068" descr="矩形 91"/>
          <p:cNvSpPr/>
          <p:nvPr/>
        </p:nvSpPr>
        <p:spPr>
          <a:xfrm>
            <a:off x="6236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69" name="Shape 2069" descr="矩形 92"/>
          <p:cNvSpPr/>
          <p:nvPr/>
        </p:nvSpPr>
        <p:spPr>
          <a:xfrm>
            <a:off x="7252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0" name="Shape 2070" descr="矩形 93"/>
          <p:cNvSpPr/>
          <p:nvPr/>
        </p:nvSpPr>
        <p:spPr>
          <a:xfrm>
            <a:off x="8268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1" name="Shape 2071" descr="矩形 94"/>
          <p:cNvSpPr/>
          <p:nvPr/>
        </p:nvSpPr>
        <p:spPr>
          <a:xfrm>
            <a:off x="928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2" name="Shape 2072" descr="矩形 95"/>
          <p:cNvSpPr/>
          <p:nvPr/>
        </p:nvSpPr>
        <p:spPr>
          <a:xfrm>
            <a:off x="420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3" name="Shape 2073" descr="矩形 96"/>
          <p:cNvSpPr/>
          <p:nvPr/>
        </p:nvSpPr>
        <p:spPr>
          <a:xfrm>
            <a:off x="5220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4" name="Shape 2074" descr="矩形 97"/>
          <p:cNvSpPr/>
          <p:nvPr/>
        </p:nvSpPr>
        <p:spPr>
          <a:xfrm>
            <a:off x="4201562" y="8024408"/>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5" name="Shape 2075" descr="矩形 98"/>
          <p:cNvSpPr/>
          <p:nvPr/>
        </p:nvSpPr>
        <p:spPr>
          <a:xfrm>
            <a:off x="5217562" y="8024408"/>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6" name="Shape 2076" descr="矩形 99"/>
          <p:cNvSpPr/>
          <p:nvPr/>
        </p:nvSpPr>
        <p:spPr>
          <a:xfrm>
            <a:off x="8268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7" name="Shape 2077" descr="矩形 100"/>
          <p:cNvSpPr/>
          <p:nvPr/>
        </p:nvSpPr>
        <p:spPr>
          <a:xfrm>
            <a:off x="928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8" name="Shape 2078" descr="矩形 101"/>
          <p:cNvSpPr/>
          <p:nvPr/>
        </p:nvSpPr>
        <p:spPr>
          <a:xfrm>
            <a:off x="420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79" name="Shape 2079" descr="矩形 102"/>
          <p:cNvSpPr/>
          <p:nvPr/>
        </p:nvSpPr>
        <p:spPr>
          <a:xfrm>
            <a:off x="5220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0" name="Shape 2080" descr="矩形 103"/>
          <p:cNvSpPr/>
          <p:nvPr/>
        </p:nvSpPr>
        <p:spPr>
          <a:xfrm>
            <a:off x="4201562"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1" name="Shape 2081" descr="矩形 104"/>
          <p:cNvSpPr/>
          <p:nvPr/>
        </p:nvSpPr>
        <p:spPr>
          <a:xfrm>
            <a:off x="5217562"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2" name="Shape 2082" descr="矩形 105"/>
          <p:cNvSpPr/>
          <p:nvPr/>
        </p:nvSpPr>
        <p:spPr>
          <a:xfrm>
            <a:off x="8268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3" name="Shape 2083" descr="矩形 106"/>
          <p:cNvSpPr/>
          <p:nvPr/>
        </p:nvSpPr>
        <p:spPr>
          <a:xfrm>
            <a:off x="928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4" name="Shape 2084" descr="矩形 107"/>
          <p:cNvSpPr/>
          <p:nvPr/>
        </p:nvSpPr>
        <p:spPr>
          <a:xfrm>
            <a:off x="6233562" y="599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5" name="Shape 2085" descr="矩形 108"/>
          <p:cNvSpPr/>
          <p:nvPr/>
        </p:nvSpPr>
        <p:spPr>
          <a:xfrm>
            <a:off x="7249562" y="599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6" name="Shape 2086" descr="矩形 109"/>
          <p:cNvSpPr/>
          <p:nvPr/>
        </p:nvSpPr>
        <p:spPr>
          <a:xfrm>
            <a:off x="6236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7" name="Shape 2087" descr="矩形 110"/>
          <p:cNvSpPr/>
          <p:nvPr/>
        </p:nvSpPr>
        <p:spPr>
          <a:xfrm>
            <a:off x="7252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8" name="Shape 2088" descr="矩形 111"/>
          <p:cNvSpPr/>
          <p:nvPr/>
        </p:nvSpPr>
        <p:spPr>
          <a:xfrm>
            <a:off x="8268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89" name="Shape 2089" descr="矩形 112"/>
          <p:cNvSpPr/>
          <p:nvPr/>
        </p:nvSpPr>
        <p:spPr>
          <a:xfrm>
            <a:off x="928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0" name="Shape 2090" descr="矩形 113"/>
          <p:cNvSpPr/>
          <p:nvPr/>
        </p:nvSpPr>
        <p:spPr>
          <a:xfrm>
            <a:off x="6233562"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1" name="Shape 2091" descr="矩形 114"/>
          <p:cNvSpPr/>
          <p:nvPr/>
        </p:nvSpPr>
        <p:spPr>
          <a:xfrm>
            <a:off x="7249562"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2" name="Shape 2092" descr="矩形 115"/>
          <p:cNvSpPr/>
          <p:nvPr/>
        </p:nvSpPr>
        <p:spPr>
          <a:xfrm>
            <a:off x="6236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3" name="Shape 2093" descr="矩形 116"/>
          <p:cNvSpPr/>
          <p:nvPr/>
        </p:nvSpPr>
        <p:spPr>
          <a:xfrm>
            <a:off x="7252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4" name="Shape 2094" descr="矩形 117"/>
          <p:cNvSpPr/>
          <p:nvPr/>
        </p:nvSpPr>
        <p:spPr>
          <a:xfrm>
            <a:off x="8268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5" name="Shape 2095" descr="矩形 118"/>
          <p:cNvSpPr/>
          <p:nvPr/>
        </p:nvSpPr>
        <p:spPr>
          <a:xfrm>
            <a:off x="928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6" name="Shape 2096" descr="矩形 119"/>
          <p:cNvSpPr/>
          <p:nvPr/>
        </p:nvSpPr>
        <p:spPr>
          <a:xfrm>
            <a:off x="420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7" name="Shape 2097" descr="矩形 120"/>
          <p:cNvSpPr/>
          <p:nvPr/>
        </p:nvSpPr>
        <p:spPr>
          <a:xfrm>
            <a:off x="5220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8" name="Shape 2098" descr="矩形 121"/>
          <p:cNvSpPr/>
          <p:nvPr/>
        </p:nvSpPr>
        <p:spPr>
          <a:xfrm>
            <a:off x="6236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099" name="Shape 2099" descr="矩形 122"/>
          <p:cNvSpPr/>
          <p:nvPr/>
        </p:nvSpPr>
        <p:spPr>
          <a:xfrm>
            <a:off x="7252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00" name="Shape 2100" descr="矩形 123"/>
          <p:cNvSpPr/>
          <p:nvPr/>
        </p:nvSpPr>
        <p:spPr>
          <a:xfrm>
            <a:off x="8268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01" name="Shape 2101" descr="矩形 124"/>
          <p:cNvSpPr/>
          <p:nvPr/>
        </p:nvSpPr>
        <p:spPr>
          <a:xfrm>
            <a:off x="928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02" name="Shape 2102" descr="矩形 125"/>
          <p:cNvSpPr/>
          <p:nvPr/>
        </p:nvSpPr>
        <p:spPr>
          <a:xfrm>
            <a:off x="420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03" name="Shape 2103" descr="矩形 126"/>
          <p:cNvSpPr/>
          <p:nvPr/>
        </p:nvSpPr>
        <p:spPr>
          <a:xfrm>
            <a:off x="5220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04" name="Shape 2104" descr="矩形 127"/>
          <p:cNvSpPr/>
          <p:nvPr/>
        </p:nvSpPr>
        <p:spPr>
          <a:xfrm>
            <a:off x="6236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05" name="Shape 2105" descr="矩形 128"/>
          <p:cNvSpPr/>
          <p:nvPr/>
        </p:nvSpPr>
        <p:spPr>
          <a:xfrm>
            <a:off x="7252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06" name="Shape 2106" descr="矩形 129"/>
          <p:cNvSpPr/>
          <p:nvPr/>
        </p:nvSpPr>
        <p:spPr>
          <a:xfrm>
            <a:off x="8268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07" name="Shape 2107" descr="矩形 130"/>
          <p:cNvSpPr/>
          <p:nvPr/>
        </p:nvSpPr>
        <p:spPr>
          <a:xfrm>
            <a:off x="928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2111" name="Group 2111" descr="组合 2"/>
          <p:cNvGrpSpPr/>
          <p:nvPr/>
        </p:nvGrpSpPr>
        <p:grpSpPr>
          <a:xfrm>
            <a:off x="11950111" y="5288429"/>
            <a:ext cx="8023338" cy="3542102"/>
            <a:chOff x="0" y="0"/>
            <a:chExt cx="8023336" cy="3542100"/>
          </a:xfrm>
        </p:grpSpPr>
        <p:sp>
          <p:nvSpPr>
            <p:cNvPr id="2108" name="Shape 2108"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Ten</a:t>
              </a:r>
            </a:p>
          </p:txBody>
        </p:sp>
        <p:sp>
          <p:nvSpPr>
            <p:cNvPr id="2109" name="Shape 2109" descr="文本占位符 2"/>
            <p:cNvSpPr/>
            <p:nvPr/>
          </p:nvSpPr>
          <p:spPr>
            <a:xfrm>
              <a:off x="170003" y="1644720"/>
              <a:ext cx="7853334"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合同存档</a:t>
              </a:r>
            </a:p>
          </p:txBody>
        </p:sp>
        <p:sp>
          <p:nvSpPr>
            <p:cNvPr id="2110" name="Shape 2110"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
        <p:nvSpPr>
          <p:cNvPr id="2112" name="Shape 2112" descr="矩形 72"/>
          <p:cNvSpPr/>
          <p:nvPr/>
        </p:nvSpPr>
        <p:spPr>
          <a:xfrm>
            <a:off x="1150939" y="1925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13" name="Shape 2113" descr="矩形 73"/>
          <p:cNvSpPr/>
          <p:nvPr/>
        </p:nvSpPr>
        <p:spPr>
          <a:xfrm>
            <a:off x="2166939" y="1925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14" name="Shape 2114" descr="矩形 78"/>
          <p:cNvSpPr/>
          <p:nvPr/>
        </p:nvSpPr>
        <p:spPr>
          <a:xfrm>
            <a:off x="1150939" y="2941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15" name="Shape 2115" descr="矩形 82"/>
          <p:cNvSpPr/>
          <p:nvPr/>
        </p:nvSpPr>
        <p:spPr>
          <a:xfrm>
            <a:off x="2166939" y="2941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16" name="Shape 2116" descr="矩形 87"/>
          <p:cNvSpPr/>
          <p:nvPr/>
        </p:nvSpPr>
        <p:spPr>
          <a:xfrm>
            <a:off x="1150939" y="3958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17" name="Shape 2117" descr="矩形 88"/>
          <p:cNvSpPr/>
          <p:nvPr/>
        </p:nvSpPr>
        <p:spPr>
          <a:xfrm>
            <a:off x="2166939" y="3958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18" name="Shape 2118" descr="矩形 93"/>
          <p:cNvSpPr/>
          <p:nvPr/>
        </p:nvSpPr>
        <p:spPr>
          <a:xfrm>
            <a:off x="1150939" y="4974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19" name="Shape 2119" descr="矩形 94"/>
          <p:cNvSpPr/>
          <p:nvPr/>
        </p:nvSpPr>
        <p:spPr>
          <a:xfrm>
            <a:off x="2166939" y="4974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0" name="Shape 2120" descr="矩形 99"/>
          <p:cNvSpPr/>
          <p:nvPr/>
        </p:nvSpPr>
        <p:spPr>
          <a:xfrm>
            <a:off x="1150939" y="5989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1" name="Shape 2121" descr="矩形 100"/>
          <p:cNvSpPr/>
          <p:nvPr/>
        </p:nvSpPr>
        <p:spPr>
          <a:xfrm>
            <a:off x="2166939" y="5989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2" name="Shape 2122" descr="矩形 105"/>
          <p:cNvSpPr/>
          <p:nvPr/>
        </p:nvSpPr>
        <p:spPr>
          <a:xfrm>
            <a:off x="1150939" y="7006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3" name="Shape 2123" descr="矩形 106"/>
          <p:cNvSpPr/>
          <p:nvPr/>
        </p:nvSpPr>
        <p:spPr>
          <a:xfrm>
            <a:off x="2166939" y="7006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4" name="Shape 2124" descr="矩形 111"/>
          <p:cNvSpPr/>
          <p:nvPr/>
        </p:nvSpPr>
        <p:spPr>
          <a:xfrm>
            <a:off x="1150939" y="8022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5" name="Shape 2125" descr="矩形 112"/>
          <p:cNvSpPr/>
          <p:nvPr/>
        </p:nvSpPr>
        <p:spPr>
          <a:xfrm>
            <a:off x="2166939" y="8022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6" name="Shape 2126" descr="矩形 117"/>
          <p:cNvSpPr/>
          <p:nvPr/>
        </p:nvSpPr>
        <p:spPr>
          <a:xfrm>
            <a:off x="1150939" y="9037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7" name="Shape 2127" descr="矩形 118"/>
          <p:cNvSpPr/>
          <p:nvPr/>
        </p:nvSpPr>
        <p:spPr>
          <a:xfrm>
            <a:off x="2166939" y="9037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8" name="Shape 2128" descr="矩形 123"/>
          <p:cNvSpPr/>
          <p:nvPr/>
        </p:nvSpPr>
        <p:spPr>
          <a:xfrm>
            <a:off x="1150939" y="10053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29" name="Shape 2129" descr="矩形 124"/>
          <p:cNvSpPr/>
          <p:nvPr/>
        </p:nvSpPr>
        <p:spPr>
          <a:xfrm>
            <a:off x="2166939" y="1005399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30" name="Shape 2130" descr="矩形 129"/>
          <p:cNvSpPr/>
          <p:nvPr/>
        </p:nvSpPr>
        <p:spPr>
          <a:xfrm>
            <a:off x="1150939" y="11070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31" name="Shape 2131" descr="矩形 130"/>
          <p:cNvSpPr/>
          <p:nvPr/>
        </p:nvSpPr>
        <p:spPr>
          <a:xfrm>
            <a:off x="2166939" y="1107000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3" name="Shape 2133" descr="标题 1"/>
          <p:cNvSpPr/>
          <p:nvPr>
            <p:ph type="title"/>
          </p:nvPr>
        </p:nvSpPr>
        <p:spPr>
          <a:xfrm>
            <a:off x="2836770" y="304777"/>
            <a:ext cx="18288001" cy="2593248"/>
          </a:xfrm>
          <a:prstGeom prst="rect">
            <a:avLst/>
          </a:prstGeom>
        </p:spPr>
        <p:txBody>
          <a:bodyPr/>
          <a:lstStyle/>
          <a:p>
            <a:pPr>
              <a:defRPr sz="8000"/>
            </a:pPr>
            <a:r>
              <a:t>合同档案管理</a:t>
            </a:r>
            <a:r>
              <a:t>——</a:t>
            </a:r>
            <a:r>
              <a:t>交易的后续管理</a:t>
            </a:r>
          </a:p>
        </p:txBody>
      </p:sp>
      <p:sp>
        <p:nvSpPr>
          <p:cNvPr id="2134" name="Shape 2134"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35" name="Shape 2135"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36" name="Shape 2136"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37" name="Shape 2137"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38" name="Shape 2138"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39" name="Shape 2139"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40" name="Shape 2140"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41" name="Shape 2141" descr="内容占位符 2"/>
          <p:cNvSpPr/>
          <p:nvPr>
            <p:ph type="body" sz="half" idx="1"/>
          </p:nvPr>
        </p:nvSpPr>
        <p:spPr>
          <a:xfrm>
            <a:off x="3048000" y="4180266"/>
            <a:ext cx="18288000" cy="6038822"/>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概念：合同档案管理是对已履行完毕合同的管理，是一个企业档案管理的重要组成部分。</a:t>
            </a:r>
          </a:p>
          <a:p>
            <a:pPr marL="879230" indent="-879230" algn="l" defTabSz="825500">
              <a:lnSpc>
                <a:spcPct val="130000"/>
              </a:lnSpc>
              <a:spcBef>
                <a:spcPts val="0"/>
              </a:spcBef>
              <a:buSzPct val="100000"/>
              <a:buAutoNum type="arabicPeriod" startAt="1"/>
            </a:pPr>
            <a:r>
              <a:t>合同履行完毕后，可能还会产生有关质量担保等争议和纠纷，合同仍然可能成为重要证据和文件在后续的诉讼和仲裁中使用</a:t>
            </a:r>
          </a:p>
          <a:p>
            <a:pPr marL="879230" indent="-879230" algn="l" defTabSz="825500">
              <a:lnSpc>
                <a:spcPct val="130000"/>
              </a:lnSpc>
              <a:spcBef>
                <a:spcPts val="0"/>
              </a:spcBef>
              <a:buSzPct val="100000"/>
              <a:buAutoNum type="arabicPeriod" startAt="1"/>
            </a:pPr>
            <a:r>
              <a:t>完善的合同档案管理有利于各个部门查阅和总结经验。</a:t>
            </a:r>
          </a:p>
        </p:txBody>
      </p:sp>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3" name="Shape 2143" descr="平行四边形 1"/>
          <p:cNvSpPr/>
          <p:nvPr/>
        </p:nvSpPr>
        <p:spPr>
          <a:xfrm>
            <a:off x="12373217" y="1349694"/>
            <a:ext cx="4881148"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44" name="Shape 2144"/>
          <p:cNvSpPr/>
          <p:nvPr/>
        </p:nvSpPr>
        <p:spPr>
          <a:xfrm>
            <a:off x="7157911" y="1242594"/>
            <a:ext cx="10010043"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合同档案管理法律风险点</a:t>
            </a:r>
          </a:p>
        </p:txBody>
      </p:sp>
      <p:sp>
        <p:nvSpPr>
          <p:cNvPr id="2145" name="Shape 2145"/>
          <p:cNvSpPr/>
          <p:nvPr>
            <p:ph type="body" idx="1"/>
          </p:nvPr>
        </p:nvSpPr>
        <p:spPr>
          <a:xfrm>
            <a:off x="3062137" y="2677618"/>
            <a:ext cx="18288001" cy="9688688"/>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合同相对方可能行使撤销权（1年或5年，合同法第75条）。</a:t>
            </a:r>
          </a:p>
          <a:p>
            <a:pPr marL="879230" indent="-879230" algn="l" defTabSz="825500">
              <a:lnSpc>
                <a:spcPct val="130000"/>
              </a:lnSpc>
              <a:spcBef>
                <a:spcPts val="0"/>
              </a:spcBef>
              <a:buSzPct val="100000"/>
              <a:buAutoNum type="arabicPeriod" startAt="1"/>
            </a:pPr>
            <a:r>
              <a:t>买卖合同中标的物存在质量保证期的，可能需要承担责任（合同法第158条）。</a:t>
            </a:r>
          </a:p>
          <a:p>
            <a:pPr marL="879230" indent="-879230" algn="l" defTabSz="825500">
              <a:lnSpc>
                <a:spcPct val="130000"/>
              </a:lnSpc>
              <a:spcBef>
                <a:spcPts val="0"/>
              </a:spcBef>
              <a:buSzPct val="100000"/>
              <a:buAutoNum type="arabicPeriod" startAt="1"/>
            </a:pPr>
            <a:r>
              <a:t>买卖合同中标的物没有质量保证期的，需承担瑕疵担保责任（2年，合同法第158条）。</a:t>
            </a:r>
          </a:p>
          <a:p>
            <a:pPr marL="879230" indent="-879230" algn="l" defTabSz="825500">
              <a:lnSpc>
                <a:spcPct val="130000"/>
              </a:lnSpc>
              <a:spcBef>
                <a:spcPts val="0"/>
              </a:spcBef>
              <a:buSzPct val="100000"/>
              <a:buAutoNum type="arabicPeriod" startAt="1"/>
            </a:pPr>
            <a:r>
              <a:t>合同争议存在诉讼时效（1年或2年或4年，最长20年，民法通则第135、136、137条；合同法第129条）。</a:t>
            </a:r>
          </a:p>
          <a:p>
            <a:pPr marL="879230" indent="-879230" algn="l" defTabSz="825500">
              <a:lnSpc>
                <a:spcPct val="130000"/>
              </a:lnSpc>
              <a:spcBef>
                <a:spcPts val="0"/>
              </a:spcBef>
              <a:buSzPct val="100000"/>
              <a:buAutoNum type="arabicPeriod" startAt="1"/>
            </a:pPr>
            <a:r>
              <a:t>与其他未履行完毕的合同可能存在关联性。</a:t>
            </a:r>
          </a:p>
        </p:txBody>
      </p:sp>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47"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2148" name="Shape 2148"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49" name="Shape 2149"/>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2150" name="Shape 2150"/>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案例一</a:t>
            </a:r>
          </a:p>
        </p:txBody>
      </p:sp>
      <p:sp>
        <p:nvSpPr>
          <p:cNvPr id="2151" name="Shape 2151"/>
          <p:cNvSpPr/>
          <p:nvPr>
            <p:ph type="body" idx="1"/>
          </p:nvPr>
        </p:nvSpPr>
        <p:spPr>
          <a:xfrm>
            <a:off x="1789153" y="2303341"/>
            <a:ext cx="20833969" cy="10822005"/>
          </a:xfrm>
          <a:prstGeom prst="rect">
            <a:avLst/>
          </a:prstGeom>
        </p:spPr>
        <p:txBody>
          <a:bodyPr lIns="50800" tIns="50800" rIns="50800" bIns="50800" anchor="ctr">
            <a:noAutofit/>
          </a:bodyPr>
          <a:lstStyle>
            <a:lvl1pPr indent="1295400" algn="l" defTabSz="825500">
              <a:lnSpc>
                <a:spcPct val="110000"/>
              </a:lnSpc>
              <a:spcBef>
                <a:spcPts val="0"/>
              </a:spcBef>
              <a:defRPr sz="4500"/>
            </a:lvl1pPr>
          </a:lstStyle>
          <a:p>
            <a:pPr/>
            <a:r>
              <a:t>   2005年6月10日，某建筑公司A与某贸易公司B签订了一份购销合同，A向B购买100吨 X型号的钢材并约定了质量标准，但未约定检验期。6月20日，双方签订补充协议，约定了检验期间为交付货物之日起一个月内。7月20日，B按约交付了货物，A随后付了全款。直到2005年年底，B未就货物的数量或质量问题提出任何问题。A公司经办人员认为该份合同已顺利履行，遂将合同和补充协议随意搁置。2006年1月，B突然通知A，声称钢材的质量不符合约定，要求赔偿损失。A辩称根据合同法第158条，B未在检验期内通知的，视为标的物数量或质量符合约定。B认为双方在合同中并未约定检验期。A称合同虽未约定，但双方存在补充协议。但A最终只找到了合同，补充协议已经遗失。B随后向法院起诉，由于A未能提供补充协议，法院最终支持了B的诉讼请求，判决A赔偿钢材质量不合格给B造成的损失。</a:t>
            </a:r>
          </a:p>
        </p:txBody>
      </p:sp>
      <p:sp>
        <p:nvSpPr>
          <p:cNvPr id="2152" name="Shape 2152"/>
          <p:cNvSpPr/>
          <p:nvPr/>
        </p:nvSpPr>
        <p:spPr>
          <a:xfrm>
            <a:off x="10243987" y="1938367"/>
            <a:ext cx="392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合同档案缺失</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4" name="Shape 2154" descr="平行四边形 1"/>
          <p:cNvSpPr/>
          <p:nvPr/>
        </p:nvSpPr>
        <p:spPr>
          <a:xfrm>
            <a:off x="12014851" y="1139759"/>
            <a:ext cx="4881147"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155" name="Shape 2155"/>
          <p:cNvSpPr/>
          <p:nvPr/>
        </p:nvSpPr>
        <p:spPr>
          <a:xfrm>
            <a:off x="6510884" y="1032660"/>
            <a:ext cx="11390506"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合同档案管理风险防范要点</a:t>
            </a:r>
          </a:p>
        </p:txBody>
      </p:sp>
      <p:sp>
        <p:nvSpPr>
          <p:cNvPr id="2156" name="Shape 2156"/>
          <p:cNvSpPr/>
          <p:nvPr>
            <p:ph type="body" idx="1"/>
          </p:nvPr>
        </p:nvSpPr>
        <p:spPr>
          <a:xfrm>
            <a:off x="1720739" y="2744224"/>
            <a:ext cx="20942522" cy="10292966"/>
          </a:xfrm>
          <a:prstGeom prst="rect">
            <a:avLst/>
          </a:prstGeom>
        </p:spPr>
        <p:txBody>
          <a:bodyPr lIns="50800" tIns="50800" rIns="50800" bIns="50800" anchor="ctr">
            <a:noAutofit/>
          </a:bodyPr>
          <a:lstStyle/>
          <a:p>
            <a:pPr lvl="1" marL="1793630" indent="-879230" algn="l" defTabSz="825500">
              <a:lnSpc>
                <a:spcPct val="130000"/>
              </a:lnSpc>
              <a:spcBef>
                <a:spcPts val="0"/>
              </a:spcBef>
              <a:buSzPct val="100000"/>
              <a:buAutoNum type="arabicPeriod" startAt="1"/>
            </a:pPr>
            <a:r>
              <a:t>建立完善的合同档案管理制度，分类保存。</a:t>
            </a:r>
          </a:p>
          <a:p>
            <a:pPr lvl="1" marL="1793630" indent="-879230" algn="l" defTabSz="825500">
              <a:lnSpc>
                <a:spcPct val="130000"/>
              </a:lnSpc>
              <a:spcBef>
                <a:spcPts val="0"/>
              </a:spcBef>
              <a:buSzPct val="100000"/>
              <a:buAutoNum type="arabicPeriod" startAt="1"/>
            </a:pPr>
            <a:r>
              <a:t>建议由法务部统一存档，统一编号，台账登记</a:t>
            </a:r>
          </a:p>
          <a:p>
            <a:pPr lvl="1" marL="1793630" indent="-879230" algn="l" defTabSz="825500">
              <a:lnSpc>
                <a:spcPct val="130000"/>
              </a:lnSpc>
              <a:spcBef>
                <a:spcPts val="0"/>
              </a:spcBef>
              <a:buSzPct val="100000"/>
              <a:buAutoNum type="arabicPeriod" startAt="1"/>
            </a:pPr>
            <a:r>
              <a:t>根据合同的种类、重要性等给予不同的保存期限。整理合同档案，形成便于各个部门查阅和寻找的电子信息系统。</a:t>
            </a:r>
          </a:p>
          <a:p>
            <a:pPr lvl="1" marL="1793630" indent="-879230" algn="l" defTabSz="825500">
              <a:lnSpc>
                <a:spcPct val="130000"/>
              </a:lnSpc>
              <a:spcBef>
                <a:spcPts val="0"/>
              </a:spcBef>
              <a:buSzPct val="100000"/>
              <a:buAutoNum type="arabicPeriod" startAt="1"/>
            </a:pPr>
            <a:r>
              <a:t>法务部收到原件后，出具文件移交清单给合同经办部门，原件扫描后归档，原则上不再使用。法务部根据经办部门需求，提供复印件并加盖“本件与原件核对无误”并签名后，作为公司内部部门保存和财务结算使用，在公司内部等同于原件。</a:t>
            </a:r>
          </a:p>
          <a:p>
            <a:pPr lvl="1" marL="1793630" indent="-879230" algn="l" defTabSz="825500">
              <a:lnSpc>
                <a:spcPct val="130000"/>
              </a:lnSpc>
              <a:spcBef>
                <a:spcPts val="0"/>
              </a:spcBef>
              <a:buSzPct val="100000"/>
              <a:buAutoNum type="arabicPeriod" startAt="1"/>
            </a:pPr>
            <a:r>
              <a:t>总结合同履行情况，吸取经验和教训。</a:t>
            </a:r>
          </a:p>
        </p:txBody>
      </p:sp>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8" name="Shape 2158" descr="直接连接符 5"/>
          <p:cNvSpPr/>
          <p:nvPr/>
        </p:nvSpPr>
        <p:spPr>
          <a:xfrm>
            <a:off x="5209099" y="10183196"/>
            <a:ext cx="13599120" cy="1"/>
          </a:xfrm>
          <a:prstGeom prst="line">
            <a:avLst/>
          </a:prstGeom>
          <a:ln w="3175">
            <a:solidFill>
              <a:srgbClr val="000000"/>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2159" name="Shape 2159" descr="矩形 8"/>
          <p:cNvSpPr/>
          <p:nvPr/>
        </p:nvSpPr>
        <p:spPr>
          <a:xfrm>
            <a:off x="1390649" y="1241427"/>
            <a:ext cx="21602701" cy="11306173"/>
          </a:xfrm>
          <a:prstGeom prst="rect">
            <a:avLst/>
          </a:prstGeom>
          <a:ln w="304800">
            <a:solidFill>
              <a:srgbClr val="F2F2F2"/>
            </a:solidFill>
            <a:miter/>
          </a:ln>
        </p:spPr>
        <p:txBody>
          <a:bodyPr lIns="91439" tIns="91439" rIns="91439" bIns="91439" anchor="ctr"/>
          <a:lstStyle/>
          <a:p>
            <a:pPr indent="0" algn="ctr" defTabSz="1828800">
              <a:lnSpc>
                <a:spcPct val="100000"/>
              </a:lnSpc>
              <a:defRPr sz="2000">
                <a:latin typeface="等线"/>
                <a:ea typeface="等线"/>
                <a:cs typeface="等线"/>
                <a:sym typeface="等线"/>
              </a:defRPr>
            </a:pPr>
          </a:p>
        </p:txBody>
      </p:sp>
      <p:sp>
        <p:nvSpPr>
          <p:cNvPr id="2160" name="Shape 2160" descr="文本框 11"/>
          <p:cNvSpPr/>
          <p:nvPr/>
        </p:nvSpPr>
        <p:spPr>
          <a:xfrm>
            <a:off x="10277960" y="5850573"/>
            <a:ext cx="3856356" cy="2751456"/>
          </a:xfrm>
          <a:prstGeom prst="rect">
            <a:avLst/>
          </a:prstGeom>
          <a:ln w="3175">
            <a:solidFill>
              <a:srgbClr val="FFC000"/>
            </a:solidFill>
          </a:ln>
          <a:extLst>
            <a:ext uri="{C572A759-6A51-4108-AA02-DFA0A04FC94B}">
              <ma14:wrappingTextBoxFlag xmlns:ma14="http://schemas.microsoft.com/office/mac/drawingml/2011/main" val="1"/>
            </a:ext>
          </a:extLst>
        </p:spPr>
        <p:txBody>
          <a:bodyPr wrap="none" lIns="91439" tIns="91439" rIns="91439" bIns="91439">
            <a:spAutoFit/>
          </a:bodyPr>
          <a:lstStyle>
            <a:lvl1pPr indent="0" defTabSz="1828800">
              <a:lnSpc>
                <a:spcPct val="100000"/>
              </a:lnSpc>
              <a:defRPr b="1" sz="14400">
                <a:solidFill>
                  <a:srgbClr val="FFC000"/>
                </a:solidFill>
              </a:defRPr>
            </a:lvl1pPr>
          </a:lstStyle>
          <a:p>
            <a:pPr/>
            <a:r>
              <a:t>谢谢</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1200"/>
                                  </p:stCondLst>
                                  <p:iterate type="el" backwards="0">
                                    <p:tmAbs val="0"/>
                                  </p:iterate>
                                  <p:childTnLst>
                                    <p:set>
                                      <p:cBhvr>
                                        <p:cTn id="6" fill="hold"/>
                                        <p:tgtEl>
                                          <p:spTgt spid="2158"/>
                                        </p:tgtEl>
                                        <p:attrNameLst>
                                          <p:attrName>style.visibility</p:attrName>
                                        </p:attrNameLst>
                                      </p:cBhvr>
                                      <p:to>
                                        <p:strVal val="visible"/>
                                      </p:to>
                                    </p:set>
                                    <p:anim calcmode="lin" valueType="num">
                                      <p:cBhvr>
                                        <p:cTn id="7" dur="1000" fill="hold"/>
                                        <p:tgtEl>
                                          <p:spTgt spid="2158"/>
                                        </p:tgtEl>
                                        <p:attrNameLst>
                                          <p:attrName>ppt_x</p:attrName>
                                        </p:attrNameLst>
                                      </p:cBhvr>
                                      <p:tavLst>
                                        <p:tav tm="0">
                                          <p:val>
                                            <p:strVal val="#ppt_x"/>
                                          </p:val>
                                        </p:tav>
                                        <p:tav tm="100000">
                                          <p:val>
                                            <p:strVal val="#ppt_x"/>
                                          </p:val>
                                        </p:tav>
                                      </p:tavLst>
                                    </p:anim>
                                    <p:anim calcmode="lin" valueType="num">
                                      <p:cBhvr>
                                        <p:cTn id="8" dur="1000" fill="hold"/>
                                        <p:tgtEl>
                                          <p:spTgt spid="2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8"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descr="平行四边形 52"/>
          <p:cNvSpPr/>
          <p:nvPr/>
        </p:nvSpPr>
        <p:spPr>
          <a:xfrm>
            <a:off x="4960967" y="4955266"/>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82" name="Shape 382" descr="平行四边形 53"/>
          <p:cNvSpPr/>
          <p:nvPr/>
        </p:nvSpPr>
        <p:spPr>
          <a:xfrm>
            <a:off x="6012001" y="4942988"/>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83" name="Shape 383" descr="平行四边形 54"/>
          <p:cNvSpPr/>
          <p:nvPr/>
        </p:nvSpPr>
        <p:spPr>
          <a:xfrm>
            <a:off x="7063035" y="4942988"/>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84" name="Shape 384" descr="平行四边形 55"/>
          <p:cNvSpPr/>
          <p:nvPr/>
        </p:nvSpPr>
        <p:spPr>
          <a:xfrm>
            <a:off x="8114071" y="4942988"/>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85" name="Shape 385" descr="平行四边形 56"/>
          <p:cNvSpPr/>
          <p:nvPr/>
        </p:nvSpPr>
        <p:spPr>
          <a:xfrm>
            <a:off x="9165106" y="4942988"/>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86" name="Shape 386" descr="平行四边形 57"/>
          <p:cNvSpPr/>
          <p:nvPr/>
        </p:nvSpPr>
        <p:spPr>
          <a:xfrm>
            <a:off x="10216139" y="4942988"/>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87" name="Shape 387" descr="平行四边形 58"/>
          <p:cNvSpPr/>
          <p:nvPr/>
        </p:nvSpPr>
        <p:spPr>
          <a:xfrm>
            <a:off x="11267176" y="4942988"/>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88" name="Shape 388" descr="平行四边形 59"/>
          <p:cNvSpPr/>
          <p:nvPr/>
        </p:nvSpPr>
        <p:spPr>
          <a:xfrm>
            <a:off x="12318209" y="4942988"/>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89" name="Shape 389" descr="平行四边形 60"/>
          <p:cNvSpPr/>
          <p:nvPr/>
        </p:nvSpPr>
        <p:spPr>
          <a:xfrm>
            <a:off x="13369244" y="4942988"/>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90" name="Shape 390"/>
          <p:cNvSpPr/>
          <p:nvPr/>
        </p:nvSpPr>
        <p:spPr>
          <a:xfrm>
            <a:off x="4893934" y="5428946"/>
            <a:ext cx="13449301" cy="276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sz="15000"/>
            </a:lvl1pPr>
          </a:lstStyle>
          <a:p>
            <a:pPr/>
            <a:r>
              <a:t>问题的解决方案</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descr="标题 1"/>
          <p:cNvSpPr/>
          <p:nvPr>
            <p:ph type="title"/>
          </p:nvPr>
        </p:nvSpPr>
        <p:spPr>
          <a:xfrm>
            <a:off x="2836770" y="698404"/>
            <a:ext cx="18288001" cy="2593248"/>
          </a:xfrm>
          <a:prstGeom prst="rect">
            <a:avLst/>
          </a:prstGeom>
        </p:spPr>
        <p:txBody>
          <a:bodyPr/>
          <a:lstStyle>
            <a:lvl1pPr>
              <a:defRPr sz="9000"/>
            </a:lvl1pPr>
          </a:lstStyle>
          <a:p>
            <a:pPr/>
            <a:r>
              <a:t>解决合同管理问题的对策</a:t>
            </a:r>
          </a:p>
        </p:txBody>
      </p:sp>
      <p:sp>
        <p:nvSpPr>
          <p:cNvPr id="393" name="Shape 393" descr="内容占位符 2"/>
          <p:cNvSpPr/>
          <p:nvPr>
            <p:ph type="body" idx="1"/>
          </p:nvPr>
        </p:nvSpPr>
        <p:spPr>
          <a:xfrm>
            <a:off x="4024498" y="3629898"/>
            <a:ext cx="16335004" cy="8975024"/>
          </a:xfrm>
          <a:prstGeom prst="rect">
            <a:avLst/>
          </a:prstGeom>
        </p:spPr>
        <p:txBody>
          <a:bodyPr lIns="50800" tIns="50800" rIns="50800" bIns="50800" anchor="ctr">
            <a:noAutofit/>
          </a:bodyPr>
          <a:lstStyle/>
          <a:p>
            <a:pPr defTabSz="825500">
              <a:lnSpc>
                <a:spcPct val="130000"/>
              </a:lnSpc>
              <a:spcBef>
                <a:spcPts val="0"/>
              </a:spcBef>
            </a:pPr>
            <a:r>
              <a:t>横向方面（以合同管理为整体）</a:t>
            </a:r>
          </a:p>
          <a:p>
            <a:pPr marL="879230" indent="-879230" algn="l" defTabSz="825500">
              <a:lnSpc>
                <a:spcPct val="130000"/>
              </a:lnSpc>
              <a:spcBef>
                <a:spcPts val="0"/>
              </a:spcBef>
              <a:buSzPct val="100000"/>
              <a:buAutoNum type="arabicPeriod" startAt="1"/>
            </a:pPr>
            <a:r>
              <a:t>建立合同管理部门，统一归口合同审核和管理</a:t>
            </a:r>
          </a:p>
          <a:p>
            <a:pPr marL="879230" indent="-879230" algn="l" defTabSz="825500">
              <a:lnSpc>
                <a:spcPct val="130000"/>
              </a:lnSpc>
              <a:spcBef>
                <a:spcPts val="0"/>
              </a:spcBef>
              <a:buSzPct val="100000"/>
              <a:buAutoNum type="arabicPeriod" startAt="1"/>
            </a:pPr>
            <a:r>
              <a:t>积极推进合同管理信息化</a:t>
            </a:r>
          </a:p>
          <a:p>
            <a:pPr marL="879230" indent="-879230" algn="l" defTabSz="825500">
              <a:lnSpc>
                <a:spcPct val="130000"/>
              </a:lnSpc>
              <a:spcBef>
                <a:spcPts val="0"/>
              </a:spcBef>
              <a:buSzPct val="100000"/>
              <a:buAutoNum type="arabicPeriod" startAt="1"/>
            </a:pPr>
            <a:r>
              <a:t>加强合同纠纷预警和预防</a:t>
            </a:r>
          </a:p>
          <a:p>
            <a:pPr marL="879230" indent="-879230" algn="l" defTabSz="825500">
              <a:lnSpc>
                <a:spcPct val="130000"/>
              </a:lnSpc>
              <a:spcBef>
                <a:spcPts val="0"/>
              </a:spcBef>
              <a:buSzPct val="100000"/>
              <a:buAutoNum type="arabicPeriod" startAt="1"/>
            </a:pPr>
            <a:r>
              <a:t>加强履行监督，及时处理违约纠纷</a:t>
            </a:r>
          </a:p>
          <a:p>
            <a:pPr marL="879230" indent="-879230" algn="l" defTabSz="825500">
              <a:lnSpc>
                <a:spcPct val="130000"/>
              </a:lnSpc>
              <a:spcBef>
                <a:spcPts val="0"/>
              </a:spcBef>
              <a:buSzPct val="100000"/>
              <a:buAutoNum type="arabicPeriod" startAt="1"/>
            </a:pPr>
            <a:r>
              <a:t>加强合同管理人员的执业教育培训</a:t>
            </a:r>
          </a:p>
          <a:p>
            <a:pPr marL="879230" indent="-879230" algn="l" defTabSz="825500">
              <a:lnSpc>
                <a:spcPct val="130000"/>
              </a:lnSpc>
              <a:spcBef>
                <a:spcPts val="0"/>
              </a:spcBef>
              <a:buSzPct val="100000"/>
              <a:buAutoNum type="arabicPeriod" startAt="1"/>
            </a:pPr>
            <a:r>
              <a:t>做好基础性工作</a:t>
            </a:r>
          </a:p>
        </p:txBody>
      </p:sp>
      <p:sp>
        <p:nvSpPr>
          <p:cNvPr id="394" name="Shape 394"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95" name="Shape 395"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96" name="Shape 396"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97" name="Shape 397"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98" name="Shape 398"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99" name="Shape 399"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00" name="Shape 400"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descr="标题 1"/>
          <p:cNvSpPr/>
          <p:nvPr>
            <p:ph type="title"/>
          </p:nvPr>
        </p:nvSpPr>
        <p:spPr>
          <a:xfrm>
            <a:off x="2836770" y="698404"/>
            <a:ext cx="18288001" cy="2593248"/>
          </a:xfrm>
          <a:prstGeom prst="rect">
            <a:avLst/>
          </a:prstGeom>
        </p:spPr>
        <p:txBody>
          <a:bodyPr/>
          <a:lstStyle>
            <a:lvl1pPr>
              <a:defRPr sz="9000"/>
            </a:lvl1pPr>
          </a:lstStyle>
          <a:p>
            <a:pPr/>
            <a:r>
              <a:t>解决合同管理问题的对策</a:t>
            </a:r>
          </a:p>
        </p:txBody>
      </p:sp>
      <p:sp>
        <p:nvSpPr>
          <p:cNvPr id="403" name="Shape 403" descr="内容占位符 2"/>
          <p:cNvSpPr/>
          <p:nvPr>
            <p:ph type="body" idx="1"/>
          </p:nvPr>
        </p:nvSpPr>
        <p:spPr>
          <a:xfrm>
            <a:off x="3813268" y="3436182"/>
            <a:ext cx="16335004" cy="9837098"/>
          </a:xfrm>
          <a:prstGeom prst="rect">
            <a:avLst/>
          </a:prstGeom>
        </p:spPr>
        <p:txBody>
          <a:bodyPr lIns="50800" tIns="50800" rIns="50800" bIns="50800" anchor="ctr">
            <a:noAutofit/>
          </a:bodyPr>
          <a:lstStyle/>
          <a:p>
            <a:pPr defTabSz="825500">
              <a:lnSpc>
                <a:spcPct val="130000"/>
              </a:lnSpc>
              <a:spcBef>
                <a:spcPts val="0"/>
              </a:spcBef>
            </a:pPr>
            <a:r>
              <a:t>纵向方面（以时间为序）</a:t>
            </a:r>
          </a:p>
          <a:p>
            <a:pPr marL="879230" indent="-879230" algn="l" defTabSz="825500">
              <a:lnSpc>
                <a:spcPct val="130000"/>
              </a:lnSpc>
              <a:spcBef>
                <a:spcPts val="0"/>
              </a:spcBef>
              <a:buSzPct val="100000"/>
              <a:buAutoNum type="arabicPeriod" startAt="1"/>
            </a:pPr>
            <a:r>
              <a:t>准备环节，注意合同主体及其资格</a:t>
            </a:r>
          </a:p>
          <a:p>
            <a:pPr marL="879230" indent="-879230" algn="l" defTabSz="825500">
              <a:lnSpc>
                <a:spcPct val="130000"/>
              </a:lnSpc>
              <a:spcBef>
                <a:spcPts val="0"/>
              </a:spcBef>
              <a:buSzPct val="100000"/>
              <a:buAutoNum type="arabicPeriod" startAt="1"/>
            </a:pPr>
            <a:r>
              <a:t>谈判环节，注意方法方式</a:t>
            </a:r>
          </a:p>
          <a:p>
            <a:pPr marL="879230" indent="-879230" algn="l" defTabSz="825500">
              <a:lnSpc>
                <a:spcPct val="130000"/>
              </a:lnSpc>
              <a:spcBef>
                <a:spcPts val="0"/>
              </a:spcBef>
              <a:buSzPct val="100000"/>
              <a:buAutoNum type="arabicPeriod" startAt="1"/>
            </a:pPr>
            <a:r>
              <a:t>文本起草和审查环节，尽可能选用通用文本</a:t>
            </a:r>
          </a:p>
          <a:p>
            <a:pPr marL="879230" indent="-879230" algn="l" defTabSz="825500">
              <a:lnSpc>
                <a:spcPct val="130000"/>
              </a:lnSpc>
              <a:spcBef>
                <a:spcPts val="0"/>
              </a:spcBef>
              <a:buSzPct val="100000"/>
              <a:buAutoNum type="arabicPeriod" startAt="1"/>
            </a:pPr>
            <a:r>
              <a:t>签署和保管环节，备案、集中保管留存</a:t>
            </a:r>
          </a:p>
          <a:p>
            <a:pPr marL="879230" indent="-879230" algn="l" defTabSz="825500">
              <a:lnSpc>
                <a:spcPct val="130000"/>
              </a:lnSpc>
              <a:spcBef>
                <a:spcPts val="0"/>
              </a:spcBef>
              <a:buSzPct val="100000"/>
              <a:buAutoNum type="arabicPeriod" startAt="1"/>
            </a:pPr>
            <a:r>
              <a:t>履行环节</a:t>
            </a:r>
          </a:p>
          <a:p>
            <a:pPr marL="879230" indent="-879230" algn="l" defTabSz="825500">
              <a:lnSpc>
                <a:spcPct val="130000"/>
              </a:lnSpc>
              <a:spcBef>
                <a:spcPts val="0"/>
              </a:spcBef>
              <a:buSzPct val="100000"/>
              <a:buAutoNum type="arabicPeriod" startAt="1"/>
            </a:pPr>
            <a:r>
              <a:t>补充变更环节</a:t>
            </a:r>
          </a:p>
          <a:p>
            <a:pPr marL="879230" indent="-879230" algn="l" defTabSz="825500">
              <a:lnSpc>
                <a:spcPct val="130000"/>
              </a:lnSpc>
              <a:spcBef>
                <a:spcPts val="0"/>
              </a:spcBef>
              <a:buSzPct val="100000"/>
              <a:buAutoNum type="arabicPeriod" startAt="1"/>
            </a:pPr>
            <a:r>
              <a:t>结算和支付环节</a:t>
            </a:r>
          </a:p>
          <a:p>
            <a:pPr marL="879230" indent="-879230" algn="l" defTabSz="825500">
              <a:lnSpc>
                <a:spcPct val="130000"/>
              </a:lnSpc>
              <a:spcBef>
                <a:spcPts val="0"/>
              </a:spcBef>
              <a:buSzPct val="100000"/>
              <a:buAutoNum type="arabicPeriod" startAt="1"/>
            </a:pPr>
            <a:r>
              <a:t>结束环节</a:t>
            </a:r>
          </a:p>
        </p:txBody>
      </p:sp>
      <p:sp>
        <p:nvSpPr>
          <p:cNvPr id="404" name="Shape 404"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05" name="Shape 405"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06" name="Shape 406"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07" name="Shape 407"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08" name="Shape 408"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09" name="Shape 409"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10" name="Shape 410"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Shape 412"/>
          <p:cNvSpPr/>
          <p:nvPr/>
        </p:nvSpPr>
        <p:spPr>
          <a:xfrm>
            <a:off x="4514849" y="5029199"/>
            <a:ext cx="15354301" cy="365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lgn="ctr">
              <a:lnSpc>
                <a:spcPct val="100000"/>
              </a:lnSpc>
              <a:defRPr b="1" sz="10000"/>
            </a:pPr>
            <a:r>
              <a:t>建立一套完善的制度流程</a:t>
            </a:r>
          </a:p>
          <a:p>
            <a:pPr indent="0" algn="ctr">
              <a:lnSpc>
                <a:spcPct val="100000"/>
              </a:lnSpc>
              <a:defRPr b="1" sz="10000"/>
            </a:pPr>
            <a:r>
              <a:t>是防范合同风险的必要手段</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4"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415" name="Shape 415"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16" name="Shape 416"/>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417" name="Shape 417"/>
          <p:cNvSpPr/>
          <p:nvPr/>
        </p:nvSpPr>
        <p:spPr>
          <a:xfrm>
            <a:off x="9898162" y="595250"/>
            <a:ext cx="455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制度流程示意图</a:t>
            </a:r>
          </a:p>
        </p:txBody>
      </p:sp>
      <p:sp>
        <p:nvSpPr>
          <p:cNvPr id="418" name="Shape 418"/>
          <p:cNvSpPr/>
          <p:nvPr/>
        </p:nvSpPr>
        <p:spPr>
          <a:xfrm>
            <a:off x="1629055" y="2639254"/>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合同审批审查</a:t>
            </a:r>
          </a:p>
        </p:txBody>
      </p:sp>
      <p:sp>
        <p:nvSpPr>
          <p:cNvPr id="419" name="Shape 419"/>
          <p:cNvSpPr/>
          <p:nvPr/>
        </p:nvSpPr>
        <p:spPr>
          <a:xfrm>
            <a:off x="1629055" y="4431127"/>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合同签订</a:t>
            </a:r>
          </a:p>
        </p:txBody>
      </p:sp>
      <p:sp>
        <p:nvSpPr>
          <p:cNvPr id="420" name="Shape 420"/>
          <p:cNvSpPr/>
          <p:nvPr/>
        </p:nvSpPr>
        <p:spPr>
          <a:xfrm>
            <a:off x="1629055" y="6223000"/>
            <a:ext cx="6067426" cy="1270000"/>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合同履行变更解除</a:t>
            </a:r>
          </a:p>
        </p:txBody>
      </p:sp>
      <p:sp>
        <p:nvSpPr>
          <p:cNvPr id="421" name="Shape 421"/>
          <p:cNvSpPr/>
          <p:nvPr/>
        </p:nvSpPr>
        <p:spPr>
          <a:xfrm>
            <a:off x="1629055" y="8014872"/>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合同违约</a:t>
            </a:r>
          </a:p>
        </p:txBody>
      </p:sp>
      <p:sp>
        <p:nvSpPr>
          <p:cNvPr id="422" name="Shape 422"/>
          <p:cNvSpPr/>
          <p:nvPr/>
        </p:nvSpPr>
        <p:spPr>
          <a:xfrm>
            <a:off x="1629055" y="9806745"/>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合同执行完毕</a:t>
            </a:r>
          </a:p>
        </p:txBody>
      </p:sp>
      <p:sp>
        <p:nvSpPr>
          <p:cNvPr id="423" name="Shape 423"/>
          <p:cNvSpPr/>
          <p:nvPr/>
        </p:nvSpPr>
        <p:spPr>
          <a:xfrm>
            <a:off x="12238263" y="4362181"/>
            <a:ext cx="5090806" cy="813426"/>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3合同形式制度</a:t>
            </a:r>
          </a:p>
        </p:txBody>
      </p:sp>
      <p:sp>
        <p:nvSpPr>
          <p:cNvPr id="424" name="Shape 424"/>
          <p:cNvSpPr/>
          <p:nvPr/>
        </p:nvSpPr>
        <p:spPr>
          <a:xfrm>
            <a:off x="8415925" y="2369328"/>
            <a:ext cx="3300257" cy="813426"/>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业务审查</a:t>
            </a:r>
          </a:p>
        </p:txBody>
      </p:sp>
      <p:sp>
        <p:nvSpPr>
          <p:cNvPr id="425" name="Shape 425"/>
          <p:cNvSpPr/>
          <p:nvPr/>
        </p:nvSpPr>
        <p:spPr>
          <a:xfrm>
            <a:off x="8415925" y="3365755"/>
            <a:ext cx="3300257" cy="813425"/>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法律审查</a:t>
            </a:r>
          </a:p>
        </p:txBody>
      </p:sp>
      <p:sp>
        <p:nvSpPr>
          <p:cNvPr id="426" name="Shape 426"/>
          <p:cNvSpPr/>
          <p:nvPr/>
        </p:nvSpPr>
        <p:spPr>
          <a:xfrm>
            <a:off x="12238263" y="6451288"/>
            <a:ext cx="5090805" cy="813425"/>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6合同履行处理制度</a:t>
            </a:r>
          </a:p>
        </p:txBody>
      </p:sp>
      <p:sp>
        <p:nvSpPr>
          <p:cNvPr id="427" name="Shape 427"/>
          <p:cNvSpPr/>
          <p:nvPr/>
        </p:nvSpPr>
        <p:spPr>
          <a:xfrm>
            <a:off x="12238263" y="8243160"/>
            <a:ext cx="5090805" cy="813425"/>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7合同违约情况处理</a:t>
            </a:r>
          </a:p>
        </p:txBody>
      </p:sp>
      <p:sp>
        <p:nvSpPr>
          <p:cNvPr id="428" name="Shape 428"/>
          <p:cNvSpPr/>
          <p:nvPr/>
        </p:nvSpPr>
        <p:spPr>
          <a:xfrm>
            <a:off x="12238263" y="10035033"/>
            <a:ext cx="5090805" cy="813426"/>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8合同存档制度</a:t>
            </a:r>
          </a:p>
        </p:txBody>
      </p:sp>
      <p:sp>
        <p:nvSpPr>
          <p:cNvPr id="429" name="Shape 429"/>
          <p:cNvSpPr/>
          <p:nvPr/>
        </p:nvSpPr>
        <p:spPr>
          <a:xfrm>
            <a:off x="12235005" y="2369328"/>
            <a:ext cx="5090806" cy="813426"/>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1资信调查制度</a:t>
            </a:r>
          </a:p>
        </p:txBody>
      </p:sp>
      <p:sp>
        <p:nvSpPr>
          <p:cNvPr id="430" name="Shape 430"/>
          <p:cNvSpPr/>
          <p:nvPr/>
        </p:nvSpPr>
        <p:spPr>
          <a:xfrm>
            <a:off x="12231748" y="5258118"/>
            <a:ext cx="5103835" cy="813425"/>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5 合同专用章制度</a:t>
            </a:r>
          </a:p>
        </p:txBody>
      </p:sp>
      <p:sp>
        <p:nvSpPr>
          <p:cNvPr id="431" name="Shape 431"/>
          <p:cNvSpPr/>
          <p:nvPr/>
        </p:nvSpPr>
        <p:spPr>
          <a:xfrm>
            <a:off x="17844634" y="2369328"/>
            <a:ext cx="5090806" cy="813426"/>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2 标准合同制度</a:t>
            </a:r>
          </a:p>
        </p:txBody>
      </p:sp>
      <p:sp>
        <p:nvSpPr>
          <p:cNvPr id="432" name="Shape 432"/>
          <p:cNvSpPr/>
          <p:nvPr/>
        </p:nvSpPr>
        <p:spPr>
          <a:xfrm>
            <a:off x="12216719" y="3365755"/>
            <a:ext cx="5127379" cy="813425"/>
          </a:xfrm>
          <a:prstGeom prst="rect">
            <a:avLst/>
          </a:prstGeom>
          <a:solidFill>
            <a:srgbClr val="FFC000"/>
          </a:solidFill>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sz="4000"/>
            </a:lvl1pPr>
          </a:lstStyle>
          <a:p>
            <a:pPr/>
            <a:r>
              <a:t>4合同审查审批制度</a:t>
            </a:r>
          </a:p>
        </p:txBody>
      </p:sp>
      <p:cxnSp>
        <p:nvCxnSpPr>
          <p:cNvPr id="433" name="Connector 433"/>
          <p:cNvCxnSpPr>
            <a:stCxn id="419" idx="0"/>
            <a:endCxn id="418" idx="0"/>
          </p:cNvCxnSpPr>
          <p:nvPr/>
        </p:nvCxnSpPr>
        <p:spPr>
          <a:xfrm flipV="1">
            <a:off x="4662767" y="3274254"/>
            <a:ext cx="1" cy="1791874"/>
          </a:xfrm>
          <a:prstGeom prst="straightConnector1">
            <a:avLst/>
          </a:prstGeom>
          <a:ln w="50800">
            <a:solidFill>
              <a:schemeClr val="accent4">
                <a:hueOff val="102361"/>
                <a:satOff val="14118"/>
                <a:lumOff val="10675"/>
              </a:schemeClr>
            </a:solidFill>
            <a:miter lim="400000"/>
            <a:headEnd type="triangle"/>
          </a:ln>
        </p:spPr>
      </p:cxnSp>
      <p:cxnSp>
        <p:nvCxnSpPr>
          <p:cNvPr id="434" name="Connector 434"/>
          <p:cNvCxnSpPr>
            <a:stCxn id="421" idx="0"/>
            <a:endCxn id="420" idx="0"/>
          </p:cNvCxnSpPr>
          <p:nvPr/>
        </p:nvCxnSpPr>
        <p:spPr>
          <a:xfrm flipV="1">
            <a:off x="4662767" y="6858000"/>
            <a:ext cx="1" cy="1791873"/>
          </a:xfrm>
          <a:prstGeom prst="straightConnector1">
            <a:avLst/>
          </a:prstGeom>
          <a:ln w="50800">
            <a:solidFill>
              <a:schemeClr val="accent4">
                <a:hueOff val="102361"/>
                <a:satOff val="14118"/>
                <a:lumOff val="10675"/>
              </a:schemeClr>
            </a:solidFill>
            <a:miter lim="400000"/>
            <a:headEnd type="triangle"/>
          </a:ln>
        </p:spPr>
      </p:cxnSp>
      <p:cxnSp>
        <p:nvCxnSpPr>
          <p:cNvPr id="435" name="Connector 435"/>
          <p:cNvCxnSpPr>
            <a:stCxn id="422" idx="0"/>
            <a:endCxn id="421" idx="0"/>
          </p:cNvCxnSpPr>
          <p:nvPr/>
        </p:nvCxnSpPr>
        <p:spPr>
          <a:xfrm flipV="1">
            <a:off x="4662767" y="8649872"/>
            <a:ext cx="1" cy="1791874"/>
          </a:xfrm>
          <a:prstGeom prst="straightConnector1">
            <a:avLst/>
          </a:prstGeom>
          <a:ln w="50800">
            <a:solidFill>
              <a:schemeClr val="accent4">
                <a:hueOff val="102361"/>
                <a:satOff val="14118"/>
                <a:lumOff val="10675"/>
              </a:schemeClr>
            </a:solidFill>
            <a:miter lim="400000"/>
            <a:headEnd type="triangle"/>
          </a:ln>
        </p:spPr>
      </p:cxnSp>
      <p:cxnSp>
        <p:nvCxnSpPr>
          <p:cNvPr id="436" name="Connector 436"/>
          <p:cNvCxnSpPr>
            <a:stCxn id="420" idx="0"/>
            <a:endCxn id="419" idx="0"/>
          </p:cNvCxnSpPr>
          <p:nvPr/>
        </p:nvCxnSpPr>
        <p:spPr>
          <a:xfrm flipV="1">
            <a:off x="4662767" y="5066127"/>
            <a:ext cx="1" cy="1791873"/>
          </a:xfrm>
          <a:prstGeom prst="straightConnector1">
            <a:avLst/>
          </a:prstGeom>
          <a:ln w="50800">
            <a:solidFill>
              <a:schemeClr val="accent4">
                <a:hueOff val="102361"/>
                <a:satOff val="14118"/>
                <a:lumOff val="10675"/>
              </a:schemeClr>
            </a:solidFill>
            <a:miter lim="400000"/>
            <a:headEnd type="triangle"/>
          </a:ln>
        </p:spPr>
      </p:cxnSp>
      <p:cxnSp>
        <p:nvCxnSpPr>
          <p:cNvPr id="437" name="Connector 437"/>
          <p:cNvCxnSpPr>
            <a:stCxn id="424" idx="0"/>
            <a:endCxn id="418" idx="0"/>
          </p:cNvCxnSpPr>
          <p:nvPr/>
        </p:nvCxnSpPr>
        <p:spPr>
          <a:xfrm flipH="1">
            <a:off x="4662767" y="2776040"/>
            <a:ext cx="5403287" cy="498215"/>
          </a:xfrm>
          <a:prstGeom prst="straightConnector1">
            <a:avLst/>
          </a:prstGeom>
          <a:ln w="38100">
            <a:solidFill>
              <a:schemeClr val="accent4">
                <a:hueOff val="102361"/>
                <a:satOff val="14118"/>
                <a:lumOff val="10675"/>
              </a:schemeClr>
            </a:solidFill>
            <a:miter lim="400000"/>
          </a:ln>
        </p:spPr>
      </p:cxnSp>
      <p:cxnSp>
        <p:nvCxnSpPr>
          <p:cNvPr id="438" name="Connector 438"/>
          <p:cNvCxnSpPr>
            <a:stCxn id="425" idx="0"/>
            <a:endCxn id="418" idx="0"/>
          </p:cNvCxnSpPr>
          <p:nvPr/>
        </p:nvCxnSpPr>
        <p:spPr>
          <a:xfrm flipH="1" flipV="1">
            <a:off x="4662767" y="3274254"/>
            <a:ext cx="5403287" cy="498214"/>
          </a:xfrm>
          <a:prstGeom prst="straightConnector1">
            <a:avLst/>
          </a:prstGeom>
          <a:ln w="38100">
            <a:solidFill>
              <a:schemeClr val="accent4">
                <a:hueOff val="102361"/>
                <a:satOff val="14118"/>
                <a:lumOff val="10675"/>
              </a:schemeClr>
            </a:solidFill>
            <a:miter lim="400000"/>
          </a:ln>
        </p:spPr>
      </p:cxnSp>
      <p:cxnSp>
        <p:nvCxnSpPr>
          <p:cNvPr id="439" name="Connector 439"/>
          <p:cNvCxnSpPr>
            <a:stCxn id="424" idx="0"/>
            <a:endCxn id="429" idx="0"/>
          </p:cNvCxnSpPr>
          <p:nvPr/>
        </p:nvCxnSpPr>
        <p:spPr>
          <a:xfrm>
            <a:off x="10066053" y="2776040"/>
            <a:ext cx="4714356" cy="1"/>
          </a:xfrm>
          <a:prstGeom prst="straightConnector1">
            <a:avLst/>
          </a:prstGeom>
          <a:ln w="38100">
            <a:solidFill>
              <a:schemeClr val="accent4">
                <a:hueOff val="102361"/>
                <a:satOff val="14118"/>
                <a:lumOff val="10675"/>
              </a:schemeClr>
            </a:solidFill>
            <a:miter lim="400000"/>
          </a:ln>
        </p:spPr>
      </p:cxnSp>
      <p:cxnSp>
        <p:nvCxnSpPr>
          <p:cNvPr id="440" name="Connector 440"/>
          <p:cNvCxnSpPr>
            <a:stCxn id="431" idx="0"/>
            <a:endCxn id="429" idx="0"/>
          </p:cNvCxnSpPr>
          <p:nvPr/>
        </p:nvCxnSpPr>
        <p:spPr>
          <a:xfrm flipH="1">
            <a:off x="14780408" y="2776040"/>
            <a:ext cx="5609630" cy="1"/>
          </a:xfrm>
          <a:prstGeom prst="straightConnector1">
            <a:avLst/>
          </a:prstGeom>
          <a:ln w="38100">
            <a:solidFill>
              <a:schemeClr val="accent4">
                <a:hueOff val="102361"/>
                <a:satOff val="14118"/>
                <a:lumOff val="10675"/>
              </a:schemeClr>
            </a:solidFill>
            <a:miter lim="400000"/>
          </a:ln>
        </p:spPr>
      </p:cxnSp>
      <p:cxnSp>
        <p:nvCxnSpPr>
          <p:cNvPr id="441" name="Connector 441"/>
          <p:cNvCxnSpPr>
            <a:stCxn id="425" idx="0"/>
            <a:endCxn id="432" idx="0"/>
          </p:cNvCxnSpPr>
          <p:nvPr/>
        </p:nvCxnSpPr>
        <p:spPr>
          <a:xfrm>
            <a:off x="10066053" y="3772467"/>
            <a:ext cx="4714356" cy="1"/>
          </a:xfrm>
          <a:prstGeom prst="straightConnector1">
            <a:avLst/>
          </a:prstGeom>
          <a:ln w="38100">
            <a:solidFill>
              <a:schemeClr val="accent4">
                <a:hueOff val="102361"/>
                <a:satOff val="14118"/>
                <a:lumOff val="10675"/>
              </a:schemeClr>
            </a:solidFill>
            <a:miter lim="400000"/>
          </a:ln>
        </p:spPr>
      </p:cxnSp>
      <p:cxnSp>
        <p:nvCxnSpPr>
          <p:cNvPr id="442" name="Connector 442"/>
          <p:cNvCxnSpPr>
            <a:stCxn id="423" idx="0"/>
            <a:endCxn id="419" idx="0"/>
          </p:cNvCxnSpPr>
          <p:nvPr/>
        </p:nvCxnSpPr>
        <p:spPr>
          <a:xfrm flipH="1">
            <a:off x="4662767" y="4768893"/>
            <a:ext cx="10120899" cy="297235"/>
          </a:xfrm>
          <a:prstGeom prst="straightConnector1">
            <a:avLst/>
          </a:prstGeom>
          <a:ln w="38100">
            <a:solidFill>
              <a:schemeClr val="accent4">
                <a:hueOff val="102361"/>
                <a:satOff val="14118"/>
                <a:lumOff val="10675"/>
              </a:schemeClr>
            </a:solidFill>
            <a:miter lim="400000"/>
          </a:ln>
        </p:spPr>
      </p:cxnSp>
      <p:cxnSp>
        <p:nvCxnSpPr>
          <p:cNvPr id="443" name="Connector 443"/>
          <p:cNvCxnSpPr>
            <a:stCxn id="430" idx="0"/>
            <a:endCxn id="419" idx="0"/>
          </p:cNvCxnSpPr>
          <p:nvPr/>
        </p:nvCxnSpPr>
        <p:spPr>
          <a:xfrm flipH="1" flipV="1">
            <a:off x="4662767" y="5066127"/>
            <a:ext cx="10120899" cy="598704"/>
          </a:xfrm>
          <a:prstGeom prst="straightConnector1">
            <a:avLst/>
          </a:prstGeom>
          <a:ln w="38100">
            <a:solidFill>
              <a:schemeClr val="accent4">
                <a:hueOff val="102361"/>
                <a:satOff val="14118"/>
                <a:lumOff val="10675"/>
              </a:schemeClr>
            </a:solidFill>
            <a:miter lim="400000"/>
          </a:ln>
        </p:spPr>
      </p:cxnSp>
      <p:cxnSp>
        <p:nvCxnSpPr>
          <p:cNvPr id="444" name="Connector 444"/>
          <p:cNvCxnSpPr>
            <a:stCxn id="426" idx="0"/>
            <a:endCxn id="420" idx="0"/>
          </p:cNvCxnSpPr>
          <p:nvPr/>
        </p:nvCxnSpPr>
        <p:spPr>
          <a:xfrm flipH="1" flipV="1">
            <a:off x="4662767" y="6858000"/>
            <a:ext cx="10120899" cy="1"/>
          </a:xfrm>
          <a:prstGeom prst="straightConnector1">
            <a:avLst/>
          </a:prstGeom>
          <a:ln w="38100">
            <a:solidFill>
              <a:schemeClr val="accent4">
                <a:hueOff val="102361"/>
                <a:satOff val="14118"/>
                <a:lumOff val="10675"/>
              </a:schemeClr>
            </a:solidFill>
            <a:miter lim="400000"/>
          </a:ln>
        </p:spPr>
      </p:cxnSp>
      <p:cxnSp>
        <p:nvCxnSpPr>
          <p:cNvPr id="445" name="Connector 445"/>
          <p:cNvCxnSpPr>
            <a:stCxn id="427" idx="0"/>
            <a:endCxn id="421" idx="0"/>
          </p:cNvCxnSpPr>
          <p:nvPr/>
        </p:nvCxnSpPr>
        <p:spPr>
          <a:xfrm flipH="1">
            <a:off x="4662767" y="8649872"/>
            <a:ext cx="10120899" cy="1"/>
          </a:xfrm>
          <a:prstGeom prst="straightConnector1">
            <a:avLst/>
          </a:prstGeom>
          <a:ln w="38100">
            <a:solidFill>
              <a:schemeClr val="accent4">
                <a:hueOff val="102361"/>
                <a:satOff val="14118"/>
                <a:lumOff val="10675"/>
              </a:schemeClr>
            </a:solidFill>
            <a:miter lim="400000"/>
          </a:ln>
        </p:spPr>
      </p:cxnSp>
      <p:cxnSp>
        <p:nvCxnSpPr>
          <p:cNvPr id="446" name="Connector 446"/>
          <p:cNvCxnSpPr>
            <a:stCxn id="428" idx="0"/>
            <a:endCxn id="422" idx="0"/>
          </p:cNvCxnSpPr>
          <p:nvPr/>
        </p:nvCxnSpPr>
        <p:spPr>
          <a:xfrm flipH="1" flipV="1">
            <a:off x="4662767" y="10441745"/>
            <a:ext cx="10120899" cy="2"/>
          </a:xfrm>
          <a:prstGeom prst="straightConnector1">
            <a:avLst/>
          </a:prstGeom>
          <a:ln w="38100">
            <a:solidFill>
              <a:schemeClr val="accent4">
                <a:hueOff val="102361"/>
                <a:satOff val="14118"/>
                <a:lumOff val="10675"/>
              </a:schemeClr>
            </a:solidFill>
            <a:miter lim="400000"/>
          </a:ln>
        </p:spPr>
      </p:cxn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descr="平行四边形 52"/>
          <p:cNvSpPr/>
          <p:nvPr/>
        </p:nvSpPr>
        <p:spPr>
          <a:xfrm>
            <a:off x="1477538" y="485850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49" name="Shape 449" descr="平行四边形 53"/>
          <p:cNvSpPr/>
          <p:nvPr/>
        </p:nvSpPr>
        <p:spPr>
          <a:xfrm>
            <a:off x="2528572" y="4846226"/>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50" name="Shape 450" descr="平行四边形 54"/>
          <p:cNvSpPr/>
          <p:nvPr/>
        </p:nvSpPr>
        <p:spPr>
          <a:xfrm>
            <a:off x="3579607" y="4846226"/>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51" name="Shape 451" descr="平行四边形 55"/>
          <p:cNvSpPr/>
          <p:nvPr/>
        </p:nvSpPr>
        <p:spPr>
          <a:xfrm>
            <a:off x="4630642" y="4846226"/>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52" name="Shape 452" descr="平行四边形 56"/>
          <p:cNvSpPr/>
          <p:nvPr/>
        </p:nvSpPr>
        <p:spPr>
          <a:xfrm>
            <a:off x="5681678" y="4846226"/>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53" name="Shape 453" descr="平行四边形 57"/>
          <p:cNvSpPr/>
          <p:nvPr/>
        </p:nvSpPr>
        <p:spPr>
          <a:xfrm>
            <a:off x="6732711" y="4846226"/>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54" name="Shape 454" descr="平行四边形 58"/>
          <p:cNvSpPr/>
          <p:nvPr/>
        </p:nvSpPr>
        <p:spPr>
          <a:xfrm>
            <a:off x="7783748" y="4846226"/>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55" name="Shape 455" descr="平行四边形 59"/>
          <p:cNvSpPr/>
          <p:nvPr/>
        </p:nvSpPr>
        <p:spPr>
          <a:xfrm>
            <a:off x="8834780" y="4846226"/>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56" name="Shape 456" descr="平行四边形 60"/>
          <p:cNvSpPr/>
          <p:nvPr/>
        </p:nvSpPr>
        <p:spPr>
          <a:xfrm>
            <a:off x="9885815" y="4846226"/>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57" name="Shape 457"/>
          <p:cNvSpPr/>
          <p:nvPr/>
        </p:nvSpPr>
        <p:spPr>
          <a:xfrm>
            <a:off x="1083934" y="5428946"/>
            <a:ext cx="21069301" cy="276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sz="15000"/>
            </a:lvl1pPr>
          </a:lstStyle>
          <a:p>
            <a:pPr/>
            <a:r>
              <a:t>合同管理办法的主要内容</a:t>
            </a:r>
          </a:p>
        </p:txBody>
      </p:sp>
      <p:sp>
        <p:nvSpPr>
          <p:cNvPr id="458" name="Shape 458" descr="平行四边形 52"/>
          <p:cNvSpPr/>
          <p:nvPr/>
        </p:nvSpPr>
        <p:spPr>
          <a:xfrm>
            <a:off x="13088966" y="8269361"/>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59" name="Shape 459" descr="平行四边形 53"/>
          <p:cNvSpPr/>
          <p:nvPr/>
        </p:nvSpPr>
        <p:spPr>
          <a:xfrm>
            <a:off x="14140000" y="825708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60" name="Shape 460" descr="平行四边形 54"/>
          <p:cNvSpPr/>
          <p:nvPr/>
        </p:nvSpPr>
        <p:spPr>
          <a:xfrm>
            <a:off x="15191035" y="825708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61" name="Shape 461" descr="平行四边形 55"/>
          <p:cNvSpPr/>
          <p:nvPr/>
        </p:nvSpPr>
        <p:spPr>
          <a:xfrm>
            <a:off x="16242072" y="825708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62" name="Shape 462" descr="平行四边形 56"/>
          <p:cNvSpPr/>
          <p:nvPr/>
        </p:nvSpPr>
        <p:spPr>
          <a:xfrm>
            <a:off x="17293107" y="825708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63" name="Shape 463" descr="平行四边形 57"/>
          <p:cNvSpPr/>
          <p:nvPr/>
        </p:nvSpPr>
        <p:spPr>
          <a:xfrm>
            <a:off x="18344140" y="825708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64" name="Shape 464" descr="平行四边形 58"/>
          <p:cNvSpPr/>
          <p:nvPr/>
        </p:nvSpPr>
        <p:spPr>
          <a:xfrm>
            <a:off x="19395177" y="825708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65" name="Shape 465" descr="平行四边形 59"/>
          <p:cNvSpPr/>
          <p:nvPr/>
        </p:nvSpPr>
        <p:spPr>
          <a:xfrm>
            <a:off x="20446209" y="825708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66" name="Shape 466" descr="平行四边形 60"/>
          <p:cNvSpPr/>
          <p:nvPr/>
        </p:nvSpPr>
        <p:spPr>
          <a:xfrm>
            <a:off x="21497244" y="825708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1"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282" name="Shape 282"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83" name="Shape 283"/>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284" name="Shape 284"/>
          <p:cNvSpPr/>
          <p:nvPr/>
        </p:nvSpPr>
        <p:spPr>
          <a:xfrm>
            <a:off x="10850662" y="595250"/>
            <a:ext cx="265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合同概述</a:t>
            </a:r>
          </a:p>
        </p:txBody>
      </p:sp>
      <p:sp>
        <p:nvSpPr>
          <p:cNvPr id="285" name="Shape 285"/>
          <p:cNvSpPr/>
          <p:nvPr/>
        </p:nvSpPr>
        <p:spPr>
          <a:xfrm>
            <a:off x="4961533" y="4051299"/>
            <a:ext cx="14489208" cy="561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（一）合同内涵：合同是平等主体的自然人、法人、其他组织之间设立、变更、终止民事权利义务关系的协议。调整的是动态财产关系。</a:t>
            </a:r>
          </a:p>
          <a:p>
            <a:pPr/>
            <a:r>
              <a:t>（二）合同特点：合同当事人法律地位平等，坚持自愿、公平和诚实信用原则。</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8" name="Shape 468" descr="矩形 68"/>
          <p:cNvSpPr/>
          <p:nvPr/>
        </p:nvSpPr>
        <p:spPr>
          <a:xfrm>
            <a:off x="4198939" y="192358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69" name="Shape 469" descr="矩形 69"/>
          <p:cNvSpPr/>
          <p:nvPr/>
        </p:nvSpPr>
        <p:spPr>
          <a:xfrm>
            <a:off x="5220185" y="1928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0" name="Shape 470" descr="矩形 70"/>
          <p:cNvSpPr/>
          <p:nvPr/>
        </p:nvSpPr>
        <p:spPr>
          <a:xfrm>
            <a:off x="6236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1" name="Shape 471" descr="矩形 71"/>
          <p:cNvSpPr/>
          <p:nvPr/>
        </p:nvSpPr>
        <p:spPr>
          <a:xfrm>
            <a:off x="7252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2" name="Shape 472" descr="矩形 72"/>
          <p:cNvSpPr/>
          <p:nvPr/>
        </p:nvSpPr>
        <p:spPr>
          <a:xfrm>
            <a:off x="8268185" y="1928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3" name="Shape 473" descr="矩形 73"/>
          <p:cNvSpPr/>
          <p:nvPr/>
        </p:nvSpPr>
        <p:spPr>
          <a:xfrm>
            <a:off x="9284185" y="1928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4" name="Shape 474" descr="矩形 74"/>
          <p:cNvSpPr/>
          <p:nvPr/>
        </p:nvSpPr>
        <p:spPr>
          <a:xfrm>
            <a:off x="4204185" y="2944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5" name="Shape 475" descr="矩形 75"/>
          <p:cNvSpPr/>
          <p:nvPr/>
        </p:nvSpPr>
        <p:spPr>
          <a:xfrm>
            <a:off x="5220185" y="2944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6" name="Shape 476" descr="矩形 76"/>
          <p:cNvSpPr/>
          <p:nvPr/>
        </p:nvSpPr>
        <p:spPr>
          <a:xfrm>
            <a:off x="6236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7" name="Shape 477" descr="矩形 77"/>
          <p:cNvSpPr/>
          <p:nvPr/>
        </p:nvSpPr>
        <p:spPr>
          <a:xfrm>
            <a:off x="7252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8" name="Shape 478" descr="矩形 78"/>
          <p:cNvSpPr/>
          <p:nvPr/>
        </p:nvSpPr>
        <p:spPr>
          <a:xfrm>
            <a:off x="8268185" y="2944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79" name="Shape 479" descr="矩形 82"/>
          <p:cNvSpPr/>
          <p:nvPr/>
        </p:nvSpPr>
        <p:spPr>
          <a:xfrm>
            <a:off x="9284185" y="2944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0" name="Shape 480" descr="矩形 83"/>
          <p:cNvSpPr/>
          <p:nvPr/>
        </p:nvSpPr>
        <p:spPr>
          <a:xfrm>
            <a:off x="4204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1" name="Shape 481" descr="矩形 84"/>
          <p:cNvSpPr/>
          <p:nvPr/>
        </p:nvSpPr>
        <p:spPr>
          <a:xfrm>
            <a:off x="5220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2" name="Shape 482" descr="矩形 85"/>
          <p:cNvSpPr/>
          <p:nvPr/>
        </p:nvSpPr>
        <p:spPr>
          <a:xfrm>
            <a:off x="6236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3" name="Shape 483" descr="矩形 86"/>
          <p:cNvSpPr/>
          <p:nvPr/>
        </p:nvSpPr>
        <p:spPr>
          <a:xfrm>
            <a:off x="7252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4" name="Shape 484" descr="矩形 87"/>
          <p:cNvSpPr/>
          <p:nvPr/>
        </p:nvSpPr>
        <p:spPr>
          <a:xfrm>
            <a:off x="8268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5" name="Shape 485" descr="矩形 88"/>
          <p:cNvSpPr/>
          <p:nvPr/>
        </p:nvSpPr>
        <p:spPr>
          <a:xfrm>
            <a:off x="9284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6" name="Shape 486" descr="矩形 89"/>
          <p:cNvSpPr/>
          <p:nvPr/>
        </p:nvSpPr>
        <p:spPr>
          <a:xfrm>
            <a:off x="4204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7" name="Shape 487" descr="矩形 90"/>
          <p:cNvSpPr/>
          <p:nvPr/>
        </p:nvSpPr>
        <p:spPr>
          <a:xfrm>
            <a:off x="5220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8" name="Shape 488" descr="矩形 91"/>
          <p:cNvSpPr/>
          <p:nvPr/>
        </p:nvSpPr>
        <p:spPr>
          <a:xfrm>
            <a:off x="6236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89" name="Shape 489" descr="矩形 92"/>
          <p:cNvSpPr/>
          <p:nvPr/>
        </p:nvSpPr>
        <p:spPr>
          <a:xfrm>
            <a:off x="7252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0" name="Shape 490" descr="矩形 93"/>
          <p:cNvSpPr/>
          <p:nvPr/>
        </p:nvSpPr>
        <p:spPr>
          <a:xfrm>
            <a:off x="8268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1" name="Shape 491" descr="矩形 94"/>
          <p:cNvSpPr/>
          <p:nvPr/>
        </p:nvSpPr>
        <p:spPr>
          <a:xfrm>
            <a:off x="9284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2" name="Shape 492" descr="矩形 95"/>
          <p:cNvSpPr/>
          <p:nvPr/>
        </p:nvSpPr>
        <p:spPr>
          <a:xfrm>
            <a:off x="4204185" y="5992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3" name="Shape 493" descr="矩形 96"/>
          <p:cNvSpPr/>
          <p:nvPr/>
        </p:nvSpPr>
        <p:spPr>
          <a:xfrm>
            <a:off x="5220185" y="5992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4" name="Shape 494" descr="矩形 97"/>
          <p:cNvSpPr/>
          <p:nvPr/>
        </p:nvSpPr>
        <p:spPr>
          <a:xfrm>
            <a:off x="6236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5" name="Shape 495" descr="矩形 98"/>
          <p:cNvSpPr/>
          <p:nvPr/>
        </p:nvSpPr>
        <p:spPr>
          <a:xfrm>
            <a:off x="7252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6" name="Shape 496" descr="矩形 99"/>
          <p:cNvSpPr/>
          <p:nvPr/>
        </p:nvSpPr>
        <p:spPr>
          <a:xfrm>
            <a:off x="8268185" y="5992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7" name="Shape 497" descr="矩形 100"/>
          <p:cNvSpPr/>
          <p:nvPr/>
        </p:nvSpPr>
        <p:spPr>
          <a:xfrm>
            <a:off x="9284185" y="5992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8" name="Shape 498" descr="矩形 101"/>
          <p:cNvSpPr/>
          <p:nvPr/>
        </p:nvSpPr>
        <p:spPr>
          <a:xfrm>
            <a:off x="4204185"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499" name="Shape 499" descr="矩形 102"/>
          <p:cNvSpPr/>
          <p:nvPr/>
        </p:nvSpPr>
        <p:spPr>
          <a:xfrm>
            <a:off x="5220185"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0" name="Shape 500" descr="矩形 103"/>
          <p:cNvSpPr/>
          <p:nvPr/>
        </p:nvSpPr>
        <p:spPr>
          <a:xfrm>
            <a:off x="6236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1" name="Shape 501" descr="矩形 104"/>
          <p:cNvSpPr/>
          <p:nvPr/>
        </p:nvSpPr>
        <p:spPr>
          <a:xfrm>
            <a:off x="7252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2" name="Shape 502" descr="矩形 105"/>
          <p:cNvSpPr/>
          <p:nvPr/>
        </p:nvSpPr>
        <p:spPr>
          <a:xfrm>
            <a:off x="8268185"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3" name="Shape 503" descr="矩形 106"/>
          <p:cNvSpPr/>
          <p:nvPr/>
        </p:nvSpPr>
        <p:spPr>
          <a:xfrm>
            <a:off x="9284185"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4" name="Shape 504" descr="矩形 107"/>
          <p:cNvSpPr/>
          <p:nvPr/>
        </p:nvSpPr>
        <p:spPr>
          <a:xfrm>
            <a:off x="4204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5" name="Shape 505" descr="矩形 108"/>
          <p:cNvSpPr/>
          <p:nvPr/>
        </p:nvSpPr>
        <p:spPr>
          <a:xfrm>
            <a:off x="5220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6" name="Shape 506" descr="矩形 109"/>
          <p:cNvSpPr/>
          <p:nvPr/>
        </p:nvSpPr>
        <p:spPr>
          <a:xfrm>
            <a:off x="6236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7" name="Shape 507" descr="矩形 110"/>
          <p:cNvSpPr/>
          <p:nvPr/>
        </p:nvSpPr>
        <p:spPr>
          <a:xfrm>
            <a:off x="7252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8" name="Shape 508" descr="矩形 111"/>
          <p:cNvSpPr/>
          <p:nvPr/>
        </p:nvSpPr>
        <p:spPr>
          <a:xfrm>
            <a:off x="8268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09" name="Shape 509" descr="矩形 112"/>
          <p:cNvSpPr/>
          <p:nvPr/>
        </p:nvSpPr>
        <p:spPr>
          <a:xfrm>
            <a:off x="9284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0" name="Shape 510" descr="矩形 113"/>
          <p:cNvSpPr/>
          <p:nvPr/>
        </p:nvSpPr>
        <p:spPr>
          <a:xfrm>
            <a:off x="4204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1" name="Shape 511" descr="矩形 114"/>
          <p:cNvSpPr/>
          <p:nvPr/>
        </p:nvSpPr>
        <p:spPr>
          <a:xfrm>
            <a:off x="5220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2" name="Shape 512" descr="矩形 115"/>
          <p:cNvSpPr/>
          <p:nvPr/>
        </p:nvSpPr>
        <p:spPr>
          <a:xfrm>
            <a:off x="6236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3" name="Shape 513" descr="矩形 116"/>
          <p:cNvSpPr/>
          <p:nvPr/>
        </p:nvSpPr>
        <p:spPr>
          <a:xfrm>
            <a:off x="7252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4" name="Shape 514" descr="矩形 117"/>
          <p:cNvSpPr/>
          <p:nvPr/>
        </p:nvSpPr>
        <p:spPr>
          <a:xfrm>
            <a:off x="8268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5" name="Shape 515" descr="矩形 118"/>
          <p:cNvSpPr/>
          <p:nvPr/>
        </p:nvSpPr>
        <p:spPr>
          <a:xfrm>
            <a:off x="9284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6" name="Shape 516" descr="矩形 119"/>
          <p:cNvSpPr/>
          <p:nvPr/>
        </p:nvSpPr>
        <p:spPr>
          <a:xfrm>
            <a:off x="4204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7" name="Shape 517" descr="矩形 120"/>
          <p:cNvSpPr/>
          <p:nvPr/>
        </p:nvSpPr>
        <p:spPr>
          <a:xfrm>
            <a:off x="5220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8" name="Shape 518" descr="矩形 121"/>
          <p:cNvSpPr/>
          <p:nvPr/>
        </p:nvSpPr>
        <p:spPr>
          <a:xfrm>
            <a:off x="6236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19" name="Shape 519" descr="矩形 122"/>
          <p:cNvSpPr/>
          <p:nvPr/>
        </p:nvSpPr>
        <p:spPr>
          <a:xfrm>
            <a:off x="7252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20" name="Shape 520" descr="矩形 123"/>
          <p:cNvSpPr/>
          <p:nvPr/>
        </p:nvSpPr>
        <p:spPr>
          <a:xfrm>
            <a:off x="8268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21" name="Shape 521" descr="矩形 124"/>
          <p:cNvSpPr/>
          <p:nvPr/>
        </p:nvSpPr>
        <p:spPr>
          <a:xfrm>
            <a:off x="9284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22" name="Shape 522" descr="矩形 125"/>
          <p:cNvSpPr/>
          <p:nvPr/>
        </p:nvSpPr>
        <p:spPr>
          <a:xfrm>
            <a:off x="4204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23" name="Shape 523" descr="矩形 126"/>
          <p:cNvSpPr/>
          <p:nvPr/>
        </p:nvSpPr>
        <p:spPr>
          <a:xfrm>
            <a:off x="5220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24" name="Shape 524" descr="矩形 127"/>
          <p:cNvSpPr/>
          <p:nvPr/>
        </p:nvSpPr>
        <p:spPr>
          <a:xfrm>
            <a:off x="6236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25" name="Shape 525" descr="矩形 128"/>
          <p:cNvSpPr/>
          <p:nvPr/>
        </p:nvSpPr>
        <p:spPr>
          <a:xfrm>
            <a:off x="7252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26" name="Shape 526" descr="矩形 129"/>
          <p:cNvSpPr/>
          <p:nvPr/>
        </p:nvSpPr>
        <p:spPr>
          <a:xfrm>
            <a:off x="8268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27" name="Shape 527" descr="矩形 130"/>
          <p:cNvSpPr/>
          <p:nvPr/>
        </p:nvSpPr>
        <p:spPr>
          <a:xfrm>
            <a:off x="9284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531" name="Group 531" descr="组合 2"/>
          <p:cNvGrpSpPr/>
          <p:nvPr/>
        </p:nvGrpSpPr>
        <p:grpSpPr>
          <a:xfrm>
            <a:off x="11950111" y="5288429"/>
            <a:ext cx="8023338" cy="3542102"/>
            <a:chOff x="0" y="0"/>
            <a:chExt cx="8023336" cy="3542100"/>
          </a:xfrm>
        </p:grpSpPr>
        <p:sp>
          <p:nvSpPr>
            <p:cNvPr id="528" name="Shape 528"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One</a:t>
              </a:r>
            </a:p>
          </p:txBody>
        </p:sp>
        <p:sp>
          <p:nvSpPr>
            <p:cNvPr id="529" name="Shape 529" descr="文本占位符 2"/>
            <p:cNvSpPr/>
            <p:nvPr/>
          </p:nvSpPr>
          <p:spPr>
            <a:xfrm>
              <a:off x="170003" y="1644720"/>
              <a:ext cx="7853334"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制度适用范围</a:t>
              </a:r>
            </a:p>
          </p:txBody>
        </p:sp>
        <p:sp>
          <p:nvSpPr>
            <p:cNvPr id="530" name="Shape 530"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3" name="Shape 533" descr="标题 1"/>
          <p:cNvSpPr/>
          <p:nvPr>
            <p:ph type="title"/>
          </p:nvPr>
        </p:nvSpPr>
        <p:spPr>
          <a:xfrm>
            <a:off x="2836770" y="698404"/>
            <a:ext cx="18288001" cy="2593248"/>
          </a:xfrm>
          <a:prstGeom prst="rect">
            <a:avLst/>
          </a:prstGeom>
        </p:spPr>
        <p:txBody>
          <a:bodyPr/>
          <a:lstStyle>
            <a:lvl1pPr>
              <a:defRPr sz="9000"/>
            </a:lvl1pPr>
          </a:lstStyle>
          <a:p>
            <a:pPr/>
            <a:r>
              <a:t>合同管理机构框架及人员构成</a:t>
            </a:r>
          </a:p>
        </p:txBody>
      </p:sp>
      <p:sp>
        <p:nvSpPr>
          <p:cNvPr id="534" name="Shape 534" descr="内容占位符 2"/>
          <p:cNvSpPr/>
          <p:nvPr>
            <p:ph type="body" sz="half" idx="1"/>
          </p:nvPr>
        </p:nvSpPr>
        <p:spPr>
          <a:xfrm>
            <a:off x="4024498" y="4961695"/>
            <a:ext cx="16335004" cy="4357906"/>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按职责分：决策层、监督层和执行层</a:t>
            </a:r>
          </a:p>
          <a:p>
            <a:pPr marL="879230" indent="-879230" algn="l" defTabSz="825500">
              <a:lnSpc>
                <a:spcPct val="130000"/>
              </a:lnSpc>
              <a:spcBef>
                <a:spcPts val="0"/>
              </a:spcBef>
              <a:buSzPct val="100000"/>
              <a:buAutoNum type="arabicPeriod" startAt="1"/>
            </a:pPr>
            <a:r>
              <a:t>按功能分：合同业务部门；合同审核部门；合同批准机构；发文归档机构</a:t>
            </a:r>
          </a:p>
        </p:txBody>
      </p:sp>
      <p:sp>
        <p:nvSpPr>
          <p:cNvPr id="535" name="Shape 535"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36" name="Shape 536"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37" name="Shape 537"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38" name="Shape 538"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39" name="Shape 539"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40" name="Shape 540"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41" name="Shape 541"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3" name="Shape 543" descr="矩形 68"/>
          <p:cNvSpPr/>
          <p:nvPr/>
        </p:nvSpPr>
        <p:spPr>
          <a:xfrm>
            <a:off x="4198939" y="192358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44" name="Shape 544" descr="矩形 69"/>
          <p:cNvSpPr/>
          <p:nvPr/>
        </p:nvSpPr>
        <p:spPr>
          <a:xfrm>
            <a:off x="5220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45" name="Shape 545" descr="矩形 70"/>
          <p:cNvSpPr/>
          <p:nvPr/>
        </p:nvSpPr>
        <p:spPr>
          <a:xfrm>
            <a:off x="6236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46" name="Shape 546" descr="矩形 71"/>
          <p:cNvSpPr/>
          <p:nvPr/>
        </p:nvSpPr>
        <p:spPr>
          <a:xfrm>
            <a:off x="7252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47" name="Shape 547" descr="矩形 72"/>
          <p:cNvSpPr/>
          <p:nvPr/>
        </p:nvSpPr>
        <p:spPr>
          <a:xfrm>
            <a:off x="8268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48" name="Shape 548" descr="矩形 73"/>
          <p:cNvSpPr/>
          <p:nvPr/>
        </p:nvSpPr>
        <p:spPr>
          <a:xfrm>
            <a:off x="9284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49" name="Shape 549" descr="矩形 74"/>
          <p:cNvSpPr/>
          <p:nvPr/>
        </p:nvSpPr>
        <p:spPr>
          <a:xfrm>
            <a:off x="420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0" name="Shape 550" descr="矩形 75"/>
          <p:cNvSpPr/>
          <p:nvPr/>
        </p:nvSpPr>
        <p:spPr>
          <a:xfrm>
            <a:off x="5220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1" name="Shape 551" descr="矩形 76"/>
          <p:cNvSpPr/>
          <p:nvPr/>
        </p:nvSpPr>
        <p:spPr>
          <a:xfrm>
            <a:off x="6236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2" name="Shape 552" descr="矩形 77"/>
          <p:cNvSpPr/>
          <p:nvPr/>
        </p:nvSpPr>
        <p:spPr>
          <a:xfrm>
            <a:off x="7252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3" name="Shape 553" descr="矩形 78"/>
          <p:cNvSpPr/>
          <p:nvPr/>
        </p:nvSpPr>
        <p:spPr>
          <a:xfrm>
            <a:off x="8268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4" name="Shape 554" descr="矩形 82"/>
          <p:cNvSpPr/>
          <p:nvPr/>
        </p:nvSpPr>
        <p:spPr>
          <a:xfrm>
            <a:off x="928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5" name="Shape 555" descr="矩形 83"/>
          <p:cNvSpPr/>
          <p:nvPr/>
        </p:nvSpPr>
        <p:spPr>
          <a:xfrm>
            <a:off x="4204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6" name="Shape 556" descr="矩形 84"/>
          <p:cNvSpPr/>
          <p:nvPr/>
        </p:nvSpPr>
        <p:spPr>
          <a:xfrm>
            <a:off x="5220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7" name="Shape 557" descr="矩形 85"/>
          <p:cNvSpPr/>
          <p:nvPr/>
        </p:nvSpPr>
        <p:spPr>
          <a:xfrm>
            <a:off x="6236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8" name="Shape 558" descr="矩形 86"/>
          <p:cNvSpPr/>
          <p:nvPr/>
        </p:nvSpPr>
        <p:spPr>
          <a:xfrm>
            <a:off x="7252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59" name="Shape 559" descr="矩形 87"/>
          <p:cNvSpPr/>
          <p:nvPr/>
        </p:nvSpPr>
        <p:spPr>
          <a:xfrm>
            <a:off x="8268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0" name="Shape 560" descr="矩形 88"/>
          <p:cNvSpPr/>
          <p:nvPr/>
        </p:nvSpPr>
        <p:spPr>
          <a:xfrm>
            <a:off x="928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1" name="Shape 561" descr="矩形 89"/>
          <p:cNvSpPr/>
          <p:nvPr/>
        </p:nvSpPr>
        <p:spPr>
          <a:xfrm>
            <a:off x="4204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2" name="Shape 562" descr="矩形 90"/>
          <p:cNvSpPr/>
          <p:nvPr/>
        </p:nvSpPr>
        <p:spPr>
          <a:xfrm>
            <a:off x="5220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3" name="Shape 563" descr="矩形 91"/>
          <p:cNvSpPr/>
          <p:nvPr/>
        </p:nvSpPr>
        <p:spPr>
          <a:xfrm>
            <a:off x="6236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4" name="Shape 564" descr="矩形 92"/>
          <p:cNvSpPr/>
          <p:nvPr/>
        </p:nvSpPr>
        <p:spPr>
          <a:xfrm>
            <a:off x="7252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5" name="Shape 565" descr="矩形 93"/>
          <p:cNvSpPr/>
          <p:nvPr/>
        </p:nvSpPr>
        <p:spPr>
          <a:xfrm>
            <a:off x="8268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6" name="Shape 566" descr="矩形 94"/>
          <p:cNvSpPr/>
          <p:nvPr/>
        </p:nvSpPr>
        <p:spPr>
          <a:xfrm>
            <a:off x="928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7" name="Shape 567" descr="矩形 95"/>
          <p:cNvSpPr/>
          <p:nvPr/>
        </p:nvSpPr>
        <p:spPr>
          <a:xfrm>
            <a:off x="420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8" name="Shape 568" descr="矩形 96"/>
          <p:cNvSpPr/>
          <p:nvPr/>
        </p:nvSpPr>
        <p:spPr>
          <a:xfrm>
            <a:off x="5220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69" name="Shape 569" descr="矩形 97"/>
          <p:cNvSpPr/>
          <p:nvPr/>
        </p:nvSpPr>
        <p:spPr>
          <a:xfrm>
            <a:off x="6236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0" name="Shape 570" descr="矩形 98"/>
          <p:cNvSpPr/>
          <p:nvPr/>
        </p:nvSpPr>
        <p:spPr>
          <a:xfrm>
            <a:off x="7252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1" name="Shape 571" descr="矩形 99"/>
          <p:cNvSpPr/>
          <p:nvPr/>
        </p:nvSpPr>
        <p:spPr>
          <a:xfrm>
            <a:off x="8268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2" name="Shape 572" descr="矩形 100"/>
          <p:cNvSpPr/>
          <p:nvPr/>
        </p:nvSpPr>
        <p:spPr>
          <a:xfrm>
            <a:off x="928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3" name="Shape 573" descr="矩形 101"/>
          <p:cNvSpPr/>
          <p:nvPr/>
        </p:nvSpPr>
        <p:spPr>
          <a:xfrm>
            <a:off x="420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4" name="Shape 574" descr="矩形 102"/>
          <p:cNvSpPr/>
          <p:nvPr/>
        </p:nvSpPr>
        <p:spPr>
          <a:xfrm>
            <a:off x="5220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5" name="Shape 575" descr="矩形 103"/>
          <p:cNvSpPr/>
          <p:nvPr/>
        </p:nvSpPr>
        <p:spPr>
          <a:xfrm>
            <a:off x="6236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6" name="Shape 576" descr="矩形 104"/>
          <p:cNvSpPr/>
          <p:nvPr/>
        </p:nvSpPr>
        <p:spPr>
          <a:xfrm>
            <a:off x="7252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7" name="Shape 577" descr="矩形 105"/>
          <p:cNvSpPr/>
          <p:nvPr/>
        </p:nvSpPr>
        <p:spPr>
          <a:xfrm>
            <a:off x="8268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8" name="Shape 578" descr="矩形 106"/>
          <p:cNvSpPr/>
          <p:nvPr/>
        </p:nvSpPr>
        <p:spPr>
          <a:xfrm>
            <a:off x="928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79" name="Shape 579" descr="矩形 107"/>
          <p:cNvSpPr/>
          <p:nvPr/>
        </p:nvSpPr>
        <p:spPr>
          <a:xfrm>
            <a:off x="420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0" name="Shape 580" descr="矩形 108"/>
          <p:cNvSpPr/>
          <p:nvPr/>
        </p:nvSpPr>
        <p:spPr>
          <a:xfrm>
            <a:off x="5220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1" name="Shape 581" descr="矩形 109"/>
          <p:cNvSpPr/>
          <p:nvPr/>
        </p:nvSpPr>
        <p:spPr>
          <a:xfrm>
            <a:off x="6236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2" name="Shape 582" descr="矩形 110"/>
          <p:cNvSpPr/>
          <p:nvPr/>
        </p:nvSpPr>
        <p:spPr>
          <a:xfrm>
            <a:off x="7252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3" name="Shape 583" descr="矩形 111"/>
          <p:cNvSpPr/>
          <p:nvPr/>
        </p:nvSpPr>
        <p:spPr>
          <a:xfrm>
            <a:off x="8268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4" name="Shape 584" descr="矩形 112"/>
          <p:cNvSpPr/>
          <p:nvPr/>
        </p:nvSpPr>
        <p:spPr>
          <a:xfrm>
            <a:off x="9284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5" name="Shape 585" descr="矩形 113"/>
          <p:cNvSpPr/>
          <p:nvPr/>
        </p:nvSpPr>
        <p:spPr>
          <a:xfrm>
            <a:off x="420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6" name="Shape 586" descr="矩形 114"/>
          <p:cNvSpPr/>
          <p:nvPr/>
        </p:nvSpPr>
        <p:spPr>
          <a:xfrm>
            <a:off x="5220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7" name="Shape 587" descr="矩形 115"/>
          <p:cNvSpPr/>
          <p:nvPr/>
        </p:nvSpPr>
        <p:spPr>
          <a:xfrm>
            <a:off x="6236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8" name="Shape 588" descr="矩形 116"/>
          <p:cNvSpPr/>
          <p:nvPr/>
        </p:nvSpPr>
        <p:spPr>
          <a:xfrm>
            <a:off x="7252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89" name="Shape 589" descr="矩形 117"/>
          <p:cNvSpPr/>
          <p:nvPr/>
        </p:nvSpPr>
        <p:spPr>
          <a:xfrm>
            <a:off x="8268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0" name="Shape 590" descr="矩形 118"/>
          <p:cNvSpPr/>
          <p:nvPr/>
        </p:nvSpPr>
        <p:spPr>
          <a:xfrm>
            <a:off x="9284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1" name="Shape 591" descr="矩形 119"/>
          <p:cNvSpPr/>
          <p:nvPr/>
        </p:nvSpPr>
        <p:spPr>
          <a:xfrm>
            <a:off x="420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2" name="Shape 592" descr="矩形 120"/>
          <p:cNvSpPr/>
          <p:nvPr/>
        </p:nvSpPr>
        <p:spPr>
          <a:xfrm>
            <a:off x="5220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3" name="Shape 593" descr="矩形 121"/>
          <p:cNvSpPr/>
          <p:nvPr/>
        </p:nvSpPr>
        <p:spPr>
          <a:xfrm>
            <a:off x="6236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4" name="Shape 594" descr="矩形 122"/>
          <p:cNvSpPr/>
          <p:nvPr/>
        </p:nvSpPr>
        <p:spPr>
          <a:xfrm>
            <a:off x="7252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5" name="Shape 595" descr="矩形 123"/>
          <p:cNvSpPr/>
          <p:nvPr/>
        </p:nvSpPr>
        <p:spPr>
          <a:xfrm>
            <a:off x="8268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6" name="Shape 596" descr="矩形 124"/>
          <p:cNvSpPr/>
          <p:nvPr/>
        </p:nvSpPr>
        <p:spPr>
          <a:xfrm>
            <a:off x="928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7" name="Shape 597" descr="矩形 125"/>
          <p:cNvSpPr/>
          <p:nvPr/>
        </p:nvSpPr>
        <p:spPr>
          <a:xfrm>
            <a:off x="420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8" name="Shape 598" descr="矩形 126"/>
          <p:cNvSpPr/>
          <p:nvPr/>
        </p:nvSpPr>
        <p:spPr>
          <a:xfrm>
            <a:off x="5220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599" name="Shape 599" descr="矩形 127"/>
          <p:cNvSpPr/>
          <p:nvPr/>
        </p:nvSpPr>
        <p:spPr>
          <a:xfrm>
            <a:off x="6236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00" name="Shape 600" descr="矩形 128"/>
          <p:cNvSpPr/>
          <p:nvPr/>
        </p:nvSpPr>
        <p:spPr>
          <a:xfrm>
            <a:off x="7252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01" name="Shape 601" descr="矩形 129"/>
          <p:cNvSpPr/>
          <p:nvPr/>
        </p:nvSpPr>
        <p:spPr>
          <a:xfrm>
            <a:off x="8268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02" name="Shape 602" descr="矩形 130"/>
          <p:cNvSpPr/>
          <p:nvPr/>
        </p:nvSpPr>
        <p:spPr>
          <a:xfrm>
            <a:off x="928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606" name="Group 606" descr="组合 2"/>
          <p:cNvGrpSpPr/>
          <p:nvPr/>
        </p:nvGrpSpPr>
        <p:grpSpPr>
          <a:xfrm>
            <a:off x="11950111" y="5288429"/>
            <a:ext cx="8023338" cy="3542102"/>
            <a:chOff x="0" y="0"/>
            <a:chExt cx="8023336" cy="3542100"/>
          </a:xfrm>
        </p:grpSpPr>
        <p:sp>
          <p:nvSpPr>
            <p:cNvPr id="603" name="Shape 603"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Two</a:t>
              </a:r>
            </a:p>
          </p:txBody>
        </p:sp>
        <p:sp>
          <p:nvSpPr>
            <p:cNvPr id="604" name="Shape 604" descr="文本占位符 2"/>
            <p:cNvSpPr/>
            <p:nvPr/>
          </p:nvSpPr>
          <p:spPr>
            <a:xfrm>
              <a:off x="170003" y="1644720"/>
              <a:ext cx="7853334"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机构职责权限</a:t>
              </a:r>
            </a:p>
          </p:txBody>
        </p:sp>
        <p:sp>
          <p:nvSpPr>
            <p:cNvPr id="605" name="Shape 605"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8" name="Shape 608" descr="标题 1"/>
          <p:cNvSpPr/>
          <p:nvPr>
            <p:ph type="title"/>
          </p:nvPr>
        </p:nvSpPr>
        <p:spPr>
          <a:xfrm>
            <a:off x="2836770" y="698404"/>
            <a:ext cx="18288001" cy="2593248"/>
          </a:xfrm>
          <a:prstGeom prst="rect">
            <a:avLst/>
          </a:prstGeom>
        </p:spPr>
        <p:txBody>
          <a:bodyPr/>
          <a:lstStyle>
            <a:lvl1pPr>
              <a:defRPr sz="9000"/>
            </a:lvl1pPr>
          </a:lstStyle>
          <a:p>
            <a:pPr/>
            <a:r>
              <a:t>合同管理职责与权限</a:t>
            </a:r>
          </a:p>
        </p:txBody>
      </p:sp>
      <p:sp>
        <p:nvSpPr>
          <p:cNvPr id="609" name="Shape 609" descr="内容占位符 2"/>
          <p:cNvSpPr/>
          <p:nvPr>
            <p:ph type="body" idx="1"/>
          </p:nvPr>
        </p:nvSpPr>
        <p:spPr>
          <a:xfrm>
            <a:off x="2528656" y="3334704"/>
            <a:ext cx="19354964" cy="9273630"/>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二级管理+专业归各部门</a:t>
            </a:r>
          </a:p>
          <a:p>
            <a:pPr marL="879230" indent="-879230" algn="l" defTabSz="825500">
              <a:lnSpc>
                <a:spcPct val="130000"/>
              </a:lnSpc>
              <a:spcBef>
                <a:spcPts val="0"/>
              </a:spcBef>
              <a:buSzPct val="100000"/>
              <a:buAutoNum type="arabicPeriod" startAt="1"/>
            </a:pPr>
            <a:r>
              <a:t>二级管理：合同管理分2个层次，公司层次和部门层次，公司层次由总经理负责，部门由行政负责人负责</a:t>
            </a:r>
          </a:p>
          <a:p>
            <a:pPr marL="879230" indent="-879230" algn="l" defTabSz="825500">
              <a:lnSpc>
                <a:spcPct val="130000"/>
              </a:lnSpc>
              <a:spcBef>
                <a:spcPts val="0"/>
              </a:spcBef>
              <a:buSzPct val="100000"/>
              <a:buAutoNum type="arabicPeriod" startAt="1"/>
            </a:pPr>
            <a:r>
              <a:t>专业归各部门：合同管理是专业性工作，公司层次由法务部负责，各部门由合同管理员负责。</a:t>
            </a:r>
          </a:p>
          <a:p>
            <a:pPr marL="879230" indent="-879230" algn="l" defTabSz="825500">
              <a:lnSpc>
                <a:spcPct val="130000"/>
              </a:lnSpc>
              <a:spcBef>
                <a:spcPts val="0"/>
              </a:spcBef>
              <a:buSzPct val="100000"/>
              <a:buAutoNum type="arabicPeriod" startAt="1"/>
            </a:pPr>
            <a:r>
              <a:t>合同管理员：各部门应该设立专门（可兼职）合同管理员，由法务部统一备案，并进行专业培训和指导。</a:t>
            </a:r>
          </a:p>
        </p:txBody>
      </p:sp>
      <p:sp>
        <p:nvSpPr>
          <p:cNvPr id="610" name="Shape 610"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11" name="Shape 611"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12" name="Shape 612"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13" name="Shape 613"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14" name="Shape 614"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15" name="Shape 615"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16" name="Shape 616"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8" name="Shape 618" descr="矩形 68"/>
          <p:cNvSpPr/>
          <p:nvPr/>
        </p:nvSpPr>
        <p:spPr>
          <a:xfrm>
            <a:off x="4198939" y="192358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19" name="Shape 619" descr="矩形 69"/>
          <p:cNvSpPr/>
          <p:nvPr/>
        </p:nvSpPr>
        <p:spPr>
          <a:xfrm>
            <a:off x="5220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0" name="Shape 620" descr="矩形 70"/>
          <p:cNvSpPr/>
          <p:nvPr/>
        </p:nvSpPr>
        <p:spPr>
          <a:xfrm>
            <a:off x="6236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1" name="Shape 621" descr="矩形 71"/>
          <p:cNvSpPr/>
          <p:nvPr/>
        </p:nvSpPr>
        <p:spPr>
          <a:xfrm>
            <a:off x="7252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2" name="Shape 622" descr="矩形 72"/>
          <p:cNvSpPr/>
          <p:nvPr/>
        </p:nvSpPr>
        <p:spPr>
          <a:xfrm>
            <a:off x="8268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3" name="Shape 623" descr="矩形 73"/>
          <p:cNvSpPr/>
          <p:nvPr/>
        </p:nvSpPr>
        <p:spPr>
          <a:xfrm>
            <a:off x="9284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4" name="Shape 624" descr="矩形 74"/>
          <p:cNvSpPr/>
          <p:nvPr/>
        </p:nvSpPr>
        <p:spPr>
          <a:xfrm>
            <a:off x="420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5" name="Shape 625" descr="矩形 75"/>
          <p:cNvSpPr/>
          <p:nvPr/>
        </p:nvSpPr>
        <p:spPr>
          <a:xfrm>
            <a:off x="5220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6" name="Shape 626" descr="矩形 76"/>
          <p:cNvSpPr/>
          <p:nvPr/>
        </p:nvSpPr>
        <p:spPr>
          <a:xfrm>
            <a:off x="6236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7" name="Shape 627" descr="矩形 77"/>
          <p:cNvSpPr/>
          <p:nvPr/>
        </p:nvSpPr>
        <p:spPr>
          <a:xfrm>
            <a:off x="7252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8" name="Shape 628" descr="矩形 78"/>
          <p:cNvSpPr/>
          <p:nvPr/>
        </p:nvSpPr>
        <p:spPr>
          <a:xfrm>
            <a:off x="8268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29" name="Shape 629" descr="矩形 82"/>
          <p:cNvSpPr/>
          <p:nvPr/>
        </p:nvSpPr>
        <p:spPr>
          <a:xfrm>
            <a:off x="928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0" name="Shape 630" descr="矩形 83"/>
          <p:cNvSpPr/>
          <p:nvPr/>
        </p:nvSpPr>
        <p:spPr>
          <a:xfrm>
            <a:off x="4204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1" name="Shape 631" descr="矩形 84"/>
          <p:cNvSpPr/>
          <p:nvPr/>
        </p:nvSpPr>
        <p:spPr>
          <a:xfrm>
            <a:off x="5220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2" name="Shape 632" descr="矩形 85"/>
          <p:cNvSpPr/>
          <p:nvPr/>
        </p:nvSpPr>
        <p:spPr>
          <a:xfrm>
            <a:off x="6236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3" name="Shape 633" descr="矩形 86"/>
          <p:cNvSpPr/>
          <p:nvPr/>
        </p:nvSpPr>
        <p:spPr>
          <a:xfrm>
            <a:off x="7252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4" name="Shape 634" descr="矩形 87"/>
          <p:cNvSpPr/>
          <p:nvPr/>
        </p:nvSpPr>
        <p:spPr>
          <a:xfrm>
            <a:off x="8268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5" name="Shape 635" descr="矩形 88"/>
          <p:cNvSpPr/>
          <p:nvPr/>
        </p:nvSpPr>
        <p:spPr>
          <a:xfrm>
            <a:off x="928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6" name="Shape 636" descr="矩形 89"/>
          <p:cNvSpPr/>
          <p:nvPr/>
        </p:nvSpPr>
        <p:spPr>
          <a:xfrm>
            <a:off x="4204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7" name="Shape 637" descr="矩形 90"/>
          <p:cNvSpPr/>
          <p:nvPr/>
        </p:nvSpPr>
        <p:spPr>
          <a:xfrm>
            <a:off x="5220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8" name="Shape 638" descr="矩形 91"/>
          <p:cNvSpPr/>
          <p:nvPr/>
        </p:nvSpPr>
        <p:spPr>
          <a:xfrm>
            <a:off x="6236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39" name="Shape 639" descr="矩形 92"/>
          <p:cNvSpPr/>
          <p:nvPr/>
        </p:nvSpPr>
        <p:spPr>
          <a:xfrm>
            <a:off x="7252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0" name="Shape 640" descr="矩形 93"/>
          <p:cNvSpPr/>
          <p:nvPr/>
        </p:nvSpPr>
        <p:spPr>
          <a:xfrm>
            <a:off x="8268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1" name="Shape 641" descr="矩形 94"/>
          <p:cNvSpPr/>
          <p:nvPr/>
        </p:nvSpPr>
        <p:spPr>
          <a:xfrm>
            <a:off x="928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2" name="Shape 642" descr="矩形 95"/>
          <p:cNvSpPr/>
          <p:nvPr/>
        </p:nvSpPr>
        <p:spPr>
          <a:xfrm>
            <a:off x="420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3" name="Shape 643" descr="矩形 96"/>
          <p:cNvSpPr/>
          <p:nvPr/>
        </p:nvSpPr>
        <p:spPr>
          <a:xfrm>
            <a:off x="5220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4" name="Shape 644" descr="矩形 97"/>
          <p:cNvSpPr/>
          <p:nvPr/>
        </p:nvSpPr>
        <p:spPr>
          <a:xfrm>
            <a:off x="6236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5" name="Shape 645" descr="矩形 98"/>
          <p:cNvSpPr/>
          <p:nvPr/>
        </p:nvSpPr>
        <p:spPr>
          <a:xfrm>
            <a:off x="7252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6" name="Shape 646" descr="矩形 99"/>
          <p:cNvSpPr/>
          <p:nvPr/>
        </p:nvSpPr>
        <p:spPr>
          <a:xfrm>
            <a:off x="8268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7" name="Shape 647" descr="矩形 100"/>
          <p:cNvSpPr/>
          <p:nvPr/>
        </p:nvSpPr>
        <p:spPr>
          <a:xfrm>
            <a:off x="928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8" name="Shape 648" descr="矩形 101"/>
          <p:cNvSpPr/>
          <p:nvPr/>
        </p:nvSpPr>
        <p:spPr>
          <a:xfrm>
            <a:off x="420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49" name="Shape 649" descr="矩形 102"/>
          <p:cNvSpPr/>
          <p:nvPr/>
        </p:nvSpPr>
        <p:spPr>
          <a:xfrm>
            <a:off x="5220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0" name="Shape 650" descr="矩形 103"/>
          <p:cNvSpPr/>
          <p:nvPr/>
        </p:nvSpPr>
        <p:spPr>
          <a:xfrm>
            <a:off x="6236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1" name="Shape 651" descr="矩形 104"/>
          <p:cNvSpPr/>
          <p:nvPr/>
        </p:nvSpPr>
        <p:spPr>
          <a:xfrm>
            <a:off x="7252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2" name="Shape 652" descr="矩形 105"/>
          <p:cNvSpPr/>
          <p:nvPr/>
        </p:nvSpPr>
        <p:spPr>
          <a:xfrm>
            <a:off x="8268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3" name="Shape 653" descr="矩形 106"/>
          <p:cNvSpPr/>
          <p:nvPr/>
        </p:nvSpPr>
        <p:spPr>
          <a:xfrm>
            <a:off x="928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4" name="Shape 654" descr="矩形 107"/>
          <p:cNvSpPr/>
          <p:nvPr/>
        </p:nvSpPr>
        <p:spPr>
          <a:xfrm>
            <a:off x="4204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5" name="Shape 655" descr="矩形 108"/>
          <p:cNvSpPr/>
          <p:nvPr/>
        </p:nvSpPr>
        <p:spPr>
          <a:xfrm>
            <a:off x="5220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6" name="Shape 656" descr="矩形 109"/>
          <p:cNvSpPr/>
          <p:nvPr/>
        </p:nvSpPr>
        <p:spPr>
          <a:xfrm>
            <a:off x="6236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7" name="Shape 657" descr="矩形 110"/>
          <p:cNvSpPr/>
          <p:nvPr/>
        </p:nvSpPr>
        <p:spPr>
          <a:xfrm>
            <a:off x="7252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8" name="Shape 658" descr="矩形 111"/>
          <p:cNvSpPr/>
          <p:nvPr/>
        </p:nvSpPr>
        <p:spPr>
          <a:xfrm>
            <a:off x="8268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59" name="Shape 659" descr="矩形 112"/>
          <p:cNvSpPr/>
          <p:nvPr/>
        </p:nvSpPr>
        <p:spPr>
          <a:xfrm>
            <a:off x="928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0" name="Shape 660" descr="矩形 113"/>
          <p:cNvSpPr/>
          <p:nvPr/>
        </p:nvSpPr>
        <p:spPr>
          <a:xfrm>
            <a:off x="4204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1" name="Shape 661" descr="矩形 114"/>
          <p:cNvSpPr/>
          <p:nvPr/>
        </p:nvSpPr>
        <p:spPr>
          <a:xfrm>
            <a:off x="5220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2" name="Shape 662" descr="矩形 115"/>
          <p:cNvSpPr/>
          <p:nvPr/>
        </p:nvSpPr>
        <p:spPr>
          <a:xfrm>
            <a:off x="6236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3" name="Shape 663" descr="矩形 116"/>
          <p:cNvSpPr/>
          <p:nvPr/>
        </p:nvSpPr>
        <p:spPr>
          <a:xfrm>
            <a:off x="7252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4" name="Shape 664" descr="矩形 117"/>
          <p:cNvSpPr/>
          <p:nvPr/>
        </p:nvSpPr>
        <p:spPr>
          <a:xfrm>
            <a:off x="8268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5" name="Shape 665" descr="矩形 118"/>
          <p:cNvSpPr/>
          <p:nvPr/>
        </p:nvSpPr>
        <p:spPr>
          <a:xfrm>
            <a:off x="928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6" name="Shape 666" descr="矩形 119"/>
          <p:cNvSpPr/>
          <p:nvPr/>
        </p:nvSpPr>
        <p:spPr>
          <a:xfrm>
            <a:off x="420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7" name="Shape 667" descr="矩形 120"/>
          <p:cNvSpPr/>
          <p:nvPr/>
        </p:nvSpPr>
        <p:spPr>
          <a:xfrm>
            <a:off x="5220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8" name="Shape 668" descr="矩形 121"/>
          <p:cNvSpPr/>
          <p:nvPr/>
        </p:nvSpPr>
        <p:spPr>
          <a:xfrm>
            <a:off x="6236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69" name="Shape 669" descr="矩形 122"/>
          <p:cNvSpPr/>
          <p:nvPr/>
        </p:nvSpPr>
        <p:spPr>
          <a:xfrm>
            <a:off x="7252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70" name="Shape 670" descr="矩形 123"/>
          <p:cNvSpPr/>
          <p:nvPr/>
        </p:nvSpPr>
        <p:spPr>
          <a:xfrm>
            <a:off x="8268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71" name="Shape 671" descr="矩形 124"/>
          <p:cNvSpPr/>
          <p:nvPr/>
        </p:nvSpPr>
        <p:spPr>
          <a:xfrm>
            <a:off x="928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72" name="Shape 672" descr="矩形 125"/>
          <p:cNvSpPr/>
          <p:nvPr/>
        </p:nvSpPr>
        <p:spPr>
          <a:xfrm>
            <a:off x="420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73" name="Shape 673" descr="矩形 126"/>
          <p:cNvSpPr/>
          <p:nvPr/>
        </p:nvSpPr>
        <p:spPr>
          <a:xfrm>
            <a:off x="5220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74" name="Shape 674" descr="矩形 127"/>
          <p:cNvSpPr/>
          <p:nvPr/>
        </p:nvSpPr>
        <p:spPr>
          <a:xfrm>
            <a:off x="6236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75" name="Shape 675" descr="矩形 128"/>
          <p:cNvSpPr/>
          <p:nvPr/>
        </p:nvSpPr>
        <p:spPr>
          <a:xfrm>
            <a:off x="7252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76" name="Shape 676" descr="矩形 129"/>
          <p:cNvSpPr/>
          <p:nvPr/>
        </p:nvSpPr>
        <p:spPr>
          <a:xfrm>
            <a:off x="8268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77" name="Shape 677" descr="矩形 130"/>
          <p:cNvSpPr/>
          <p:nvPr/>
        </p:nvSpPr>
        <p:spPr>
          <a:xfrm>
            <a:off x="928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681" name="Group 681" descr="组合 2"/>
          <p:cNvGrpSpPr/>
          <p:nvPr/>
        </p:nvGrpSpPr>
        <p:grpSpPr>
          <a:xfrm>
            <a:off x="11950111" y="5288429"/>
            <a:ext cx="8023338" cy="3542102"/>
            <a:chOff x="0" y="0"/>
            <a:chExt cx="8023336" cy="3542100"/>
          </a:xfrm>
        </p:grpSpPr>
        <p:sp>
          <p:nvSpPr>
            <p:cNvPr id="678" name="Shape 678"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Three</a:t>
              </a:r>
            </a:p>
          </p:txBody>
        </p:sp>
        <p:sp>
          <p:nvSpPr>
            <p:cNvPr id="679" name="Shape 679" descr="文本占位符 2"/>
            <p:cNvSpPr/>
            <p:nvPr/>
          </p:nvSpPr>
          <p:spPr>
            <a:xfrm>
              <a:off x="170003" y="1644720"/>
              <a:ext cx="7853334"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资质调查</a:t>
              </a:r>
            </a:p>
          </p:txBody>
        </p:sp>
        <p:sp>
          <p:nvSpPr>
            <p:cNvPr id="680" name="Shape 680"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3" name="Shape 683" descr="平行四边形 1"/>
          <p:cNvSpPr/>
          <p:nvPr/>
        </p:nvSpPr>
        <p:spPr>
          <a:xfrm>
            <a:off x="12581266" y="2290581"/>
            <a:ext cx="2718935"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84" name="Shape 684"/>
          <p:cNvSpPr/>
          <p:nvPr/>
        </p:nvSpPr>
        <p:spPr>
          <a:xfrm>
            <a:off x="9083799" y="2183482"/>
            <a:ext cx="5900626"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资质调查概念</a:t>
            </a:r>
          </a:p>
        </p:txBody>
      </p:sp>
      <p:sp>
        <p:nvSpPr>
          <p:cNvPr id="685" name="Shape 685"/>
          <p:cNvSpPr/>
          <p:nvPr/>
        </p:nvSpPr>
        <p:spPr>
          <a:xfrm>
            <a:off x="3439034" y="5755640"/>
            <a:ext cx="17534207" cy="2204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在签约前对</a:t>
            </a:r>
            <a:r>
              <a:rPr b="1" u="sng"/>
              <a:t>签约对象</a:t>
            </a:r>
            <a:r>
              <a:t>进行资质和信誉等方面的调查，来确保对方的</a:t>
            </a:r>
            <a:r>
              <a:rPr b="1" u="sng"/>
              <a:t>履约能力</a:t>
            </a:r>
            <a:r>
              <a:t>和风险发生后的</a:t>
            </a:r>
            <a:r>
              <a:rPr b="1" u="sng"/>
              <a:t>赔偿能力</a:t>
            </a:r>
            <a:r>
              <a:t>。</a:t>
            </a:r>
          </a:p>
        </p:txBody>
      </p:sp>
      <p:sp>
        <p:nvSpPr>
          <p:cNvPr id="686" name="Shape 686"/>
          <p:cNvSpPr/>
          <p:nvPr/>
        </p:nvSpPr>
        <p:spPr>
          <a:xfrm>
            <a:off x="3035602" y="8841619"/>
            <a:ext cx="1728470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签约对象，即合同主体可以是</a:t>
            </a:r>
            <a:r>
              <a:rPr b="1" u="sng"/>
              <a:t>自然人、法人和其他组织。</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0" name="Shape 690" descr="平行四边形 1"/>
          <p:cNvSpPr/>
          <p:nvPr/>
        </p:nvSpPr>
        <p:spPr>
          <a:xfrm>
            <a:off x="11565266" y="2156081"/>
            <a:ext cx="5412771"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91" name="Shape 691"/>
          <p:cNvSpPr/>
          <p:nvPr>
            <p:ph type="title"/>
          </p:nvPr>
        </p:nvSpPr>
        <p:spPr>
          <a:xfrm>
            <a:off x="2886746" y="2147964"/>
            <a:ext cx="18610508" cy="1148235"/>
          </a:xfrm>
          <a:prstGeom prst="rect">
            <a:avLst/>
          </a:prstGeom>
        </p:spPr>
        <p:txBody>
          <a:bodyPr lIns="50800" tIns="50800" rIns="50800" bIns="50800" anchor="ctr">
            <a:noAutofit/>
          </a:bodyPr>
          <a:lstStyle>
            <a:lvl1pPr defTabSz="825500">
              <a:lnSpc>
                <a:spcPct val="130000"/>
              </a:lnSpc>
            </a:lvl1pPr>
          </a:lstStyle>
          <a:p>
            <a:pPr/>
            <a:r>
              <a:t>合同主体法律风险点</a:t>
            </a:r>
          </a:p>
        </p:txBody>
      </p:sp>
      <p:sp>
        <p:nvSpPr>
          <p:cNvPr id="692" name="Shape 692"/>
          <p:cNvSpPr/>
          <p:nvPr>
            <p:ph type="body" sz="half" idx="1"/>
          </p:nvPr>
        </p:nvSpPr>
        <p:spPr>
          <a:xfrm>
            <a:off x="3062137" y="4567313"/>
            <a:ext cx="18288001" cy="6159576"/>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合同相对人不具备相应资信、能力。</a:t>
            </a:r>
          </a:p>
          <a:p>
            <a:pPr marL="879230" indent="-879230" algn="l" defTabSz="825500">
              <a:lnSpc>
                <a:spcPct val="130000"/>
              </a:lnSpc>
              <a:spcBef>
                <a:spcPts val="0"/>
              </a:spcBef>
              <a:buSzPct val="100000"/>
              <a:buAutoNum type="arabicPeriod" startAt="1"/>
            </a:pPr>
            <a:r>
              <a:t>合同相对人为法人的职能部门、未办理营业执照的分支机构或直属机构，缺乏履约能力。</a:t>
            </a:r>
          </a:p>
          <a:p>
            <a:pPr marL="879230" indent="-879230" algn="l" defTabSz="825500">
              <a:lnSpc>
                <a:spcPct val="130000"/>
              </a:lnSpc>
              <a:spcBef>
                <a:spcPts val="0"/>
              </a:spcBef>
              <a:buSzPct val="100000"/>
              <a:buAutoNum type="arabicPeriod" startAt="1"/>
            </a:pPr>
            <a:r>
              <a:t>合同相对人无代理权、超越代理权或代理权过期。</a:t>
            </a:r>
          </a:p>
          <a:p>
            <a:pPr marL="879230" indent="-879230" algn="l" defTabSz="825500">
              <a:lnSpc>
                <a:spcPct val="130000"/>
              </a:lnSpc>
              <a:spcBef>
                <a:spcPts val="0"/>
              </a:spcBef>
              <a:buSzPct val="100000"/>
              <a:buAutoNum type="arabicPeriod" startAt="1"/>
            </a:pPr>
            <a:r>
              <a:t>我方代理人未经授权或授权终止后仍进行签约。</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4"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695" name="Shape 695"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696" name="Shape 696"/>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697" name="Shape 697"/>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案例一</a:t>
            </a:r>
          </a:p>
        </p:txBody>
      </p:sp>
      <p:sp>
        <p:nvSpPr>
          <p:cNvPr id="698" name="Shape 698"/>
          <p:cNvSpPr/>
          <p:nvPr>
            <p:ph type="body" idx="1"/>
          </p:nvPr>
        </p:nvSpPr>
        <p:spPr>
          <a:xfrm>
            <a:off x="3033812" y="3261028"/>
            <a:ext cx="18288001" cy="8819205"/>
          </a:xfrm>
          <a:prstGeom prst="rect">
            <a:avLst/>
          </a:prstGeom>
        </p:spPr>
        <p:txBody>
          <a:bodyPr lIns="50800" tIns="50800" rIns="50800" bIns="50800" anchor="ctr">
            <a:noAutofit/>
          </a:bodyPr>
          <a:lstStyle>
            <a:lvl1pPr indent="1295400" algn="l" defTabSz="825500">
              <a:lnSpc>
                <a:spcPct val="120000"/>
              </a:lnSpc>
              <a:spcBef>
                <a:spcPts val="0"/>
              </a:spcBef>
            </a:lvl1pPr>
          </a:lstStyle>
          <a:p>
            <a:pPr/>
            <a:r>
              <a:t>甲的朋友乙是A公司的法定代表人。2004年3月，乙向甲借款十多万，出具了正式的借据，盖A公司公章。事后，乙拒绝还钱。甲把乙告上了法庭。乙辩称是A公司借款，因为上面盖得是A公司公章，他只是以A公司法定代表人身份签的字。法院以起诉主体错误为由驳回了甲的起诉。甲随后起诉A公司，胜诉，可A公司经营亏损，根本就没有偿还能力。乙虽然有房有车，但按《公司法》规定，公司的股东只以出资额为限承担有限责任。甲的借款，最终血本无归。 </a:t>
            </a:r>
          </a:p>
        </p:txBody>
      </p:sp>
      <p:sp>
        <p:nvSpPr>
          <p:cNvPr id="699" name="Shape 699"/>
          <p:cNvSpPr/>
          <p:nvPr/>
        </p:nvSpPr>
        <p:spPr>
          <a:xfrm>
            <a:off x="9263162" y="2232176"/>
            <a:ext cx="582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合同主体身份认不清</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1"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702" name="Shape 702"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03" name="Shape 703"/>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704" name="Shape 704"/>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案例二</a:t>
            </a:r>
          </a:p>
        </p:txBody>
      </p:sp>
      <p:sp>
        <p:nvSpPr>
          <p:cNvPr id="705" name="Shape 705"/>
          <p:cNvSpPr/>
          <p:nvPr>
            <p:ph type="body" idx="1"/>
          </p:nvPr>
        </p:nvSpPr>
        <p:spPr>
          <a:xfrm>
            <a:off x="3062137" y="4083504"/>
            <a:ext cx="18288001" cy="7838356"/>
          </a:xfrm>
          <a:prstGeom prst="rect">
            <a:avLst/>
          </a:prstGeom>
        </p:spPr>
        <p:txBody>
          <a:bodyPr lIns="50800" tIns="50800" rIns="50800" bIns="50800" anchor="ctr">
            <a:noAutofit/>
          </a:bodyPr>
          <a:lstStyle>
            <a:lvl1pPr indent="1295400" algn="l" defTabSz="825500">
              <a:lnSpc>
                <a:spcPct val="130000"/>
              </a:lnSpc>
              <a:spcBef>
                <a:spcPts val="0"/>
              </a:spcBef>
            </a:lvl1pPr>
          </a:lstStyle>
          <a:p>
            <a:pPr/>
            <a:r>
              <a:t>出口商甲经李某介绍曾与某国多个买家成交，并通过李某成功收款。2007年5月，甲与李某介绍的A公司签订近200万美元的销售合同，销售合同中列明的买方为A公司，但签署人却为李某。甲发货后，A公司以从未与甲签过销售合同为由拒绝支付货款。经调查，李某假冒A的名义与甲订立销售合同，骗取货物后，低价销售给A，取得货款后逃匿，甲损失惨重。</a:t>
            </a:r>
          </a:p>
        </p:txBody>
      </p:sp>
      <p:sp>
        <p:nvSpPr>
          <p:cNvPr id="706" name="Shape 706"/>
          <p:cNvSpPr/>
          <p:nvPr/>
        </p:nvSpPr>
        <p:spPr>
          <a:xfrm>
            <a:off x="6751487" y="2715985"/>
            <a:ext cx="1090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找准交易对象（国际贸易中尤其重要）</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8"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709" name="Shape 709"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10" name="Shape 710"/>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711" name="Shape 711"/>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案例三</a:t>
            </a:r>
          </a:p>
        </p:txBody>
      </p:sp>
      <p:sp>
        <p:nvSpPr>
          <p:cNvPr id="712" name="Shape 712"/>
          <p:cNvSpPr/>
          <p:nvPr/>
        </p:nvSpPr>
        <p:spPr>
          <a:xfrm>
            <a:off x="7675662" y="2153557"/>
            <a:ext cx="900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合同相关方的法律地位认识错误</a:t>
            </a:r>
          </a:p>
        </p:txBody>
      </p:sp>
      <p:sp>
        <p:nvSpPr>
          <p:cNvPr id="713" name="Shape 713"/>
          <p:cNvSpPr/>
          <p:nvPr>
            <p:ph type="body" idx="1"/>
          </p:nvPr>
        </p:nvSpPr>
        <p:spPr>
          <a:xfrm>
            <a:off x="3048000" y="3838863"/>
            <a:ext cx="18288000" cy="7592578"/>
          </a:xfrm>
          <a:prstGeom prst="rect">
            <a:avLst/>
          </a:prstGeom>
        </p:spPr>
        <p:txBody>
          <a:bodyPr lIns="50800" tIns="50800" rIns="50800" bIns="50800" anchor="ctr">
            <a:noAutofit/>
          </a:bodyPr>
          <a:lstStyle>
            <a:lvl1pPr indent="1295400" algn="l" defTabSz="825500">
              <a:lnSpc>
                <a:spcPct val="130000"/>
              </a:lnSpc>
              <a:spcBef>
                <a:spcPts val="0"/>
              </a:spcBef>
            </a:lvl1pPr>
          </a:lstStyle>
          <a:p>
            <a:pPr/>
            <a:r>
              <a:t>A为大型跨国企业集团，实力雄厚。出口商甲根据A下属子公司B发出的订单向B供应货物，并按照A企业集团整体的财务安排从母公司A处回收货款，收汇一直较为正常。考虑到A的优良资信，甲与A的子公司B签订了一系列合同。两年后，甲获悉B经营状况恶化、即将破产，此时尚有大额出运货款尚未回收，向A追讨，A以其非交易合同主体为由拒绝还款，甲损失惨重。</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89" name="Group 289" descr="椭圆 28"/>
          <p:cNvGrpSpPr/>
          <p:nvPr/>
        </p:nvGrpSpPr>
        <p:grpSpPr>
          <a:xfrm>
            <a:off x="1986773" y="6359976"/>
            <a:ext cx="1236463" cy="1236463"/>
            <a:chOff x="0" y="0"/>
            <a:chExt cx="1236462" cy="1236462"/>
          </a:xfrm>
        </p:grpSpPr>
        <p:sp>
          <p:nvSpPr>
            <p:cNvPr id="287" name="Shape 287"/>
            <p:cNvSpPr/>
            <p:nvPr/>
          </p:nvSpPr>
          <p:spPr>
            <a:xfrm>
              <a:off x="0" y="0"/>
              <a:ext cx="1236463" cy="1236463"/>
            </a:xfrm>
            <a:prstGeom prst="ellipse">
              <a:avLst/>
            </a:prstGeom>
            <a:solidFill>
              <a:srgbClr val="FFFFFF"/>
            </a:solidFill>
            <a:ln w="12700" cap="flat">
              <a:noFill/>
              <a:miter lim="400000"/>
            </a:ln>
            <a:effectLst/>
          </p:spPr>
          <p:txBody>
            <a:bodyPr wrap="square" lIns="91439" tIns="91439" rIns="91439" bIns="91439" numCol="1" anchor="ctr">
              <a:noAutofit/>
            </a:bodyPr>
            <a:lstStyle/>
            <a:p>
              <a:pPr indent="0" algn="ctr" defTabSz="1828800">
                <a:lnSpc>
                  <a:spcPct val="100000"/>
                </a:lnSpc>
                <a:defRPr b="1" sz="8400">
                  <a:solidFill>
                    <a:srgbClr val="FFC000"/>
                  </a:solidFill>
                  <a:latin typeface="微软雅黑"/>
                  <a:ea typeface="微软雅黑"/>
                  <a:cs typeface="微软雅黑"/>
                  <a:sym typeface="微软雅黑"/>
                </a:defRPr>
              </a:pPr>
            </a:p>
          </p:txBody>
        </p:sp>
        <p:sp>
          <p:nvSpPr>
            <p:cNvPr id="288" name="Shape 288"/>
            <p:cNvSpPr/>
            <p:nvPr/>
          </p:nvSpPr>
          <p:spPr>
            <a:xfrm>
              <a:off x="181075" y="52009"/>
              <a:ext cx="874310" cy="113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indent="0" algn="ctr" defTabSz="1828800">
                <a:lnSpc>
                  <a:spcPct val="100000"/>
                </a:lnSpc>
                <a:defRPr b="1">
                  <a:solidFill>
                    <a:srgbClr val="FFC000"/>
                  </a:solidFill>
                  <a:latin typeface="微软雅黑"/>
                  <a:ea typeface="微软雅黑"/>
                  <a:cs typeface="微软雅黑"/>
                  <a:sym typeface="微软雅黑"/>
                </a:defRPr>
              </a:lvl1pPr>
            </a:lstStyle>
            <a:p>
              <a:pPr/>
              <a:r>
                <a:t>A</a:t>
              </a:r>
            </a:p>
          </p:txBody>
        </p:sp>
      </p:grpSp>
      <p:sp>
        <p:nvSpPr>
          <p:cNvPr id="290" name="Shape 290" descr="平行四边形 52"/>
          <p:cNvSpPr/>
          <p:nvPr/>
        </p:nvSpPr>
        <p:spPr>
          <a:xfrm>
            <a:off x="1961931" y="1431677"/>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91" name="Shape 291" descr="平行四边形 53"/>
          <p:cNvSpPr/>
          <p:nvPr/>
        </p:nvSpPr>
        <p:spPr>
          <a:xfrm>
            <a:off x="3012965" y="141939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92" name="Shape 292" descr="平行四边形 54"/>
          <p:cNvSpPr/>
          <p:nvPr/>
        </p:nvSpPr>
        <p:spPr>
          <a:xfrm>
            <a:off x="4063999" y="141939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93" name="Shape 293" descr="平行四边形 55"/>
          <p:cNvSpPr/>
          <p:nvPr/>
        </p:nvSpPr>
        <p:spPr>
          <a:xfrm>
            <a:off x="5115035" y="141939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94" name="Shape 294"/>
          <p:cNvSpPr/>
          <p:nvPr/>
        </p:nvSpPr>
        <p:spPr>
          <a:xfrm>
            <a:off x="1682132" y="2032917"/>
            <a:ext cx="3924301" cy="276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sz="15000"/>
            </a:lvl1pPr>
          </a:lstStyle>
          <a:p>
            <a:pPr/>
            <a:r>
              <a:t>目录</a:t>
            </a:r>
          </a:p>
        </p:txBody>
      </p:sp>
      <p:sp>
        <p:nvSpPr>
          <p:cNvPr id="295" name="Shape 295" descr="平行四边形 52"/>
          <p:cNvSpPr/>
          <p:nvPr/>
        </p:nvSpPr>
        <p:spPr>
          <a:xfrm>
            <a:off x="1716322" y="4725788"/>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96" name="Shape 296" descr="平行四边形 53"/>
          <p:cNvSpPr/>
          <p:nvPr/>
        </p:nvSpPr>
        <p:spPr>
          <a:xfrm>
            <a:off x="2767356" y="4713510"/>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97" name="Shape 297" descr="平行四边形 54"/>
          <p:cNvSpPr/>
          <p:nvPr/>
        </p:nvSpPr>
        <p:spPr>
          <a:xfrm>
            <a:off x="3818390" y="4713510"/>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98" name="Shape 298" descr="平行四边形 55"/>
          <p:cNvSpPr/>
          <p:nvPr/>
        </p:nvSpPr>
        <p:spPr>
          <a:xfrm>
            <a:off x="4869426" y="4713510"/>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299" name="Shape 299"/>
          <p:cNvSpPr/>
          <p:nvPr/>
        </p:nvSpPr>
        <p:spPr>
          <a:xfrm>
            <a:off x="3646029" y="6349557"/>
            <a:ext cx="8063866" cy="1257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nSpc>
                <a:spcPct val="100000"/>
              </a:lnSpc>
              <a:defRPr spc="455" sz="6500"/>
            </a:lvl1pPr>
          </a:lstStyle>
          <a:p>
            <a:pPr/>
            <a:r>
              <a:t>目前合同存在的问题</a:t>
            </a:r>
          </a:p>
        </p:txBody>
      </p:sp>
      <p:sp>
        <p:nvSpPr>
          <p:cNvPr id="300" name="Shape 300"/>
          <p:cNvSpPr/>
          <p:nvPr/>
        </p:nvSpPr>
        <p:spPr>
          <a:xfrm>
            <a:off x="3653230" y="8091542"/>
            <a:ext cx="6297296" cy="1257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nSpc>
                <a:spcPct val="100000"/>
              </a:lnSpc>
              <a:defRPr spc="455" sz="6500"/>
            </a:lvl1pPr>
          </a:lstStyle>
          <a:p>
            <a:pPr/>
            <a:r>
              <a:t>问题的解决方案</a:t>
            </a:r>
          </a:p>
        </p:txBody>
      </p:sp>
      <p:sp>
        <p:nvSpPr>
          <p:cNvPr id="301" name="Shape 301"/>
          <p:cNvSpPr/>
          <p:nvPr/>
        </p:nvSpPr>
        <p:spPr>
          <a:xfrm>
            <a:off x="3596765" y="9732458"/>
            <a:ext cx="9830436" cy="1257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nSpc>
                <a:spcPct val="100000"/>
              </a:lnSpc>
              <a:defRPr spc="455" sz="6500"/>
            </a:lvl1pPr>
          </a:lstStyle>
          <a:p>
            <a:pPr/>
            <a:r>
              <a:t>合同管理办法的主要内容</a:t>
            </a:r>
          </a:p>
        </p:txBody>
      </p:sp>
      <p:sp>
        <p:nvSpPr>
          <p:cNvPr id="302" name="Shape 302"/>
          <p:cNvSpPr/>
          <p:nvPr/>
        </p:nvSpPr>
        <p:spPr>
          <a:xfrm>
            <a:off x="15896815" y="2987870"/>
            <a:ext cx="6856771" cy="7254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879230" indent="-879230">
              <a:lnSpc>
                <a:spcPct val="100000"/>
              </a:lnSpc>
              <a:buSzPct val="100000"/>
              <a:buAutoNum type="arabicPeriod" startAt="1"/>
              <a:defRPr sz="4000"/>
            </a:pPr>
            <a:r>
              <a:t>适用范围</a:t>
            </a:r>
          </a:p>
          <a:p>
            <a:pPr marL="879230" indent="-879230">
              <a:lnSpc>
                <a:spcPct val="100000"/>
              </a:lnSpc>
              <a:buSzPct val="100000"/>
              <a:buAutoNum type="arabicPeriod" startAt="1"/>
              <a:defRPr sz="4000"/>
            </a:pPr>
            <a:r>
              <a:t>职责权限</a:t>
            </a:r>
          </a:p>
          <a:p>
            <a:pPr marL="879230" indent="-879230">
              <a:lnSpc>
                <a:spcPct val="100000"/>
              </a:lnSpc>
              <a:buSzPct val="100000"/>
              <a:buAutoNum type="arabicPeriod" startAt="1"/>
              <a:defRPr b="1" sz="4000" u="sng"/>
            </a:pPr>
            <a:r>
              <a:t>资信调查</a:t>
            </a:r>
          </a:p>
          <a:p>
            <a:pPr marL="879230" indent="-879230">
              <a:lnSpc>
                <a:spcPct val="100000"/>
              </a:lnSpc>
              <a:buSzPct val="100000"/>
              <a:buAutoNum type="arabicPeriod" startAt="1"/>
              <a:defRPr sz="4000"/>
            </a:pPr>
            <a:r>
              <a:t>合同文本</a:t>
            </a:r>
          </a:p>
          <a:p>
            <a:pPr marL="879230" indent="-879230">
              <a:lnSpc>
                <a:spcPct val="100000"/>
              </a:lnSpc>
              <a:buSzPct val="100000"/>
              <a:buAutoNum type="arabicPeriod" startAt="1"/>
              <a:defRPr sz="4000"/>
            </a:pPr>
            <a:r>
              <a:t>合同的形式</a:t>
            </a:r>
          </a:p>
          <a:p>
            <a:pPr marL="879230" indent="-879230">
              <a:lnSpc>
                <a:spcPct val="100000"/>
              </a:lnSpc>
              <a:buSzPct val="100000"/>
              <a:buAutoNum type="arabicPeriod" startAt="1"/>
              <a:defRPr b="1" sz="4000" u="sng"/>
            </a:pPr>
            <a:r>
              <a:t>合同审查审核</a:t>
            </a:r>
          </a:p>
          <a:p>
            <a:pPr marL="879230" indent="-879230">
              <a:lnSpc>
                <a:spcPct val="100000"/>
              </a:lnSpc>
              <a:buSzPct val="100000"/>
              <a:buAutoNum type="arabicPeriod" startAt="1"/>
              <a:defRPr sz="4000"/>
            </a:pPr>
            <a:r>
              <a:t>合同盖章</a:t>
            </a:r>
          </a:p>
          <a:p>
            <a:pPr marL="879230" indent="-879230">
              <a:lnSpc>
                <a:spcPct val="100000"/>
              </a:lnSpc>
              <a:buSzPct val="100000"/>
              <a:buAutoNum type="arabicPeriod" startAt="1"/>
              <a:defRPr sz="4000"/>
            </a:pPr>
            <a:r>
              <a:t>合同履行</a:t>
            </a:r>
          </a:p>
          <a:p>
            <a:pPr marL="879230" indent="-879230">
              <a:lnSpc>
                <a:spcPct val="100000"/>
              </a:lnSpc>
              <a:buSzPct val="100000"/>
              <a:buAutoNum type="arabicPeriod" startAt="1"/>
              <a:defRPr sz="4000"/>
            </a:pPr>
            <a:r>
              <a:t>合同违约处理</a:t>
            </a:r>
          </a:p>
          <a:p>
            <a:pPr marL="879230" indent="-879230">
              <a:lnSpc>
                <a:spcPct val="100000"/>
              </a:lnSpc>
              <a:buSzPct val="100000"/>
              <a:buAutoNum type="arabicPeriod" startAt="1"/>
              <a:defRPr sz="4000"/>
            </a:pPr>
            <a:r>
              <a:t>合同存档</a:t>
            </a:r>
          </a:p>
        </p:txBody>
      </p:sp>
      <p:grpSp>
        <p:nvGrpSpPr>
          <p:cNvPr id="305" name="Group 305" descr="椭圆 28"/>
          <p:cNvGrpSpPr/>
          <p:nvPr/>
        </p:nvGrpSpPr>
        <p:grpSpPr>
          <a:xfrm>
            <a:off x="1986773" y="8101961"/>
            <a:ext cx="1236463" cy="1236463"/>
            <a:chOff x="0" y="0"/>
            <a:chExt cx="1236462" cy="1236462"/>
          </a:xfrm>
        </p:grpSpPr>
        <p:sp>
          <p:nvSpPr>
            <p:cNvPr id="303" name="Shape 303"/>
            <p:cNvSpPr/>
            <p:nvPr/>
          </p:nvSpPr>
          <p:spPr>
            <a:xfrm>
              <a:off x="0" y="0"/>
              <a:ext cx="1236463" cy="1236463"/>
            </a:xfrm>
            <a:prstGeom prst="ellipse">
              <a:avLst/>
            </a:prstGeom>
            <a:solidFill>
              <a:srgbClr val="FFFFFF"/>
            </a:solidFill>
            <a:ln w="12700" cap="flat">
              <a:noFill/>
              <a:miter lim="400000"/>
            </a:ln>
            <a:effectLst/>
          </p:spPr>
          <p:txBody>
            <a:bodyPr wrap="square" lIns="91439" tIns="91439" rIns="91439" bIns="91439" numCol="1" anchor="ctr">
              <a:noAutofit/>
            </a:bodyPr>
            <a:lstStyle/>
            <a:p>
              <a:pPr indent="0" algn="ctr" defTabSz="1828800">
                <a:lnSpc>
                  <a:spcPct val="100000"/>
                </a:lnSpc>
                <a:defRPr b="1" sz="8400">
                  <a:solidFill>
                    <a:srgbClr val="FFC000"/>
                  </a:solidFill>
                  <a:latin typeface="微软雅黑"/>
                  <a:ea typeface="微软雅黑"/>
                  <a:cs typeface="微软雅黑"/>
                  <a:sym typeface="微软雅黑"/>
                </a:defRPr>
              </a:pPr>
            </a:p>
          </p:txBody>
        </p:sp>
        <p:sp>
          <p:nvSpPr>
            <p:cNvPr id="304" name="Shape 304"/>
            <p:cNvSpPr/>
            <p:nvPr/>
          </p:nvSpPr>
          <p:spPr>
            <a:xfrm>
              <a:off x="181075" y="52009"/>
              <a:ext cx="874310" cy="113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indent="0" algn="ctr" defTabSz="1828800">
                <a:lnSpc>
                  <a:spcPct val="100000"/>
                </a:lnSpc>
                <a:defRPr b="1">
                  <a:solidFill>
                    <a:srgbClr val="FFC000"/>
                  </a:solidFill>
                  <a:latin typeface="微软雅黑"/>
                  <a:ea typeface="微软雅黑"/>
                  <a:cs typeface="微软雅黑"/>
                  <a:sym typeface="微软雅黑"/>
                </a:defRPr>
              </a:lvl1pPr>
            </a:lstStyle>
            <a:p>
              <a:pPr/>
              <a:r>
                <a:t>B</a:t>
              </a:r>
            </a:p>
          </p:txBody>
        </p:sp>
      </p:grpSp>
      <p:grpSp>
        <p:nvGrpSpPr>
          <p:cNvPr id="308" name="Group 308" descr="椭圆 28"/>
          <p:cNvGrpSpPr/>
          <p:nvPr/>
        </p:nvGrpSpPr>
        <p:grpSpPr>
          <a:xfrm>
            <a:off x="1986773" y="9742878"/>
            <a:ext cx="1236463" cy="1236463"/>
            <a:chOff x="0" y="0"/>
            <a:chExt cx="1236462" cy="1236462"/>
          </a:xfrm>
        </p:grpSpPr>
        <p:sp>
          <p:nvSpPr>
            <p:cNvPr id="306" name="Shape 306"/>
            <p:cNvSpPr/>
            <p:nvPr/>
          </p:nvSpPr>
          <p:spPr>
            <a:xfrm>
              <a:off x="0" y="0"/>
              <a:ext cx="1236463" cy="1236463"/>
            </a:xfrm>
            <a:prstGeom prst="ellipse">
              <a:avLst/>
            </a:prstGeom>
            <a:solidFill>
              <a:srgbClr val="FFFFFF"/>
            </a:solidFill>
            <a:ln w="12700" cap="flat">
              <a:noFill/>
              <a:miter lim="400000"/>
            </a:ln>
            <a:effectLst/>
          </p:spPr>
          <p:txBody>
            <a:bodyPr wrap="square" lIns="91439" tIns="91439" rIns="91439" bIns="91439" numCol="1" anchor="ctr">
              <a:noAutofit/>
            </a:bodyPr>
            <a:lstStyle/>
            <a:p>
              <a:pPr indent="0" algn="ctr" defTabSz="1828800">
                <a:lnSpc>
                  <a:spcPct val="100000"/>
                </a:lnSpc>
                <a:defRPr b="1" sz="8400">
                  <a:solidFill>
                    <a:srgbClr val="FFC000"/>
                  </a:solidFill>
                  <a:latin typeface="微软雅黑"/>
                  <a:ea typeface="微软雅黑"/>
                  <a:cs typeface="微软雅黑"/>
                  <a:sym typeface="微软雅黑"/>
                </a:defRPr>
              </a:pPr>
            </a:p>
          </p:txBody>
        </p:sp>
        <p:sp>
          <p:nvSpPr>
            <p:cNvPr id="307" name="Shape 307"/>
            <p:cNvSpPr/>
            <p:nvPr/>
          </p:nvSpPr>
          <p:spPr>
            <a:xfrm>
              <a:off x="181075" y="52009"/>
              <a:ext cx="874310" cy="113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noAutofit/>
            </a:bodyPr>
            <a:lstStyle>
              <a:lvl1pPr indent="0" algn="ctr" defTabSz="1828800">
                <a:lnSpc>
                  <a:spcPct val="100000"/>
                </a:lnSpc>
                <a:defRPr b="1">
                  <a:solidFill>
                    <a:srgbClr val="FFC000"/>
                  </a:solidFill>
                  <a:latin typeface="微软雅黑"/>
                  <a:ea typeface="微软雅黑"/>
                  <a:cs typeface="微软雅黑"/>
                  <a:sym typeface="微软雅黑"/>
                </a:defRPr>
              </a:lvl1pPr>
            </a:lstStyle>
            <a:p>
              <a:pPr/>
              <a:r>
                <a:t>C</a:t>
              </a:r>
            </a:p>
          </p:txBody>
        </p:sp>
      </p:grpSp>
      <p:sp>
        <p:nvSpPr>
          <p:cNvPr id="309" name="Shape 309"/>
          <p:cNvSpPr/>
          <p:nvPr/>
        </p:nvSpPr>
        <p:spPr>
          <a:xfrm>
            <a:off x="13835110" y="10441871"/>
            <a:ext cx="1236463" cy="1"/>
          </a:xfrm>
          <a:prstGeom prst="line">
            <a:avLst/>
          </a:prstGeom>
          <a:ln w="25400">
            <a:solidFill>
              <a:srgbClr val="FFFFFF"/>
            </a:solidFill>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310" name="Shape 310"/>
          <p:cNvSpPr/>
          <p:nvPr/>
        </p:nvSpPr>
        <p:spPr>
          <a:xfrm flipV="1">
            <a:off x="15121490" y="3267335"/>
            <a:ext cx="1" cy="7181330"/>
          </a:xfrm>
          <a:prstGeom prst="line">
            <a:avLst/>
          </a:prstGeom>
          <a:ln w="25400">
            <a:solidFill>
              <a:srgbClr val="FFFFFF"/>
            </a:solidFill>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5"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716" name="Shape 716"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17" name="Shape 717"/>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718" name="Shape 718"/>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案例四</a:t>
            </a:r>
          </a:p>
        </p:txBody>
      </p:sp>
      <p:sp>
        <p:nvSpPr>
          <p:cNvPr id="719" name="Shape 719"/>
          <p:cNvSpPr/>
          <p:nvPr/>
        </p:nvSpPr>
        <p:spPr>
          <a:xfrm>
            <a:off x="7675662" y="2183795"/>
            <a:ext cx="900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缺乏对合同主体资信情况的调查</a:t>
            </a:r>
          </a:p>
        </p:txBody>
      </p:sp>
      <p:sp>
        <p:nvSpPr>
          <p:cNvPr id="720" name="Shape 720"/>
          <p:cNvSpPr/>
          <p:nvPr>
            <p:ph type="body" idx="1"/>
          </p:nvPr>
        </p:nvSpPr>
        <p:spPr>
          <a:xfrm>
            <a:off x="3033812" y="3420728"/>
            <a:ext cx="18288001" cy="8284282"/>
          </a:xfrm>
          <a:prstGeom prst="rect">
            <a:avLst/>
          </a:prstGeom>
        </p:spPr>
        <p:txBody>
          <a:bodyPr lIns="50800" tIns="50800" rIns="50800" bIns="50800" anchor="ctr">
            <a:noAutofit/>
          </a:bodyPr>
          <a:lstStyle>
            <a:lvl1pPr indent="1295400" algn="l" defTabSz="825500">
              <a:lnSpc>
                <a:spcPct val="110000"/>
              </a:lnSpc>
              <a:spcBef>
                <a:spcPts val="0"/>
              </a:spcBef>
            </a:lvl1pPr>
          </a:lstStyle>
          <a:p>
            <a:pPr/>
            <a:r>
              <a:t>我国某钢铁公司A计划引进一套铸造设备，国外的多家知名厂家的报价都在1千万美元以上，A难以接受。某国商人S得知此情况后主动向A报出500万美元的价格，保证按要求的技术水平供货。A对S虽了解不深，但仍与其签订了供货合同。到年底S只交齐了203万美元的货物。随后经过多次交涉，到期仍未交齐货物。经过调查发现，S只是一个小商人，其下属的几家小公司早已先后倒闭，并欠缴了制造商很多货款。A起诉并胜诉，但无实质收获，同时工期拖延，造成了难以弥补的损失。</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2"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723" name="Shape 723"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24" name="Shape 724"/>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725" name="Shape 725"/>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案例五</a:t>
            </a:r>
          </a:p>
        </p:txBody>
      </p:sp>
      <p:sp>
        <p:nvSpPr>
          <p:cNvPr id="726" name="Shape 726"/>
          <p:cNvSpPr/>
          <p:nvPr/>
        </p:nvSpPr>
        <p:spPr>
          <a:xfrm>
            <a:off x="8254148" y="3223985"/>
            <a:ext cx="7805614"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表见代理（合同法第49条）</a:t>
            </a:r>
          </a:p>
        </p:txBody>
      </p:sp>
      <p:sp>
        <p:nvSpPr>
          <p:cNvPr id="727" name="Shape 727"/>
          <p:cNvSpPr/>
          <p:nvPr/>
        </p:nvSpPr>
        <p:spPr>
          <a:xfrm>
            <a:off x="4840912" y="5473095"/>
            <a:ext cx="14730451"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概念：指代理人虽然不具有代理权，但合同相对人有理由相信行为人有代理权的，该代理行为有效，被代理人需要承担由此产生的一切法律后果。</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9"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730" name="Shape 730"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31" name="Shape 731"/>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732" name="Shape 732"/>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案例五</a:t>
            </a:r>
          </a:p>
        </p:txBody>
      </p:sp>
      <p:sp>
        <p:nvSpPr>
          <p:cNvPr id="733" name="Shape 733"/>
          <p:cNvSpPr/>
          <p:nvPr/>
        </p:nvSpPr>
        <p:spPr>
          <a:xfrm>
            <a:off x="9263162" y="2401509"/>
            <a:ext cx="582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员工签单，公司买单</a:t>
            </a:r>
          </a:p>
        </p:txBody>
      </p:sp>
      <p:sp>
        <p:nvSpPr>
          <p:cNvPr id="734" name="Shape 734"/>
          <p:cNvSpPr/>
          <p:nvPr>
            <p:ph type="body" idx="1"/>
          </p:nvPr>
        </p:nvSpPr>
        <p:spPr>
          <a:xfrm>
            <a:off x="3033812" y="3754022"/>
            <a:ext cx="18288001" cy="8280873"/>
          </a:xfrm>
          <a:prstGeom prst="rect">
            <a:avLst/>
          </a:prstGeom>
        </p:spPr>
        <p:txBody>
          <a:bodyPr lIns="50800" tIns="50800" rIns="50800" bIns="50800" anchor="ctr">
            <a:noAutofit/>
          </a:bodyPr>
          <a:lstStyle>
            <a:lvl1pPr indent="1295400" algn="just" defTabSz="825500">
              <a:lnSpc>
                <a:spcPct val="110000"/>
              </a:lnSpc>
              <a:spcBef>
                <a:spcPts val="0"/>
              </a:spcBef>
            </a:lvl1pPr>
          </a:lstStyle>
          <a:p>
            <a:pPr/>
            <a:r>
              <a:t>A房地产公司的中高层管理人员甲、乙两人从2002年4月至2003年5月期间，在B餐饮娱乐公司进行签单消费，单位名称一栏都注明为“A公司”，消费目的为A公司员工用餐或公务接待等，累计签单欠款共25520.3元。后甲、乙两人离开A公司，B公司知悉后多次向A公司催收欠款，A公司以甲乙两人并无授权签单消费为由拒绝支付欠款。B公司向法院提起诉讼，法院认定甲乙两人的签单行为是代表A公司对服务费用的确认行为，其法律后果应当由A承担，因此支持了B公司的诉讼请求。</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6" name="Shape 736" descr="平行四边形 1"/>
          <p:cNvSpPr/>
          <p:nvPr/>
        </p:nvSpPr>
        <p:spPr>
          <a:xfrm>
            <a:off x="10469868" y="1443914"/>
            <a:ext cx="2077415"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37" name="Shape 737"/>
          <p:cNvSpPr/>
          <p:nvPr/>
        </p:nvSpPr>
        <p:spPr>
          <a:xfrm>
            <a:off x="10628060" y="1336815"/>
            <a:ext cx="6527594"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审查主体</a:t>
            </a:r>
          </a:p>
        </p:txBody>
      </p:sp>
      <p:sp>
        <p:nvSpPr>
          <p:cNvPr id="738" name="Shape 738"/>
          <p:cNvSpPr/>
          <p:nvPr/>
        </p:nvSpPr>
        <p:spPr>
          <a:xfrm>
            <a:off x="2434733" y="3330798"/>
            <a:ext cx="19514534" cy="101406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879230" indent="-879230">
              <a:buSzPct val="100000"/>
              <a:buAutoNum type="arabicPeriod" startAt="1"/>
            </a:pPr>
            <a:r>
              <a:t>法人：审查营业执照、供货业绩、信誉状况、资质等级等情况。</a:t>
            </a:r>
          </a:p>
          <a:p>
            <a:pPr marL="879230" indent="-879230">
              <a:buSzPct val="100000"/>
              <a:buAutoNum type="arabicPeriod" startAt="1"/>
            </a:pPr>
            <a:r>
              <a:t>非法人单位：审查其是否登记取得营业执照或其所从属的法人单位的资格及其授权。</a:t>
            </a:r>
          </a:p>
          <a:p>
            <a:pPr marL="879230" indent="-879230">
              <a:buSzPct val="100000"/>
              <a:buAutoNum type="arabicPeriod" startAt="1"/>
            </a:pPr>
            <a:r>
              <a:t>外方当事人：是否合法存在；是否为法人；名称、注册地等。</a:t>
            </a:r>
          </a:p>
          <a:p>
            <a:pPr marL="879230" indent="-879230">
              <a:buSzPct val="100000"/>
              <a:buAutoNum type="arabicPeriod" startAt="1"/>
            </a:pPr>
            <a:r>
              <a:t>自然人：是否具有相应的民事行为能力。</a:t>
            </a:r>
          </a:p>
          <a:p>
            <a:pPr marL="879230" indent="-879230">
              <a:buSzPct val="100000"/>
              <a:buAutoNum type="arabicPeriod" startAt="1"/>
            </a:pPr>
            <a:r>
              <a:t>保证人：主体资格的合法性。</a:t>
            </a:r>
          </a:p>
          <a:p>
            <a:pPr marL="879230" indent="-879230">
              <a:buSzPct val="100000"/>
              <a:buAutoNum type="arabicPeriod" startAt="1"/>
            </a:pPr>
            <a:r>
              <a:t>代订立合同的代理人：代理身份和代理资格。</a:t>
            </a:r>
          </a:p>
          <a:p>
            <a:pPr marL="879230" indent="-879230">
              <a:buSzPct val="100000"/>
              <a:buAutoNum type="arabicPeriod" startAt="1"/>
            </a:pPr>
            <a:r>
              <a:t>其他：特殊行业的当事人，需审查对方的生产许可证、经营许可证或相应的资质。</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0" name="Shape 740" descr="平行四边形 1"/>
          <p:cNvSpPr/>
          <p:nvPr/>
        </p:nvSpPr>
        <p:spPr>
          <a:xfrm>
            <a:off x="7584206" y="2121248"/>
            <a:ext cx="2077414"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41" name="Shape 741"/>
          <p:cNvSpPr/>
          <p:nvPr/>
        </p:nvSpPr>
        <p:spPr>
          <a:xfrm>
            <a:off x="7879288" y="2014148"/>
            <a:ext cx="9381126"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企业主体身份的识别</a:t>
            </a:r>
          </a:p>
        </p:txBody>
      </p:sp>
      <p:sp>
        <p:nvSpPr>
          <p:cNvPr id="742" name="Shape 742"/>
          <p:cNvSpPr/>
          <p:nvPr>
            <p:ph type="body" sz="half" idx="1"/>
          </p:nvPr>
        </p:nvSpPr>
        <p:spPr>
          <a:xfrm>
            <a:off x="3962400" y="4119165"/>
            <a:ext cx="16459200" cy="8046075"/>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企业的营业执照</a:t>
            </a:r>
          </a:p>
          <a:p>
            <a:pPr marL="879230" indent="-879230" algn="l" defTabSz="825500">
              <a:lnSpc>
                <a:spcPct val="130000"/>
              </a:lnSpc>
              <a:spcBef>
                <a:spcPts val="0"/>
              </a:spcBef>
              <a:buSzPct val="100000"/>
              <a:buAutoNum type="arabicPeriod" startAt="1"/>
            </a:pPr>
            <a:r>
              <a:t>组织机构代码</a:t>
            </a:r>
          </a:p>
          <a:p>
            <a:pPr marL="879230" indent="-879230" algn="l" defTabSz="825500">
              <a:lnSpc>
                <a:spcPct val="130000"/>
              </a:lnSpc>
              <a:spcBef>
                <a:spcPts val="0"/>
              </a:spcBef>
              <a:buSzPct val="100000"/>
              <a:buAutoNum type="arabicPeriod" startAt="1"/>
            </a:pPr>
            <a:r>
              <a:t>税务登记证 </a:t>
            </a:r>
          </a:p>
          <a:p>
            <a:pPr marL="879230" indent="-879230" algn="l" defTabSz="825500">
              <a:lnSpc>
                <a:spcPct val="130000"/>
              </a:lnSpc>
              <a:spcBef>
                <a:spcPts val="0"/>
              </a:spcBef>
              <a:buSzPct val="100000"/>
              <a:buAutoNum type="arabicPeriod" startAt="1"/>
            </a:pPr>
            <a:r>
              <a:t>开户账号 /开户银行证明 </a:t>
            </a:r>
          </a:p>
          <a:p>
            <a:pPr marL="879230" indent="-879230" algn="l" defTabSz="825500">
              <a:lnSpc>
                <a:spcPct val="130000"/>
              </a:lnSpc>
              <a:spcBef>
                <a:spcPts val="0"/>
              </a:spcBef>
              <a:buSzPct val="100000"/>
              <a:buAutoNum type="arabicPeriod" startAt="1"/>
            </a:pPr>
            <a:r>
              <a:t>公章、合同专用章、财务章、法定代表人的印章工商备案记录 </a:t>
            </a:r>
          </a:p>
          <a:p>
            <a:pPr marL="879230" indent="-879230" algn="l" defTabSz="825500">
              <a:lnSpc>
                <a:spcPct val="130000"/>
              </a:lnSpc>
              <a:spcBef>
                <a:spcPts val="0"/>
              </a:spcBef>
              <a:buSzPct val="100000"/>
              <a:buAutoNum type="arabicPeriod" startAt="1"/>
            </a:pPr>
            <a:r>
              <a:rPr b="1" u="sng"/>
              <a:t>法定代表人的授权书 </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42">
                                            <p:bg/>
                                          </p:spTgt>
                                        </p:tgtEl>
                                        <p:attrNameLst>
                                          <p:attrName>style.visibility</p:attrName>
                                        </p:attrNameLst>
                                      </p:cBhvr>
                                      <p:to>
                                        <p:strVal val="visible"/>
                                      </p:to>
                                    </p:set>
                                    <p:animEffect filter="dissolve" transition="in">
                                      <p:cBhvr>
                                        <p:cTn id="7" dur="500"/>
                                        <p:tgtEl>
                                          <p:spTgt spid="74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742">
                                            <p:txEl>
                                              <p:pRg st="0" end="0"/>
                                            </p:txEl>
                                          </p:spTgt>
                                        </p:tgtEl>
                                        <p:attrNameLst>
                                          <p:attrName>style.visibility</p:attrName>
                                        </p:attrNameLst>
                                      </p:cBhvr>
                                      <p:to>
                                        <p:strVal val="visible"/>
                                      </p:to>
                                    </p:set>
                                    <p:animEffect filter="dissolve" transition="in">
                                      <p:cBhvr>
                                        <p:cTn id="10" dur="500"/>
                                        <p:tgtEl>
                                          <p:spTgt spid="7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742">
                                            <p:txEl>
                                              <p:pRg st="1" end="1"/>
                                            </p:txEl>
                                          </p:spTgt>
                                        </p:tgtEl>
                                        <p:attrNameLst>
                                          <p:attrName>style.visibility</p:attrName>
                                        </p:attrNameLst>
                                      </p:cBhvr>
                                      <p:to>
                                        <p:strVal val="visible"/>
                                      </p:to>
                                    </p:set>
                                    <p:animEffect filter="dissolve" transition="in">
                                      <p:cBhvr>
                                        <p:cTn id="15" dur="500"/>
                                        <p:tgtEl>
                                          <p:spTgt spid="7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742">
                                            <p:txEl>
                                              <p:pRg st="2" end="2"/>
                                            </p:txEl>
                                          </p:spTgt>
                                        </p:tgtEl>
                                        <p:attrNameLst>
                                          <p:attrName>style.visibility</p:attrName>
                                        </p:attrNameLst>
                                      </p:cBhvr>
                                      <p:to>
                                        <p:strVal val="visible"/>
                                      </p:to>
                                    </p:set>
                                    <p:animEffect filter="dissolve" transition="in">
                                      <p:cBhvr>
                                        <p:cTn id="20" dur="500"/>
                                        <p:tgtEl>
                                          <p:spTgt spid="74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742">
                                            <p:txEl>
                                              <p:pRg st="3" end="3"/>
                                            </p:txEl>
                                          </p:spTgt>
                                        </p:tgtEl>
                                        <p:attrNameLst>
                                          <p:attrName>style.visibility</p:attrName>
                                        </p:attrNameLst>
                                      </p:cBhvr>
                                      <p:to>
                                        <p:strVal val="visible"/>
                                      </p:to>
                                    </p:set>
                                    <p:animEffect filter="dissolve" transition="in">
                                      <p:cBhvr>
                                        <p:cTn id="25" dur="500"/>
                                        <p:tgtEl>
                                          <p:spTgt spid="74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742">
                                            <p:txEl>
                                              <p:pRg st="4" end="4"/>
                                            </p:txEl>
                                          </p:spTgt>
                                        </p:tgtEl>
                                        <p:attrNameLst>
                                          <p:attrName>style.visibility</p:attrName>
                                        </p:attrNameLst>
                                      </p:cBhvr>
                                      <p:to>
                                        <p:strVal val="visible"/>
                                      </p:to>
                                    </p:set>
                                    <p:animEffect filter="dissolve" transition="in">
                                      <p:cBhvr>
                                        <p:cTn id="30" dur="500"/>
                                        <p:tgtEl>
                                          <p:spTgt spid="74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742">
                                            <p:txEl>
                                              <p:pRg st="5" end="5"/>
                                            </p:txEl>
                                          </p:spTgt>
                                        </p:tgtEl>
                                        <p:attrNameLst>
                                          <p:attrName>style.visibility</p:attrName>
                                        </p:attrNameLst>
                                      </p:cBhvr>
                                      <p:to>
                                        <p:strVal val="visible"/>
                                      </p:to>
                                    </p:set>
                                    <p:animEffect filter="dissolve" transition="in">
                                      <p:cBhvr>
                                        <p:cTn id="35" dur="500"/>
                                        <p:tgtEl>
                                          <p:spTgt spid="74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42"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4" name="Shape 744" descr="平行四边形 1"/>
          <p:cNvSpPr/>
          <p:nvPr/>
        </p:nvSpPr>
        <p:spPr>
          <a:xfrm>
            <a:off x="13386669" y="1769033"/>
            <a:ext cx="4881148"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45" name="Shape 745"/>
          <p:cNvSpPr/>
          <p:nvPr>
            <p:ph type="title"/>
          </p:nvPr>
        </p:nvSpPr>
        <p:spPr>
          <a:xfrm>
            <a:off x="2886746" y="1760916"/>
            <a:ext cx="18610508" cy="1148236"/>
          </a:xfrm>
          <a:prstGeom prst="rect">
            <a:avLst/>
          </a:prstGeom>
        </p:spPr>
        <p:txBody>
          <a:bodyPr lIns="50800" tIns="50800" rIns="50800" bIns="50800" anchor="ctr">
            <a:noAutofit/>
          </a:bodyPr>
          <a:lstStyle>
            <a:lvl1pPr defTabSz="825500">
              <a:lnSpc>
                <a:spcPct val="130000"/>
              </a:lnSpc>
            </a:lvl1pPr>
          </a:lstStyle>
          <a:p>
            <a:pPr/>
            <a:r>
              <a:t>企业法定代理人的授权书</a:t>
            </a:r>
          </a:p>
        </p:txBody>
      </p:sp>
      <p:sp>
        <p:nvSpPr>
          <p:cNvPr id="746" name="Shape 746"/>
          <p:cNvSpPr/>
          <p:nvPr>
            <p:ph type="body" idx="1"/>
          </p:nvPr>
        </p:nvSpPr>
        <p:spPr>
          <a:xfrm>
            <a:off x="3062137" y="3696456"/>
            <a:ext cx="18288001" cy="7557804"/>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凡以公司名义订立的合同，签字人应当是公司法定代表人或由其授权的委托代理人。</a:t>
            </a:r>
          </a:p>
          <a:p>
            <a:pPr marL="879230" indent="-879230" algn="l" defTabSz="825500">
              <a:lnSpc>
                <a:spcPct val="130000"/>
              </a:lnSpc>
              <a:spcBef>
                <a:spcPts val="0"/>
              </a:spcBef>
              <a:buSzPct val="100000"/>
              <a:buAutoNum type="arabicPeriod" startAt="1"/>
            </a:pPr>
            <a:r>
              <a:t>凡以分公司名义订立的合同，签字人应当是分公司行政主要负责人或由其授权的代理人。</a:t>
            </a:r>
          </a:p>
          <a:p>
            <a:pPr marL="879230" indent="-879230" algn="l" defTabSz="825500">
              <a:lnSpc>
                <a:spcPct val="130000"/>
              </a:lnSpc>
              <a:spcBef>
                <a:spcPts val="0"/>
              </a:spcBef>
              <a:buSzPct val="100000"/>
              <a:buAutoNum type="arabicPeriod" startAt="1"/>
            </a:pPr>
            <a:r>
              <a:t>要注意被代理人、代理人的身份证明、工作单位、联系电话等信息，代理权限的范围、代理的权限存续的时间</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8" name="Shape 748" descr="平行四边形 1"/>
          <p:cNvSpPr/>
          <p:nvPr/>
        </p:nvSpPr>
        <p:spPr>
          <a:xfrm>
            <a:off x="9564575" y="1855153"/>
            <a:ext cx="4881147" cy="113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49" name="Shape 749"/>
          <p:cNvSpPr/>
          <p:nvPr/>
        </p:nvSpPr>
        <p:spPr>
          <a:xfrm>
            <a:off x="4979071" y="1748053"/>
            <a:ext cx="14454132"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对合同主体的履约能力进行考察</a:t>
            </a:r>
          </a:p>
        </p:txBody>
      </p:sp>
      <p:sp>
        <p:nvSpPr>
          <p:cNvPr id="750" name="Shape 750"/>
          <p:cNvSpPr/>
          <p:nvPr>
            <p:ph type="body" idx="1"/>
          </p:nvPr>
        </p:nvSpPr>
        <p:spPr>
          <a:xfrm>
            <a:off x="3062137" y="3350564"/>
            <a:ext cx="18288001" cy="9732922"/>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通过注册资料、公司历史背景、经营状况等信息的调查，可以了解企业的合法性、公司规模和贸易方式； </a:t>
            </a:r>
          </a:p>
          <a:p>
            <a:pPr marL="879230" indent="-879230" algn="l" defTabSz="825500">
              <a:lnSpc>
                <a:spcPct val="130000"/>
              </a:lnSpc>
              <a:spcBef>
                <a:spcPts val="0"/>
              </a:spcBef>
              <a:buSzPct val="100000"/>
              <a:buAutoNum type="arabicPeriod" startAt="1"/>
            </a:pPr>
            <a:r>
              <a:t>通过经营状况、财务报表及银行资料、以及支付记录等信息的调查，可以了解企业的支付款能力和信用习惯； </a:t>
            </a:r>
          </a:p>
          <a:p>
            <a:pPr marL="879230" indent="-879230" algn="l" defTabSz="825500">
              <a:lnSpc>
                <a:spcPct val="130000"/>
              </a:lnSpc>
              <a:spcBef>
                <a:spcPts val="0"/>
              </a:spcBef>
              <a:buSzPct val="100000"/>
              <a:buAutoNum type="arabicPeriod" startAt="1"/>
            </a:pPr>
            <a:r>
              <a:t>通过对被调查对象的诉讼、抵押及破产等公共信息的调查，可以了解企业的安全性。</a:t>
            </a:r>
          </a:p>
          <a:p>
            <a:pPr marL="879230" indent="-879230" algn="l" defTabSz="825500">
              <a:lnSpc>
                <a:spcPct val="130000"/>
              </a:lnSpc>
              <a:spcBef>
                <a:spcPts val="0"/>
              </a:spcBef>
              <a:buSzPct val="100000"/>
              <a:buAutoNum type="arabicPeriod" startAt="1"/>
            </a:pPr>
            <a:r>
              <a:t>实地考察。</a:t>
            </a:r>
          </a:p>
          <a:p>
            <a:pPr marL="879230" indent="-879230" algn="l" defTabSz="825500">
              <a:lnSpc>
                <a:spcPct val="130000"/>
              </a:lnSpc>
              <a:spcBef>
                <a:spcPts val="0"/>
              </a:spcBef>
              <a:buSzPct val="100000"/>
              <a:buAutoNum type="arabicPeriod" startAt="1"/>
              <a:defRPr b="1" u="sng"/>
            </a:pPr>
            <a:r>
              <a:t>必要的时候可以委托相应的中介机构进行尽职调查。</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2" name="Shape 752" descr="矩形 68"/>
          <p:cNvSpPr/>
          <p:nvPr/>
        </p:nvSpPr>
        <p:spPr>
          <a:xfrm>
            <a:off x="4198939" y="192358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53" name="Shape 753" descr="矩形 69"/>
          <p:cNvSpPr/>
          <p:nvPr/>
        </p:nvSpPr>
        <p:spPr>
          <a:xfrm>
            <a:off x="5220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54" name="Shape 754" descr="矩形 70"/>
          <p:cNvSpPr/>
          <p:nvPr/>
        </p:nvSpPr>
        <p:spPr>
          <a:xfrm>
            <a:off x="6236185" y="1928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55" name="Shape 755" descr="矩形 71"/>
          <p:cNvSpPr/>
          <p:nvPr/>
        </p:nvSpPr>
        <p:spPr>
          <a:xfrm>
            <a:off x="7252185" y="1928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56" name="Shape 756" descr="矩形 72"/>
          <p:cNvSpPr/>
          <p:nvPr/>
        </p:nvSpPr>
        <p:spPr>
          <a:xfrm>
            <a:off x="8268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57" name="Shape 757" descr="矩形 73"/>
          <p:cNvSpPr/>
          <p:nvPr/>
        </p:nvSpPr>
        <p:spPr>
          <a:xfrm>
            <a:off x="9284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58" name="Shape 758" descr="矩形 74"/>
          <p:cNvSpPr/>
          <p:nvPr/>
        </p:nvSpPr>
        <p:spPr>
          <a:xfrm>
            <a:off x="420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59" name="Shape 759" descr="矩形 75"/>
          <p:cNvSpPr/>
          <p:nvPr/>
        </p:nvSpPr>
        <p:spPr>
          <a:xfrm>
            <a:off x="5220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0" name="Shape 760" descr="矩形 76"/>
          <p:cNvSpPr/>
          <p:nvPr/>
        </p:nvSpPr>
        <p:spPr>
          <a:xfrm>
            <a:off x="6236185" y="2944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1" name="Shape 761" descr="矩形 77"/>
          <p:cNvSpPr/>
          <p:nvPr/>
        </p:nvSpPr>
        <p:spPr>
          <a:xfrm>
            <a:off x="7252185" y="2944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2" name="Shape 762" descr="矩形 78"/>
          <p:cNvSpPr/>
          <p:nvPr/>
        </p:nvSpPr>
        <p:spPr>
          <a:xfrm>
            <a:off x="8268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3" name="Shape 763" descr="矩形 82"/>
          <p:cNvSpPr/>
          <p:nvPr/>
        </p:nvSpPr>
        <p:spPr>
          <a:xfrm>
            <a:off x="928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4" name="Shape 764" descr="矩形 83"/>
          <p:cNvSpPr/>
          <p:nvPr/>
        </p:nvSpPr>
        <p:spPr>
          <a:xfrm>
            <a:off x="420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5" name="Shape 765" descr="矩形 84"/>
          <p:cNvSpPr/>
          <p:nvPr/>
        </p:nvSpPr>
        <p:spPr>
          <a:xfrm>
            <a:off x="5220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6" name="Shape 766" descr="矩形 85"/>
          <p:cNvSpPr/>
          <p:nvPr/>
        </p:nvSpPr>
        <p:spPr>
          <a:xfrm>
            <a:off x="6236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7" name="Shape 767" descr="矩形 86"/>
          <p:cNvSpPr/>
          <p:nvPr/>
        </p:nvSpPr>
        <p:spPr>
          <a:xfrm>
            <a:off x="7252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8" name="Shape 768" descr="矩形 87"/>
          <p:cNvSpPr/>
          <p:nvPr/>
        </p:nvSpPr>
        <p:spPr>
          <a:xfrm>
            <a:off x="8268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69" name="Shape 769" descr="矩形 88"/>
          <p:cNvSpPr/>
          <p:nvPr/>
        </p:nvSpPr>
        <p:spPr>
          <a:xfrm>
            <a:off x="928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0" name="Shape 770" descr="矩形 89"/>
          <p:cNvSpPr/>
          <p:nvPr/>
        </p:nvSpPr>
        <p:spPr>
          <a:xfrm>
            <a:off x="420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1" name="Shape 771" descr="矩形 90"/>
          <p:cNvSpPr/>
          <p:nvPr/>
        </p:nvSpPr>
        <p:spPr>
          <a:xfrm>
            <a:off x="5220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2" name="Shape 772" descr="矩形 91"/>
          <p:cNvSpPr/>
          <p:nvPr/>
        </p:nvSpPr>
        <p:spPr>
          <a:xfrm>
            <a:off x="6236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3" name="Shape 773" descr="矩形 92"/>
          <p:cNvSpPr/>
          <p:nvPr/>
        </p:nvSpPr>
        <p:spPr>
          <a:xfrm>
            <a:off x="7252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4" name="Shape 774" descr="矩形 93"/>
          <p:cNvSpPr/>
          <p:nvPr/>
        </p:nvSpPr>
        <p:spPr>
          <a:xfrm>
            <a:off x="8268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5" name="Shape 775" descr="矩形 94"/>
          <p:cNvSpPr/>
          <p:nvPr/>
        </p:nvSpPr>
        <p:spPr>
          <a:xfrm>
            <a:off x="928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6" name="Shape 776" descr="矩形 95"/>
          <p:cNvSpPr/>
          <p:nvPr/>
        </p:nvSpPr>
        <p:spPr>
          <a:xfrm>
            <a:off x="420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7" name="Shape 777" descr="矩形 96"/>
          <p:cNvSpPr/>
          <p:nvPr/>
        </p:nvSpPr>
        <p:spPr>
          <a:xfrm>
            <a:off x="5220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8" name="Shape 778" descr="矩形 97"/>
          <p:cNvSpPr/>
          <p:nvPr/>
        </p:nvSpPr>
        <p:spPr>
          <a:xfrm>
            <a:off x="6236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79" name="Shape 779" descr="矩形 98"/>
          <p:cNvSpPr/>
          <p:nvPr/>
        </p:nvSpPr>
        <p:spPr>
          <a:xfrm>
            <a:off x="7252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0" name="Shape 780" descr="矩形 99"/>
          <p:cNvSpPr/>
          <p:nvPr/>
        </p:nvSpPr>
        <p:spPr>
          <a:xfrm>
            <a:off x="8268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1" name="Shape 781" descr="矩形 100"/>
          <p:cNvSpPr/>
          <p:nvPr/>
        </p:nvSpPr>
        <p:spPr>
          <a:xfrm>
            <a:off x="928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2" name="Shape 782" descr="矩形 101"/>
          <p:cNvSpPr/>
          <p:nvPr/>
        </p:nvSpPr>
        <p:spPr>
          <a:xfrm>
            <a:off x="420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3" name="Shape 783" descr="矩形 102"/>
          <p:cNvSpPr/>
          <p:nvPr/>
        </p:nvSpPr>
        <p:spPr>
          <a:xfrm>
            <a:off x="5220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4" name="Shape 784" descr="矩形 103"/>
          <p:cNvSpPr/>
          <p:nvPr/>
        </p:nvSpPr>
        <p:spPr>
          <a:xfrm>
            <a:off x="6236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5" name="Shape 785" descr="矩形 104"/>
          <p:cNvSpPr/>
          <p:nvPr/>
        </p:nvSpPr>
        <p:spPr>
          <a:xfrm>
            <a:off x="7252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6" name="Shape 786" descr="矩形 105"/>
          <p:cNvSpPr/>
          <p:nvPr/>
        </p:nvSpPr>
        <p:spPr>
          <a:xfrm>
            <a:off x="8268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7" name="Shape 787" descr="矩形 106"/>
          <p:cNvSpPr/>
          <p:nvPr/>
        </p:nvSpPr>
        <p:spPr>
          <a:xfrm>
            <a:off x="928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8" name="Shape 788" descr="矩形 107"/>
          <p:cNvSpPr/>
          <p:nvPr/>
        </p:nvSpPr>
        <p:spPr>
          <a:xfrm>
            <a:off x="4204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89" name="Shape 789" descr="矩形 108"/>
          <p:cNvSpPr/>
          <p:nvPr/>
        </p:nvSpPr>
        <p:spPr>
          <a:xfrm>
            <a:off x="5220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0" name="Shape 790" descr="矩形 109"/>
          <p:cNvSpPr/>
          <p:nvPr/>
        </p:nvSpPr>
        <p:spPr>
          <a:xfrm>
            <a:off x="6236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1" name="Shape 791" descr="矩形 110"/>
          <p:cNvSpPr/>
          <p:nvPr/>
        </p:nvSpPr>
        <p:spPr>
          <a:xfrm>
            <a:off x="7252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2" name="Shape 792" descr="矩形 111"/>
          <p:cNvSpPr/>
          <p:nvPr/>
        </p:nvSpPr>
        <p:spPr>
          <a:xfrm>
            <a:off x="8268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3" name="Shape 793" descr="矩形 112"/>
          <p:cNvSpPr/>
          <p:nvPr/>
        </p:nvSpPr>
        <p:spPr>
          <a:xfrm>
            <a:off x="928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4" name="Shape 794" descr="矩形 113"/>
          <p:cNvSpPr/>
          <p:nvPr/>
        </p:nvSpPr>
        <p:spPr>
          <a:xfrm>
            <a:off x="4204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5" name="Shape 795" descr="矩形 114"/>
          <p:cNvSpPr/>
          <p:nvPr/>
        </p:nvSpPr>
        <p:spPr>
          <a:xfrm>
            <a:off x="5220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6" name="Shape 796" descr="矩形 115"/>
          <p:cNvSpPr/>
          <p:nvPr/>
        </p:nvSpPr>
        <p:spPr>
          <a:xfrm>
            <a:off x="6236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7" name="Shape 797" descr="矩形 116"/>
          <p:cNvSpPr/>
          <p:nvPr/>
        </p:nvSpPr>
        <p:spPr>
          <a:xfrm>
            <a:off x="7252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8" name="Shape 798" descr="矩形 117"/>
          <p:cNvSpPr/>
          <p:nvPr/>
        </p:nvSpPr>
        <p:spPr>
          <a:xfrm>
            <a:off x="8268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799" name="Shape 799" descr="矩形 118"/>
          <p:cNvSpPr/>
          <p:nvPr/>
        </p:nvSpPr>
        <p:spPr>
          <a:xfrm>
            <a:off x="928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0" name="Shape 800" descr="矩形 119"/>
          <p:cNvSpPr/>
          <p:nvPr/>
        </p:nvSpPr>
        <p:spPr>
          <a:xfrm>
            <a:off x="4204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1" name="Shape 801" descr="矩形 120"/>
          <p:cNvSpPr/>
          <p:nvPr/>
        </p:nvSpPr>
        <p:spPr>
          <a:xfrm>
            <a:off x="5220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2" name="Shape 802" descr="矩形 121"/>
          <p:cNvSpPr/>
          <p:nvPr/>
        </p:nvSpPr>
        <p:spPr>
          <a:xfrm>
            <a:off x="6236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3" name="Shape 803" descr="矩形 122"/>
          <p:cNvSpPr/>
          <p:nvPr/>
        </p:nvSpPr>
        <p:spPr>
          <a:xfrm>
            <a:off x="7252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4" name="Shape 804" descr="矩形 123"/>
          <p:cNvSpPr/>
          <p:nvPr/>
        </p:nvSpPr>
        <p:spPr>
          <a:xfrm>
            <a:off x="8268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5" name="Shape 805" descr="矩形 124"/>
          <p:cNvSpPr/>
          <p:nvPr/>
        </p:nvSpPr>
        <p:spPr>
          <a:xfrm>
            <a:off x="928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6" name="Shape 806" descr="矩形 125"/>
          <p:cNvSpPr/>
          <p:nvPr/>
        </p:nvSpPr>
        <p:spPr>
          <a:xfrm>
            <a:off x="4204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7" name="Shape 807" descr="矩形 126"/>
          <p:cNvSpPr/>
          <p:nvPr/>
        </p:nvSpPr>
        <p:spPr>
          <a:xfrm>
            <a:off x="5220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8" name="Shape 808" descr="矩形 127"/>
          <p:cNvSpPr/>
          <p:nvPr/>
        </p:nvSpPr>
        <p:spPr>
          <a:xfrm>
            <a:off x="6236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09" name="Shape 809" descr="矩形 128"/>
          <p:cNvSpPr/>
          <p:nvPr/>
        </p:nvSpPr>
        <p:spPr>
          <a:xfrm>
            <a:off x="7252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10" name="Shape 810" descr="矩形 129"/>
          <p:cNvSpPr/>
          <p:nvPr/>
        </p:nvSpPr>
        <p:spPr>
          <a:xfrm>
            <a:off x="8268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11" name="Shape 811" descr="矩形 130"/>
          <p:cNvSpPr/>
          <p:nvPr/>
        </p:nvSpPr>
        <p:spPr>
          <a:xfrm>
            <a:off x="928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815" name="Group 815" descr="组合 2"/>
          <p:cNvGrpSpPr/>
          <p:nvPr/>
        </p:nvGrpSpPr>
        <p:grpSpPr>
          <a:xfrm>
            <a:off x="11950111" y="5288429"/>
            <a:ext cx="8023338" cy="3542102"/>
            <a:chOff x="0" y="0"/>
            <a:chExt cx="8023336" cy="3542100"/>
          </a:xfrm>
        </p:grpSpPr>
        <p:sp>
          <p:nvSpPr>
            <p:cNvPr id="812" name="Shape 812"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Four</a:t>
              </a:r>
            </a:p>
          </p:txBody>
        </p:sp>
        <p:sp>
          <p:nvSpPr>
            <p:cNvPr id="813" name="Shape 813" descr="文本占位符 2"/>
            <p:cNvSpPr/>
            <p:nvPr/>
          </p:nvSpPr>
          <p:spPr>
            <a:xfrm>
              <a:off x="170003" y="1644720"/>
              <a:ext cx="7853334"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合同起草</a:t>
              </a:r>
            </a:p>
          </p:txBody>
        </p:sp>
        <p:sp>
          <p:nvSpPr>
            <p:cNvPr id="814" name="Shape 814"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7" name="Shape 817" descr="平行四边形 1"/>
          <p:cNvSpPr/>
          <p:nvPr/>
        </p:nvSpPr>
        <p:spPr>
          <a:xfrm>
            <a:off x="11829573" y="1418724"/>
            <a:ext cx="2077414"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18" name="Shape 818"/>
          <p:cNvSpPr/>
          <p:nvPr/>
        </p:nvSpPr>
        <p:spPr>
          <a:xfrm>
            <a:off x="10274839" y="1311625"/>
            <a:ext cx="3834322"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合同起草</a:t>
            </a:r>
          </a:p>
        </p:txBody>
      </p:sp>
      <p:sp>
        <p:nvSpPr>
          <p:cNvPr id="819" name="Shape 819"/>
          <p:cNvSpPr/>
          <p:nvPr>
            <p:ph type="body" sz="half" idx="1"/>
          </p:nvPr>
        </p:nvSpPr>
        <p:spPr>
          <a:xfrm>
            <a:off x="1886304" y="4704439"/>
            <a:ext cx="18797706" cy="4307122"/>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准备工作</a:t>
            </a:r>
          </a:p>
          <a:p>
            <a:pPr marL="879230" indent="-879230" algn="l" defTabSz="825500">
              <a:lnSpc>
                <a:spcPct val="130000"/>
              </a:lnSpc>
              <a:spcBef>
                <a:spcPts val="0"/>
              </a:spcBef>
              <a:buSzPct val="100000"/>
              <a:buAutoNum type="arabicPeriod" startAt="1"/>
            </a:pPr>
            <a:r>
              <a:t>审查主体资格（行为能力、资质等）</a:t>
            </a:r>
          </a:p>
          <a:p>
            <a:pPr marL="879230" indent="-879230" algn="l" defTabSz="825500">
              <a:lnSpc>
                <a:spcPct val="130000"/>
              </a:lnSpc>
              <a:spcBef>
                <a:spcPts val="0"/>
              </a:spcBef>
              <a:buSzPct val="100000"/>
              <a:buAutoNum type="arabicPeriod" startAt="1"/>
            </a:pPr>
            <a:r>
              <a:t>起草序言部分</a:t>
            </a:r>
          </a:p>
          <a:p>
            <a:pPr marL="879230" indent="-879230" algn="l" defTabSz="825500">
              <a:lnSpc>
                <a:spcPct val="130000"/>
              </a:lnSpc>
              <a:spcBef>
                <a:spcPts val="0"/>
              </a:spcBef>
              <a:buSzPct val="100000"/>
              <a:buAutoNum type="arabicPeriod" startAt="1"/>
            </a:pPr>
            <a:r>
              <a:t>起草正文部分</a:t>
            </a:r>
          </a:p>
        </p:txBody>
      </p:sp>
      <p:sp>
        <p:nvSpPr>
          <p:cNvPr id="820" name="Shape 820"/>
          <p:cNvSpPr/>
          <p:nvPr/>
        </p:nvSpPr>
        <p:spPr>
          <a:xfrm>
            <a:off x="12793287" y="3921623"/>
            <a:ext cx="9669070" cy="2377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1793630" indent="-879230">
              <a:lnSpc>
                <a:spcPct val="110000"/>
              </a:lnSpc>
              <a:buSzPct val="100000"/>
              <a:buAutoNum type="arabicPeriod" startAt="1"/>
              <a:defRPr sz="4000"/>
            </a:pPr>
            <a:r>
              <a:t>整理材料，规划设计</a:t>
            </a:r>
          </a:p>
          <a:p>
            <a:pPr lvl="1" marL="1793630" indent="-879230">
              <a:lnSpc>
                <a:spcPct val="110000"/>
              </a:lnSpc>
              <a:buSzPct val="100000"/>
              <a:buAutoNum type="arabicPeriod" startAt="1"/>
              <a:defRPr sz="4000"/>
            </a:pPr>
            <a:r>
              <a:t>确定合同性质，采用不同文本规范</a:t>
            </a:r>
          </a:p>
          <a:p>
            <a:pPr lvl="1" marL="1793630" indent="-879230">
              <a:lnSpc>
                <a:spcPct val="110000"/>
              </a:lnSpc>
              <a:buSzPct val="100000"/>
              <a:buAutoNum type="arabicPeriod" startAt="1"/>
              <a:defRPr sz="4000"/>
            </a:pPr>
            <a:r>
              <a:t>起草和修改合同文本</a:t>
            </a:r>
          </a:p>
        </p:txBody>
      </p:sp>
      <p:sp>
        <p:nvSpPr>
          <p:cNvPr id="821" name="Shape 821"/>
          <p:cNvSpPr/>
          <p:nvPr/>
        </p:nvSpPr>
        <p:spPr>
          <a:xfrm>
            <a:off x="5925424" y="5202334"/>
            <a:ext cx="7382290" cy="1"/>
          </a:xfrm>
          <a:prstGeom prst="line">
            <a:avLst/>
          </a:prstGeom>
          <a:ln w="25400">
            <a:solidFill>
              <a:schemeClr val="accent4">
                <a:hueOff val="102361"/>
                <a:satOff val="14118"/>
                <a:lumOff val="10675"/>
              </a:schemeClr>
            </a:solidFill>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822" name="Shape 822"/>
          <p:cNvSpPr/>
          <p:nvPr/>
        </p:nvSpPr>
        <p:spPr>
          <a:xfrm flipV="1">
            <a:off x="13325335" y="4147726"/>
            <a:ext cx="1" cy="2042554"/>
          </a:xfrm>
          <a:prstGeom prst="line">
            <a:avLst/>
          </a:prstGeom>
          <a:ln w="25400">
            <a:solidFill>
              <a:schemeClr val="accent4">
                <a:hueOff val="102361"/>
                <a:satOff val="14118"/>
                <a:lumOff val="10675"/>
              </a:schemeClr>
            </a:solidFill>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823" name="Shape 823"/>
          <p:cNvSpPr/>
          <p:nvPr/>
        </p:nvSpPr>
        <p:spPr>
          <a:xfrm>
            <a:off x="6833317" y="8553665"/>
            <a:ext cx="1206341" cy="1"/>
          </a:xfrm>
          <a:prstGeom prst="line">
            <a:avLst/>
          </a:prstGeom>
          <a:ln w="25400">
            <a:solidFill>
              <a:schemeClr val="accent4">
                <a:hueOff val="102361"/>
                <a:satOff val="14118"/>
                <a:lumOff val="10675"/>
              </a:schemeClr>
            </a:solidFill>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824" name="Shape 824"/>
          <p:cNvSpPr/>
          <p:nvPr/>
        </p:nvSpPr>
        <p:spPr>
          <a:xfrm flipH="1">
            <a:off x="8077029" y="7188452"/>
            <a:ext cx="1" cy="4307122"/>
          </a:xfrm>
          <a:prstGeom prst="line">
            <a:avLst/>
          </a:prstGeom>
          <a:ln w="25400">
            <a:solidFill>
              <a:schemeClr val="accent4">
                <a:hueOff val="102361"/>
                <a:satOff val="14118"/>
                <a:lumOff val="10675"/>
              </a:schemeClr>
            </a:solidFill>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825" name="Shape 825"/>
          <p:cNvSpPr/>
          <p:nvPr/>
        </p:nvSpPr>
        <p:spPr>
          <a:xfrm>
            <a:off x="8534271" y="7058368"/>
            <a:ext cx="13995759" cy="5062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marL="879230" indent="-879230">
              <a:lnSpc>
                <a:spcPct val="110000"/>
              </a:lnSpc>
              <a:buSzPct val="100000"/>
              <a:buAutoNum type="arabicPeriod" startAt="1"/>
              <a:defRPr sz="4000"/>
            </a:pPr>
            <a:r>
              <a:t>合同主要部分：当事人的名称或者姓名和住所；标的；数量；质量；价款或者报酬；履行期限、地点和方式；违约责任；合同的解除条款；解决争议的方法。</a:t>
            </a:r>
          </a:p>
          <a:p>
            <a:pPr marL="879230" indent="-879230">
              <a:lnSpc>
                <a:spcPct val="110000"/>
              </a:lnSpc>
              <a:buSzPct val="100000"/>
              <a:buAutoNum type="arabicPeriod" startAt="1"/>
              <a:defRPr sz="4000"/>
            </a:pPr>
            <a:r>
              <a:t>合同其他重要部分：合同标的；合同主体权利和义务；保证担保条款；抵押合同；签字盖章；不可抗力条款；格式条款。</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825">
                                            <p:bg/>
                                          </p:spTgt>
                                        </p:tgtEl>
                                        <p:attrNameLst>
                                          <p:attrName>style.visibility</p:attrName>
                                        </p:attrNameLst>
                                      </p:cBhvr>
                                      <p:to>
                                        <p:strVal val="visible"/>
                                      </p:to>
                                    </p:set>
                                    <p:animEffect filter="box(in)" transition="in">
                                      <p:cBhvr>
                                        <p:cTn id="7" dur="2000"/>
                                        <p:tgtEl>
                                          <p:spTgt spid="825">
                                            <p:bg/>
                                          </p:spTgt>
                                        </p:tgtEl>
                                      </p:cBhvr>
                                    </p:animEffect>
                                  </p:childTnLst>
                                </p:cTn>
                              </p:par>
                              <p:par>
                                <p:cTn id="8" presetClass="entr" nodeType="withEffect" presetSubtype="16" presetID="4" grpId="1" fill="hold">
                                  <p:stCondLst>
                                    <p:cond delay="0"/>
                                  </p:stCondLst>
                                  <p:iterate type="el" backwards="0">
                                    <p:tmAbs val="0"/>
                                  </p:iterate>
                                  <p:childTnLst>
                                    <p:set>
                                      <p:cBhvr>
                                        <p:cTn id="9" fill="hold"/>
                                        <p:tgtEl>
                                          <p:spTgt spid="825">
                                            <p:txEl>
                                              <p:pRg st="0" end="0"/>
                                            </p:txEl>
                                          </p:spTgt>
                                        </p:tgtEl>
                                        <p:attrNameLst>
                                          <p:attrName>style.visibility</p:attrName>
                                        </p:attrNameLst>
                                      </p:cBhvr>
                                      <p:to>
                                        <p:strVal val="visible"/>
                                      </p:to>
                                    </p:set>
                                    <p:animEffect filter="box(in)" transition="in">
                                      <p:cBhvr>
                                        <p:cTn id="10" dur="2000"/>
                                        <p:tgtEl>
                                          <p:spTgt spid="8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4" grpId="1" fill="hold">
                                  <p:stCondLst>
                                    <p:cond delay="0"/>
                                  </p:stCondLst>
                                  <p:iterate type="el" backwards="0">
                                    <p:tmAbs val="0"/>
                                  </p:iterate>
                                  <p:childTnLst>
                                    <p:set>
                                      <p:cBhvr>
                                        <p:cTn id="14" fill="hold"/>
                                        <p:tgtEl>
                                          <p:spTgt spid="825">
                                            <p:txEl>
                                              <p:pRg st="1" end="1"/>
                                            </p:txEl>
                                          </p:spTgt>
                                        </p:tgtEl>
                                        <p:attrNameLst>
                                          <p:attrName>style.visibility</p:attrName>
                                        </p:attrNameLst>
                                      </p:cBhvr>
                                      <p:to>
                                        <p:strVal val="visible"/>
                                      </p:to>
                                    </p:set>
                                    <p:animEffect filter="box(in)" transition="in">
                                      <p:cBhvr>
                                        <p:cTn id="15" dur="2000"/>
                                        <p:tgtEl>
                                          <p:spTgt spid="82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25"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7" name="Shape 827" descr="平行四边形 1"/>
          <p:cNvSpPr/>
          <p:nvPr/>
        </p:nvSpPr>
        <p:spPr>
          <a:xfrm>
            <a:off x="11921870" y="1670625"/>
            <a:ext cx="4692657"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28" name="Shape 828"/>
          <p:cNvSpPr/>
          <p:nvPr/>
        </p:nvSpPr>
        <p:spPr>
          <a:xfrm>
            <a:off x="7797748" y="1576226"/>
            <a:ext cx="8200275"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合同起草的基本规范</a:t>
            </a:r>
          </a:p>
        </p:txBody>
      </p:sp>
      <p:sp>
        <p:nvSpPr>
          <p:cNvPr id="829" name="Shape 829"/>
          <p:cNvSpPr/>
          <p:nvPr>
            <p:ph type="body" idx="1"/>
          </p:nvPr>
        </p:nvSpPr>
        <p:spPr>
          <a:xfrm>
            <a:off x="1235248" y="3474943"/>
            <a:ext cx="21913504" cy="9497754"/>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注意交易实施的安全性和可操作性。</a:t>
            </a:r>
          </a:p>
          <a:p>
            <a:pPr marL="879230" indent="-879230" algn="l" defTabSz="825500">
              <a:lnSpc>
                <a:spcPct val="120000"/>
              </a:lnSpc>
              <a:spcBef>
                <a:spcPts val="0"/>
              </a:spcBef>
              <a:buSzPct val="100000"/>
              <a:buAutoNum type="arabicPeriod" startAt="1"/>
            </a:pPr>
            <a:r>
              <a:t>注意对合同订立后的可变更情形的约定（考虑周全，避免纠纷）。具体包括不可抗力；社会因素中的国家法律政策调整、市场价格重大波动等情势变更；合同一方当事人死亡或者企业终止清算等。</a:t>
            </a:r>
          </a:p>
          <a:p>
            <a:pPr marL="879230" indent="-879230" algn="l" defTabSz="825500">
              <a:lnSpc>
                <a:spcPct val="120000"/>
              </a:lnSpc>
              <a:spcBef>
                <a:spcPts val="0"/>
              </a:spcBef>
              <a:buSzPct val="100000"/>
              <a:buAutoNum type="arabicPeriod" startAt="1"/>
            </a:pPr>
            <a:r>
              <a:t>注意合同纠纷发生的可能性（尽可能将双方的权利义务及违约责任条款约定清楚）</a:t>
            </a:r>
          </a:p>
          <a:p>
            <a:pPr marL="879230" indent="-879230" algn="l" defTabSz="825500">
              <a:lnSpc>
                <a:spcPct val="120000"/>
              </a:lnSpc>
              <a:spcBef>
                <a:spcPts val="0"/>
              </a:spcBef>
              <a:buSzPct val="100000"/>
              <a:buAutoNum type="arabicPeriod" startAt="1"/>
            </a:pPr>
            <a:r>
              <a:t>注意合同文本语言表达的准确性和规范性（如定金与订金；权利与权力；抵押与质押等）。</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descr="平行四边形 52"/>
          <p:cNvSpPr/>
          <p:nvPr/>
        </p:nvSpPr>
        <p:spPr>
          <a:xfrm>
            <a:off x="3778019" y="4821707"/>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13" name="Shape 313" descr="平行四边形 53"/>
          <p:cNvSpPr/>
          <p:nvPr/>
        </p:nvSpPr>
        <p:spPr>
          <a:xfrm>
            <a:off x="4829052" y="480942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14" name="Shape 314" descr="平行四边形 54"/>
          <p:cNvSpPr/>
          <p:nvPr/>
        </p:nvSpPr>
        <p:spPr>
          <a:xfrm>
            <a:off x="5880086" y="480942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15" name="Shape 315" descr="平行四边形 55"/>
          <p:cNvSpPr/>
          <p:nvPr/>
        </p:nvSpPr>
        <p:spPr>
          <a:xfrm>
            <a:off x="6931122" y="480942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16" name="Shape 316" descr="平行四边形 56"/>
          <p:cNvSpPr/>
          <p:nvPr/>
        </p:nvSpPr>
        <p:spPr>
          <a:xfrm>
            <a:off x="7982157" y="480942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17" name="Shape 317" descr="平行四边形 57"/>
          <p:cNvSpPr/>
          <p:nvPr/>
        </p:nvSpPr>
        <p:spPr>
          <a:xfrm>
            <a:off x="9033191" y="480942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18" name="Shape 318" descr="平行四边形 58"/>
          <p:cNvSpPr/>
          <p:nvPr/>
        </p:nvSpPr>
        <p:spPr>
          <a:xfrm>
            <a:off x="10084227" y="480942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19" name="Shape 319" descr="平行四边形 59"/>
          <p:cNvSpPr/>
          <p:nvPr/>
        </p:nvSpPr>
        <p:spPr>
          <a:xfrm>
            <a:off x="11135260" y="480942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20" name="Shape 320" descr="平行四边形 60"/>
          <p:cNvSpPr/>
          <p:nvPr/>
        </p:nvSpPr>
        <p:spPr>
          <a:xfrm>
            <a:off x="12186295" y="4809429"/>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21" name="Shape 321"/>
          <p:cNvSpPr/>
          <p:nvPr/>
        </p:nvSpPr>
        <p:spPr>
          <a:xfrm>
            <a:off x="3562349" y="5352627"/>
            <a:ext cx="17259301" cy="276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sz="15000"/>
            </a:lvl1pPr>
          </a:lstStyle>
          <a:p>
            <a:pPr/>
            <a:r>
              <a:t>目前合同存在的问题</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1" name="Shape 831" descr="标题 1"/>
          <p:cNvSpPr/>
          <p:nvPr>
            <p:ph type="title"/>
          </p:nvPr>
        </p:nvSpPr>
        <p:spPr>
          <a:xfrm>
            <a:off x="2900883" y="2079191"/>
            <a:ext cx="18610509" cy="1148236"/>
          </a:xfrm>
          <a:prstGeom prst="rect">
            <a:avLst/>
          </a:prstGeom>
        </p:spPr>
        <p:txBody>
          <a:bodyPr lIns="50800" tIns="50800" rIns="50800" bIns="50800" anchor="ctr">
            <a:noAutofit/>
          </a:bodyPr>
          <a:lstStyle>
            <a:lvl1pPr defTabSz="825500">
              <a:lnSpc>
                <a:spcPct val="130000"/>
              </a:lnSpc>
            </a:lvl1pPr>
          </a:lstStyle>
          <a:p>
            <a:pPr/>
            <a:r>
              <a:t>合同起草的其他事项</a:t>
            </a:r>
          </a:p>
        </p:txBody>
      </p:sp>
      <p:sp>
        <p:nvSpPr>
          <p:cNvPr id="832" name="Shape 832" descr="内容占位符 2"/>
          <p:cNvSpPr/>
          <p:nvPr>
            <p:ph type="body" sz="half" idx="1"/>
          </p:nvPr>
        </p:nvSpPr>
        <p:spPr>
          <a:xfrm>
            <a:off x="3062137" y="4583307"/>
            <a:ext cx="18288001" cy="6159576"/>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调查案件事实，进一步确认所掌握案件事实准确无误、充分详尽。</a:t>
            </a:r>
          </a:p>
          <a:p>
            <a:pPr marL="879230" indent="-879230" algn="l" defTabSz="825500">
              <a:lnSpc>
                <a:spcPct val="120000"/>
              </a:lnSpc>
              <a:spcBef>
                <a:spcPts val="0"/>
              </a:spcBef>
              <a:buSzPct val="100000"/>
              <a:buAutoNum type="arabicPeriod" startAt="1"/>
            </a:pPr>
            <a:r>
              <a:t>结合案件事实考虑法律关系、可能风险，规划条款设置，再比对现有情形，进行条款增补。</a:t>
            </a:r>
          </a:p>
          <a:p>
            <a:pPr marL="879230" indent="-879230" algn="l" defTabSz="825500">
              <a:lnSpc>
                <a:spcPct val="120000"/>
              </a:lnSpc>
              <a:spcBef>
                <a:spcPts val="0"/>
              </a:spcBef>
              <a:buSzPct val="100000"/>
              <a:buAutoNum type="arabicPeriod" startAt="1"/>
            </a:pPr>
            <a:r>
              <a:t>通读全文，核对意思表述，修改逻辑错误。</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4" name="Shape 834"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835" name="Shape 835"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36" name="Shape 836"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37" name="Shape 837"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38" name="Shape 838"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39" name="Shape 839"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0" name="Shape 840"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1" name="Shape 841"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2" name="Shape 842"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3" name="Shape 843" descr="平行四边形 19"/>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4" name="Shape 844" descr="平行四边形 20"/>
          <p:cNvSpPr/>
          <p:nvPr/>
        </p:nvSpPr>
        <p:spPr>
          <a:xfrm>
            <a:off x="917703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5" name="Shape 845" descr="平行四边形 21"/>
          <p:cNvSpPr/>
          <p:nvPr/>
        </p:nvSpPr>
        <p:spPr>
          <a:xfrm>
            <a:off x="10228074"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6" name="Shape 846" descr="平行四边形 22"/>
          <p:cNvSpPr/>
          <p:nvPr/>
        </p:nvSpPr>
        <p:spPr>
          <a:xfrm>
            <a:off x="11279106"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7" name="Shape 847" descr="平行四边形 23"/>
          <p:cNvSpPr/>
          <p:nvPr/>
        </p:nvSpPr>
        <p:spPr>
          <a:xfrm>
            <a:off x="12330141"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8" name="Shape 848"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49" name="Shape 849"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50" name="Shape 850"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51" name="Shape 851"/>
          <p:cNvSpPr/>
          <p:nvPr/>
        </p:nvSpPr>
        <p:spPr>
          <a:xfrm>
            <a:off x="13902211" y="11171965"/>
            <a:ext cx="10042202"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8000">
                <a:solidFill>
                  <a:srgbClr val="FFC000"/>
                </a:solidFill>
              </a:defRPr>
            </a:lvl1pPr>
          </a:lstStyle>
          <a:p>
            <a:pPr/>
            <a:r>
              <a:t>合同的主要组成部分</a:t>
            </a:r>
          </a:p>
        </p:txBody>
      </p:sp>
      <p:sp>
        <p:nvSpPr>
          <p:cNvPr id="852" name="Shape 852"/>
          <p:cNvSpPr/>
          <p:nvPr>
            <p:ph type="body" idx="1"/>
          </p:nvPr>
        </p:nvSpPr>
        <p:spPr>
          <a:xfrm>
            <a:off x="6282466" y="1107076"/>
            <a:ext cx="17739623" cy="9738543"/>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当事人的名称或者姓名和住所；【身份】【履约能力】</a:t>
            </a:r>
          </a:p>
          <a:p>
            <a:pPr marL="879230" indent="-879230" algn="l" defTabSz="825500">
              <a:lnSpc>
                <a:spcPct val="120000"/>
              </a:lnSpc>
              <a:spcBef>
                <a:spcPts val="0"/>
              </a:spcBef>
              <a:buSzPct val="100000"/>
              <a:buAutoNum type="arabicPeriod" startAt="1"/>
            </a:pPr>
            <a:r>
              <a:t>标的；</a:t>
            </a:r>
          </a:p>
          <a:p>
            <a:pPr marL="879230" indent="-879230" algn="l" defTabSz="825500">
              <a:lnSpc>
                <a:spcPct val="120000"/>
              </a:lnSpc>
              <a:spcBef>
                <a:spcPts val="0"/>
              </a:spcBef>
              <a:buSzPct val="100000"/>
              <a:buAutoNum type="arabicPeriod" startAt="1"/>
            </a:pPr>
            <a:r>
              <a:t>数量；</a:t>
            </a:r>
          </a:p>
          <a:p>
            <a:pPr marL="879230" indent="-879230" algn="l" defTabSz="825500">
              <a:lnSpc>
                <a:spcPct val="120000"/>
              </a:lnSpc>
              <a:spcBef>
                <a:spcPts val="0"/>
              </a:spcBef>
              <a:buSzPct val="100000"/>
              <a:buAutoNum type="arabicPeriod" startAt="1"/>
            </a:pPr>
            <a:r>
              <a:t>质量；</a:t>
            </a:r>
          </a:p>
          <a:p>
            <a:pPr marL="879230" indent="-879230" algn="l" defTabSz="825500">
              <a:lnSpc>
                <a:spcPct val="120000"/>
              </a:lnSpc>
              <a:spcBef>
                <a:spcPts val="0"/>
              </a:spcBef>
              <a:buSzPct val="100000"/>
              <a:buAutoNum type="arabicPeriod" startAt="1"/>
            </a:pPr>
            <a:r>
              <a:t>价款或者报酬；【定金】</a:t>
            </a:r>
          </a:p>
          <a:p>
            <a:pPr marL="879230" indent="-879230" algn="l" defTabSz="825500">
              <a:lnSpc>
                <a:spcPct val="120000"/>
              </a:lnSpc>
              <a:spcBef>
                <a:spcPts val="0"/>
              </a:spcBef>
              <a:buSzPct val="100000"/>
              <a:buAutoNum type="arabicPeriod" startAt="1"/>
            </a:pPr>
            <a:r>
              <a:t>履行期限、地点和方式；</a:t>
            </a:r>
          </a:p>
          <a:p>
            <a:pPr marL="879230" indent="-879230" algn="l" defTabSz="825500">
              <a:lnSpc>
                <a:spcPct val="120000"/>
              </a:lnSpc>
              <a:spcBef>
                <a:spcPts val="0"/>
              </a:spcBef>
              <a:buSzPct val="100000"/>
              <a:buAutoNum type="arabicPeriod" startAt="1"/>
            </a:pPr>
            <a:r>
              <a:t>违约责任；【违约金】</a:t>
            </a:r>
          </a:p>
          <a:p>
            <a:pPr marL="879230" indent="-879230" algn="l" defTabSz="825500">
              <a:lnSpc>
                <a:spcPct val="120000"/>
              </a:lnSpc>
              <a:spcBef>
                <a:spcPts val="0"/>
              </a:spcBef>
              <a:buSzPct val="100000"/>
              <a:buAutoNum type="arabicPeriod" startAt="1"/>
            </a:pPr>
            <a:r>
              <a:t>合同的解除条款【约定解除、法定解除】</a:t>
            </a:r>
          </a:p>
          <a:p>
            <a:pPr marL="879230" indent="-879230" algn="l" defTabSz="825500">
              <a:lnSpc>
                <a:spcPct val="120000"/>
              </a:lnSpc>
              <a:spcBef>
                <a:spcPts val="0"/>
              </a:spcBef>
              <a:buSzPct val="100000"/>
              <a:buAutoNum type="arabicPeriod" startAt="1"/>
            </a:pPr>
            <a:r>
              <a:t>解决争议的方法。</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852">
                                            <p:bg/>
                                          </p:spTgt>
                                        </p:tgtEl>
                                        <p:attrNameLst>
                                          <p:attrName>style.visibility</p:attrName>
                                        </p:attrNameLst>
                                      </p:cBhvr>
                                      <p:to>
                                        <p:strVal val="visible"/>
                                      </p:to>
                                    </p:set>
                                    <p:animEffect filter="box(in)" transition="in">
                                      <p:cBhvr>
                                        <p:cTn id="7" dur="2000"/>
                                        <p:tgtEl>
                                          <p:spTgt spid="852">
                                            <p:bg/>
                                          </p:spTgt>
                                        </p:tgtEl>
                                      </p:cBhvr>
                                    </p:animEffect>
                                  </p:childTnLst>
                                </p:cTn>
                              </p:par>
                              <p:par>
                                <p:cTn id="8" presetClass="entr" nodeType="withEffect" presetSubtype="16" presetID="4" grpId="1" fill="hold">
                                  <p:stCondLst>
                                    <p:cond delay="0"/>
                                  </p:stCondLst>
                                  <p:iterate type="el" backwards="0">
                                    <p:tmAbs val="0"/>
                                  </p:iterate>
                                  <p:childTnLst>
                                    <p:set>
                                      <p:cBhvr>
                                        <p:cTn id="9" fill="hold"/>
                                        <p:tgtEl>
                                          <p:spTgt spid="852">
                                            <p:txEl>
                                              <p:pRg st="0" end="0"/>
                                            </p:txEl>
                                          </p:spTgt>
                                        </p:tgtEl>
                                        <p:attrNameLst>
                                          <p:attrName>style.visibility</p:attrName>
                                        </p:attrNameLst>
                                      </p:cBhvr>
                                      <p:to>
                                        <p:strVal val="visible"/>
                                      </p:to>
                                    </p:set>
                                    <p:animEffect filter="box(in)" transition="in">
                                      <p:cBhvr>
                                        <p:cTn id="10" dur="2000"/>
                                        <p:tgtEl>
                                          <p:spTgt spid="8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4" grpId="1" fill="hold">
                                  <p:stCondLst>
                                    <p:cond delay="0"/>
                                  </p:stCondLst>
                                  <p:iterate type="el" backwards="0">
                                    <p:tmAbs val="0"/>
                                  </p:iterate>
                                  <p:childTnLst>
                                    <p:set>
                                      <p:cBhvr>
                                        <p:cTn id="14" fill="hold"/>
                                        <p:tgtEl>
                                          <p:spTgt spid="852">
                                            <p:txEl>
                                              <p:pRg st="1" end="1"/>
                                            </p:txEl>
                                          </p:spTgt>
                                        </p:tgtEl>
                                        <p:attrNameLst>
                                          <p:attrName>style.visibility</p:attrName>
                                        </p:attrNameLst>
                                      </p:cBhvr>
                                      <p:to>
                                        <p:strVal val="visible"/>
                                      </p:to>
                                    </p:set>
                                    <p:animEffect filter="box(in)" transition="in">
                                      <p:cBhvr>
                                        <p:cTn id="15" dur="2000"/>
                                        <p:tgtEl>
                                          <p:spTgt spid="8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6" presetID="4" grpId="1" fill="hold">
                                  <p:stCondLst>
                                    <p:cond delay="0"/>
                                  </p:stCondLst>
                                  <p:iterate type="el" backwards="0">
                                    <p:tmAbs val="0"/>
                                  </p:iterate>
                                  <p:childTnLst>
                                    <p:set>
                                      <p:cBhvr>
                                        <p:cTn id="19" fill="hold"/>
                                        <p:tgtEl>
                                          <p:spTgt spid="852">
                                            <p:txEl>
                                              <p:pRg st="2" end="2"/>
                                            </p:txEl>
                                          </p:spTgt>
                                        </p:tgtEl>
                                        <p:attrNameLst>
                                          <p:attrName>style.visibility</p:attrName>
                                        </p:attrNameLst>
                                      </p:cBhvr>
                                      <p:to>
                                        <p:strVal val="visible"/>
                                      </p:to>
                                    </p:set>
                                    <p:animEffect filter="box(in)" transition="in">
                                      <p:cBhvr>
                                        <p:cTn id="20" dur="2000"/>
                                        <p:tgtEl>
                                          <p:spTgt spid="85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4" grpId="1" fill="hold">
                                  <p:stCondLst>
                                    <p:cond delay="0"/>
                                  </p:stCondLst>
                                  <p:iterate type="el" backwards="0">
                                    <p:tmAbs val="0"/>
                                  </p:iterate>
                                  <p:childTnLst>
                                    <p:set>
                                      <p:cBhvr>
                                        <p:cTn id="24" fill="hold"/>
                                        <p:tgtEl>
                                          <p:spTgt spid="852">
                                            <p:txEl>
                                              <p:pRg st="3" end="3"/>
                                            </p:txEl>
                                          </p:spTgt>
                                        </p:tgtEl>
                                        <p:attrNameLst>
                                          <p:attrName>style.visibility</p:attrName>
                                        </p:attrNameLst>
                                      </p:cBhvr>
                                      <p:to>
                                        <p:strVal val="visible"/>
                                      </p:to>
                                    </p:set>
                                    <p:animEffect filter="box(in)" transition="in">
                                      <p:cBhvr>
                                        <p:cTn id="25" dur="2000"/>
                                        <p:tgtEl>
                                          <p:spTgt spid="85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6" presetID="4" grpId="1" fill="hold">
                                  <p:stCondLst>
                                    <p:cond delay="0"/>
                                  </p:stCondLst>
                                  <p:iterate type="el" backwards="0">
                                    <p:tmAbs val="0"/>
                                  </p:iterate>
                                  <p:childTnLst>
                                    <p:set>
                                      <p:cBhvr>
                                        <p:cTn id="29" fill="hold"/>
                                        <p:tgtEl>
                                          <p:spTgt spid="852">
                                            <p:txEl>
                                              <p:pRg st="4" end="4"/>
                                            </p:txEl>
                                          </p:spTgt>
                                        </p:tgtEl>
                                        <p:attrNameLst>
                                          <p:attrName>style.visibility</p:attrName>
                                        </p:attrNameLst>
                                      </p:cBhvr>
                                      <p:to>
                                        <p:strVal val="visible"/>
                                      </p:to>
                                    </p:set>
                                    <p:animEffect filter="box(in)" transition="in">
                                      <p:cBhvr>
                                        <p:cTn id="30" dur="2000"/>
                                        <p:tgtEl>
                                          <p:spTgt spid="85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4" grpId="1" fill="hold">
                                  <p:stCondLst>
                                    <p:cond delay="0"/>
                                  </p:stCondLst>
                                  <p:iterate type="el" backwards="0">
                                    <p:tmAbs val="0"/>
                                  </p:iterate>
                                  <p:childTnLst>
                                    <p:set>
                                      <p:cBhvr>
                                        <p:cTn id="34" fill="hold"/>
                                        <p:tgtEl>
                                          <p:spTgt spid="852">
                                            <p:txEl>
                                              <p:pRg st="5" end="5"/>
                                            </p:txEl>
                                          </p:spTgt>
                                        </p:tgtEl>
                                        <p:attrNameLst>
                                          <p:attrName>style.visibility</p:attrName>
                                        </p:attrNameLst>
                                      </p:cBhvr>
                                      <p:to>
                                        <p:strVal val="visible"/>
                                      </p:to>
                                    </p:set>
                                    <p:animEffect filter="box(in)" transition="in">
                                      <p:cBhvr>
                                        <p:cTn id="35" dur="2000"/>
                                        <p:tgtEl>
                                          <p:spTgt spid="85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16" presetID="4" grpId="1" fill="hold">
                                  <p:stCondLst>
                                    <p:cond delay="0"/>
                                  </p:stCondLst>
                                  <p:iterate type="el" backwards="0">
                                    <p:tmAbs val="0"/>
                                  </p:iterate>
                                  <p:childTnLst>
                                    <p:set>
                                      <p:cBhvr>
                                        <p:cTn id="39" fill="hold"/>
                                        <p:tgtEl>
                                          <p:spTgt spid="852">
                                            <p:txEl>
                                              <p:pRg st="6" end="6"/>
                                            </p:txEl>
                                          </p:spTgt>
                                        </p:tgtEl>
                                        <p:attrNameLst>
                                          <p:attrName>style.visibility</p:attrName>
                                        </p:attrNameLst>
                                      </p:cBhvr>
                                      <p:to>
                                        <p:strVal val="visible"/>
                                      </p:to>
                                    </p:set>
                                    <p:animEffect filter="box(in)" transition="in">
                                      <p:cBhvr>
                                        <p:cTn id="40" dur="2000"/>
                                        <p:tgtEl>
                                          <p:spTgt spid="85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16" presetID="4" grpId="1" fill="hold">
                                  <p:stCondLst>
                                    <p:cond delay="0"/>
                                  </p:stCondLst>
                                  <p:iterate type="el" backwards="0">
                                    <p:tmAbs val="0"/>
                                  </p:iterate>
                                  <p:childTnLst>
                                    <p:set>
                                      <p:cBhvr>
                                        <p:cTn id="44" fill="hold"/>
                                        <p:tgtEl>
                                          <p:spTgt spid="852">
                                            <p:txEl>
                                              <p:pRg st="7" end="7"/>
                                            </p:txEl>
                                          </p:spTgt>
                                        </p:tgtEl>
                                        <p:attrNameLst>
                                          <p:attrName>style.visibility</p:attrName>
                                        </p:attrNameLst>
                                      </p:cBhvr>
                                      <p:to>
                                        <p:strVal val="visible"/>
                                      </p:to>
                                    </p:set>
                                    <p:animEffect filter="box(in)" transition="in">
                                      <p:cBhvr>
                                        <p:cTn id="45" dur="2000"/>
                                        <p:tgtEl>
                                          <p:spTgt spid="852">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16" presetID="4" grpId="1" fill="hold">
                                  <p:stCondLst>
                                    <p:cond delay="0"/>
                                  </p:stCondLst>
                                  <p:iterate type="el" backwards="0">
                                    <p:tmAbs val="0"/>
                                  </p:iterate>
                                  <p:childTnLst>
                                    <p:set>
                                      <p:cBhvr>
                                        <p:cTn id="49" fill="hold"/>
                                        <p:tgtEl>
                                          <p:spTgt spid="852">
                                            <p:txEl>
                                              <p:pRg st="8" end="8"/>
                                            </p:txEl>
                                          </p:spTgt>
                                        </p:tgtEl>
                                        <p:attrNameLst>
                                          <p:attrName>style.visibility</p:attrName>
                                        </p:attrNameLst>
                                      </p:cBhvr>
                                      <p:to>
                                        <p:strVal val="visible"/>
                                      </p:to>
                                    </p:set>
                                    <p:animEffect filter="box(in)" transition="in">
                                      <p:cBhvr>
                                        <p:cTn id="50" dur="2000"/>
                                        <p:tgtEl>
                                          <p:spTgt spid="852">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52"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4"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855" name="Shape 855"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56" name="Shape 856"/>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857" name="Shape 857"/>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案例一</a:t>
            </a:r>
          </a:p>
        </p:txBody>
      </p:sp>
      <p:sp>
        <p:nvSpPr>
          <p:cNvPr id="858" name="Shape 858"/>
          <p:cNvSpPr/>
          <p:nvPr/>
        </p:nvSpPr>
        <p:spPr>
          <a:xfrm>
            <a:off x="3564344" y="2895600"/>
            <a:ext cx="17283587" cy="792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甲公司与乙公司签定《股权转让协议》，约定甲公司将持有的丙公司80%股权转让给乙公司，合同明确约定了股权转让价格，工商变更登记时间。乙公司按照合同的约定支付股权转让价款，但是甲公司却迟迟不予办理工商变更登记。乙公司向法院起诉要求甲公司办理工商变更登记，法院审理过程中，发现甲公司仅有丙公司50%的股权。</a:t>
            </a:r>
          </a:p>
          <a:p>
            <a:pPr/>
            <a:r>
              <a:t>乙公司应当采取什么措施维护合法权益？</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0" name="Shape 860"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861" name="Shape 861"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62" name="Shape 862"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63" name="Shape 863"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64" name="Shape 864"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65" name="Shape 865"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66" name="Shape 866"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67" name="Shape 867"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68" name="Shape 868"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69" name="Shape 869" descr="平行四边形 19"/>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70" name="Shape 870" descr="平行四边形 20"/>
          <p:cNvSpPr/>
          <p:nvPr/>
        </p:nvSpPr>
        <p:spPr>
          <a:xfrm>
            <a:off x="917703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71" name="Shape 871" descr="平行四边形 21"/>
          <p:cNvSpPr/>
          <p:nvPr/>
        </p:nvSpPr>
        <p:spPr>
          <a:xfrm>
            <a:off x="10228074"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72" name="Shape 872" descr="平行四边形 22"/>
          <p:cNvSpPr/>
          <p:nvPr/>
        </p:nvSpPr>
        <p:spPr>
          <a:xfrm>
            <a:off x="11279106"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73" name="Shape 873" descr="平行四边形 23"/>
          <p:cNvSpPr/>
          <p:nvPr/>
        </p:nvSpPr>
        <p:spPr>
          <a:xfrm>
            <a:off x="12330141"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74" name="Shape 874"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75" name="Shape 875"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76" name="Shape 876"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77" name="Shape 877"/>
          <p:cNvSpPr/>
          <p:nvPr/>
        </p:nvSpPr>
        <p:spPr>
          <a:xfrm>
            <a:off x="13902211" y="11171965"/>
            <a:ext cx="10042202"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8000">
                <a:solidFill>
                  <a:srgbClr val="FFC000"/>
                </a:solidFill>
              </a:defRPr>
            </a:pPr>
            <a:r>
              <a:rPr>
                <a:solidFill>
                  <a:srgbClr val="FFFFFF"/>
                </a:solidFill>
              </a:rPr>
              <a:t>订立</a:t>
            </a:r>
            <a:r>
              <a:t>主体条款</a:t>
            </a:r>
            <a:r>
              <a:rPr>
                <a:solidFill>
                  <a:srgbClr val="FFFFFF"/>
                </a:solidFill>
              </a:rPr>
              <a:t>注意</a:t>
            </a:r>
          </a:p>
        </p:txBody>
      </p:sp>
      <p:sp>
        <p:nvSpPr>
          <p:cNvPr id="878" name="Shape 878"/>
          <p:cNvSpPr/>
          <p:nvPr>
            <p:ph type="body" sz="half" idx="1"/>
          </p:nvPr>
        </p:nvSpPr>
        <p:spPr>
          <a:xfrm>
            <a:off x="3048000" y="2801409"/>
            <a:ext cx="18288000" cy="6159575"/>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进行进行严格资质调查审查合同当事人的主体资格和履约能力。  （详见第三部分）</a:t>
            </a:r>
          </a:p>
          <a:p>
            <a:pPr marL="879230" indent="-879230" algn="l" defTabSz="825500">
              <a:lnSpc>
                <a:spcPct val="120000"/>
              </a:lnSpc>
              <a:spcBef>
                <a:spcPts val="0"/>
              </a:spcBef>
              <a:buSzPct val="100000"/>
              <a:buAutoNum type="arabicPeriod" startAt="1"/>
            </a:pPr>
            <a:r>
              <a:t>明确约定</a:t>
            </a:r>
            <a:r>
              <a:rPr b="1" u="sng"/>
              <a:t>通讯地址及有效送达日</a:t>
            </a:r>
            <a:r>
              <a:t>，通讯地址变更及时通知对方当事人。 </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0" name="Shape 880"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881" name="Shape 881"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82" name="Shape 882"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83" name="Shape 883"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84" name="Shape 884"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85" name="Shape 885"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86" name="Shape 886"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87" name="Shape 887"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88" name="Shape 888"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89" name="Shape 889" descr="平行四边形 19"/>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90" name="Shape 890" descr="平行四边形 20"/>
          <p:cNvSpPr/>
          <p:nvPr/>
        </p:nvSpPr>
        <p:spPr>
          <a:xfrm>
            <a:off x="917703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91" name="Shape 891" descr="平行四边形 21"/>
          <p:cNvSpPr/>
          <p:nvPr/>
        </p:nvSpPr>
        <p:spPr>
          <a:xfrm>
            <a:off x="10228074"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92" name="Shape 892" descr="平行四边形 22"/>
          <p:cNvSpPr/>
          <p:nvPr/>
        </p:nvSpPr>
        <p:spPr>
          <a:xfrm>
            <a:off x="11279106"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93" name="Shape 893"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94" name="Shape 894"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95" name="Shape 895"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896" name="Shape 896"/>
          <p:cNvSpPr/>
          <p:nvPr/>
        </p:nvSpPr>
        <p:spPr>
          <a:xfrm>
            <a:off x="12499473" y="11159687"/>
            <a:ext cx="11340361"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8000"/>
            </a:pPr>
            <a:r>
              <a:t>订立</a:t>
            </a:r>
            <a:r>
              <a:rPr>
                <a:solidFill>
                  <a:srgbClr val="FFC000"/>
                </a:solidFill>
              </a:rPr>
              <a:t>质量、品质条款</a:t>
            </a:r>
            <a:r>
              <a:t>注意</a:t>
            </a:r>
          </a:p>
        </p:txBody>
      </p:sp>
      <p:sp>
        <p:nvSpPr>
          <p:cNvPr id="897" name="Shape 897"/>
          <p:cNvSpPr/>
          <p:nvPr>
            <p:ph type="body" sz="half" idx="1"/>
          </p:nvPr>
        </p:nvSpPr>
        <p:spPr>
          <a:xfrm>
            <a:off x="3048000" y="2704647"/>
            <a:ext cx="18288000" cy="6159575"/>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明确约定质量标准，或者封存样品。</a:t>
            </a:r>
          </a:p>
          <a:p>
            <a:pPr marL="879230" indent="-879230" algn="l" defTabSz="825500">
              <a:lnSpc>
                <a:spcPct val="120000"/>
              </a:lnSpc>
              <a:spcBef>
                <a:spcPts val="0"/>
              </a:spcBef>
              <a:buSzPct val="100000"/>
              <a:buAutoNum type="arabicPeriod" startAt="1"/>
            </a:pPr>
            <a:r>
              <a:t>如果对合同标的物的质量要求很高的，还要约定质量的检验标准、检验方法和检验机构。</a:t>
            </a:r>
          </a:p>
          <a:p>
            <a:pPr marL="879230" indent="-879230" algn="l" defTabSz="825500">
              <a:lnSpc>
                <a:spcPct val="120000"/>
              </a:lnSpc>
              <a:spcBef>
                <a:spcPts val="0"/>
              </a:spcBef>
              <a:buSzPct val="100000"/>
              <a:buAutoNum type="arabicPeriod" startAt="1"/>
            </a:pPr>
            <a:r>
              <a:t>约定质量异议期限。</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9" name="Shape 899"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900" name="Shape 900"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01" name="Shape 901"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02" name="Shape 902"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03" name="Shape 903"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04" name="Shape 904"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05" name="Shape 905"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06" name="Shape 906"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07" name="Shape 907"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08" name="Shape 908" descr="平行四边形 19"/>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09" name="Shape 909" descr="平行四边形 20"/>
          <p:cNvSpPr/>
          <p:nvPr/>
        </p:nvSpPr>
        <p:spPr>
          <a:xfrm>
            <a:off x="917703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10" name="Shape 910" descr="平行四边形 21"/>
          <p:cNvSpPr/>
          <p:nvPr/>
        </p:nvSpPr>
        <p:spPr>
          <a:xfrm>
            <a:off x="10228074"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11" name="Shape 911" descr="平行四边形 22"/>
          <p:cNvSpPr/>
          <p:nvPr/>
        </p:nvSpPr>
        <p:spPr>
          <a:xfrm>
            <a:off x="11279106"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12" name="Shape 912"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13" name="Shape 913"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14" name="Shape 914"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15" name="Shape 915"/>
          <p:cNvSpPr/>
          <p:nvPr/>
        </p:nvSpPr>
        <p:spPr>
          <a:xfrm>
            <a:off x="13706754" y="11171965"/>
            <a:ext cx="11340360"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8000"/>
            </a:pPr>
            <a:r>
              <a:t>订立</a:t>
            </a:r>
            <a:r>
              <a:rPr>
                <a:solidFill>
                  <a:srgbClr val="FFC000"/>
                </a:solidFill>
              </a:rPr>
              <a:t>数量条款</a:t>
            </a:r>
            <a:r>
              <a:t>注意</a:t>
            </a:r>
          </a:p>
        </p:txBody>
      </p:sp>
      <p:sp>
        <p:nvSpPr>
          <p:cNvPr id="916" name="Shape 916" descr="平行四边形 22"/>
          <p:cNvSpPr/>
          <p:nvPr/>
        </p:nvSpPr>
        <p:spPr>
          <a:xfrm>
            <a:off x="1232484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17" name="Shape 917"/>
          <p:cNvSpPr/>
          <p:nvPr>
            <p:ph type="body" sz="half" idx="1"/>
          </p:nvPr>
        </p:nvSpPr>
        <p:spPr>
          <a:xfrm>
            <a:off x="3062137" y="3091694"/>
            <a:ext cx="18288001" cy="6159576"/>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数量条款是合同中重要的一个条款，也是较为简单的一个条款，很少受合同当事人的重视。</a:t>
            </a:r>
          </a:p>
          <a:p>
            <a:pPr marL="879230" indent="-879230" algn="l" defTabSz="825500">
              <a:lnSpc>
                <a:spcPct val="120000"/>
              </a:lnSpc>
              <a:spcBef>
                <a:spcPts val="0"/>
              </a:spcBef>
              <a:buSzPct val="100000"/>
              <a:buAutoNum type="arabicPeriod" startAt="1"/>
            </a:pPr>
            <a:r>
              <a:t>当数量直接表述为特定数字时，该条款几乎不会产生法律风险</a:t>
            </a:r>
          </a:p>
          <a:p>
            <a:pPr marL="879230" indent="-879230" algn="l" defTabSz="825500">
              <a:lnSpc>
                <a:spcPct val="120000"/>
              </a:lnSpc>
              <a:spcBef>
                <a:spcPts val="0"/>
              </a:spcBef>
              <a:buSzPct val="100000"/>
              <a:buAutoNum type="arabicPeriod" startAt="1"/>
            </a:pPr>
            <a:r>
              <a:t>明确约定数量的计量单位或者计量方法。</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19"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920" name="Shape 920"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21" name="Shape 921"/>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922" name="Shape 922"/>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案例二</a:t>
            </a:r>
          </a:p>
        </p:txBody>
      </p:sp>
      <p:sp>
        <p:nvSpPr>
          <p:cNvPr id="923" name="Shape 923"/>
          <p:cNvSpPr/>
          <p:nvPr/>
        </p:nvSpPr>
        <p:spPr>
          <a:xfrm>
            <a:off x="3536020" y="2179864"/>
            <a:ext cx="17283586" cy="979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0000"/>
              </a:lnSpc>
            </a:pPr>
            <a:r>
              <a:t>第三条  本合同的总金额暂定为人民币：</a:t>
            </a:r>
            <a:r>
              <a:rPr u="sng"/>
              <a:t>       </a:t>
            </a:r>
            <a:r>
              <a:t>元，最终金额以本项目最终用户确认为准。</a:t>
            </a:r>
          </a:p>
          <a:p>
            <a:pPr>
              <a:lnSpc>
                <a:spcPct val="110000"/>
              </a:lnSpc>
            </a:pPr>
            <a:r>
              <a:t>1. 本合同生效之日起15个工作日内，甲方一次性支付合同暂定总金额的 30 %到乙方指定帐号，即人民币</a:t>
            </a:r>
            <a:r>
              <a:rPr u="sng"/>
              <a:t>     </a:t>
            </a:r>
            <a:r>
              <a:t>元。</a:t>
            </a:r>
          </a:p>
          <a:p>
            <a:pPr>
              <a:lnSpc>
                <a:spcPct val="110000"/>
              </a:lnSpc>
            </a:pPr>
            <a:r>
              <a:t>2.设备到货验收后15个工作日内，甲方一次性支付合同暂定总金额的 30％到乙方指定帐号，即人民币</a:t>
            </a:r>
            <a:r>
              <a:rPr u="sng"/>
              <a:t>      </a:t>
            </a:r>
            <a:r>
              <a:t>元。</a:t>
            </a:r>
          </a:p>
          <a:p>
            <a:pPr>
              <a:lnSpc>
                <a:spcPct val="110000"/>
              </a:lnSpc>
            </a:pPr>
            <a:r>
              <a:t>3. 本合同所涉及的子系统经最终用户验收、确认价格并出具该子系统验收报告后15个工作日内，甲方支付剩余款项。</a:t>
            </a:r>
          </a:p>
          <a:p>
            <a:pPr>
              <a:lnSpc>
                <a:spcPct val="110000"/>
              </a:lnSpc>
            </a:pPr>
            <a:r>
              <a:t>该条款约定是否存在法律风险？</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5" name="Shape 925"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926" name="Shape 926"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27" name="Shape 927"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28" name="Shape 928"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29" name="Shape 929"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0" name="Shape 930"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1" name="Shape 931"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2" name="Shape 932"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3" name="Shape 933"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4" name="Shape 934" descr="平行四边形 19"/>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5" name="Shape 935" descr="平行四边形 20"/>
          <p:cNvSpPr/>
          <p:nvPr/>
        </p:nvSpPr>
        <p:spPr>
          <a:xfrm>
            <a:off x="917703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6" name="Shape 936" descr="平行四边形 21"/>
          <p:cNvSpPr/>
          <p:nvPr/>
        </p:nvSpPr>
        <p:spPr>
          <a:xfrm>
            <a:off x="10228074"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7" name="Shape 937" descr="平行四边形 22"/>
          <p:cNvSpPr/>
          <p:nvPr/>
        </p:nvSpPr>
        <p:spPr>
          <a:xfrm>
            <a:off x="11279106"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8" name="Shape 938"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39" name="Shape 939"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40" name="Shape 940"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41" name="Shape 941"/>
          <p:cNvSpPr/>
          <p:nvPr/>
        </p:nvSpPr>
        <p:spPr>
          <a:xfrm>
            <a:off x="13706754" y="11171965"/>
            <a:ext cx="11340360"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8000"/>
            </a:pPr>
            <a:r>
              <a:t>订立</a:t>
            </a:r>
            <a:r>
              <a:rPr>
                <a:solidFill>
                  <a:srgbClr val="FFC000"/>
                </a:solidFill>
              </a:rPr>
              <a:t>定金条款</a:t>
            </a:r>
            <a:r>
              <a:t>注意</a:t>
            </a:r>
          </a:p>
        </p:txBody>
      </p:sp>
      <p:sp>
        <p:nvSpPr>
          <p:cNvPr id="942" name="Shape 942" descr="平行四边形 22"/>
          <p:cNvSpPr/>
          <p:nvPr/>
        </p:nvSpPr>
        <p:spPr>
          <a:xfrm>
            <a:off x="1232484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43" name="Shape 943"/>
          <p:cNvSpPr/>
          <p:nvPr>
            <p:ph type="body" idx="1"/>
          </p:nvPr>
        </p:nvSpPr>
        <p:spPr>
          <a:xfrm>
            <a:off x="2032057" y="454932"/>
            <a:ext cx="20348161" cy="10795606"/>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定金的种类：订约定金 、成约定金 、解约定金 、违约定金、证约定金  。</a:t>
            </a:r>
          </a:p>
          <a:p>
            <a:pPr marL="879230" indent="-879230" algn="l" defTabSz="825500">
              <a:lnSpc>
                <a:spcPct val="120000"/>
              </a:lnSpc>
              <a:spcBef>
                <a:spcPts val="0"/>
              </a:spcBef>
              <a:buSzPct val="100000"/>
              <a:buAutoNum type="arabicPeriod" startAt="1"/>
            </a:pPr>
            <a:r>
              <a:t>是在合同订立或在履行之前支付的一定数额的金钱作为担保，又称保证金。</a:t>
            </a:r>
          </a:p>
          <a:p>
            <a:pPr marL="879230" indent="-879230" algn="l" defTabSz="825500">
              <a:lnSpc>
                <a:spcPct val="120000"/>
              </a:lnSpc>
              <a:spcBef>
                <a:spcPts val="0"/>
              </a:spcBef>
              <a:buSzPct val="100000"/>
              <a:buAutoNum type="arabicPeriod" startAt="1"/>
            </a:pPr>
            <a:r>
              <a:t>定金的计算：由合同当事人约定，但不超过合同标的的20%。</a:t>
            </a:r>
          </a:p>
          <a:p>
            <a:pPr marL="879230" indent="-879230" algn="l" defTabSz="825500">
              <a:lnSpc>
                <a:spcPct val="120000"/>
              </a:lnSpc>
              <a:spcBef>
                <a:spcPts val="0"/>
              </a:spcBef>
              <a:buSzPct val="100000"/>
              <a:buAutoNum type="arabicPeriod" startAt="1"/>
            </a:pPr>
            <a:r>
              <a:t>定金合同从实际交付定金之日起生效。</a:t>
            </a:r>
          </a:p>
          <a:p>
            <a:pPr marL="879230" indent="-879230" algn="l" defTabSz="825500">
              <a:lnSpc>
                <a:spcPct val="120000"/>
              </a:lnSpc>
              <a:spcBef>
                <a:spcPts val="0"/>
              </a:spcBef>
              <a:buSzPct val="100000"/>
              <a:buAutoNum type="arabicPeriod" startAt="1"/>
            </a:pPr>
            <a:r>
              <a:t>订金、预付款、保证金等均不具有定金条款担保的效力。</a:t>
            </a:r>
          </a:p>
          <a:p>
            <a:pPr marL="879230" indent="-879230" algn="l" defTabSz="825500">
              <a:lnSpc>
                <a:spcPct val="120000"/>
              </a:lnSpc>
              <a:spcBef>
                <a:spcPts val="0"/>
              </a:spcBef>
              <a:buSzPct val="100000"/>
              <a:buAutoNum type="arabicPeriod" startAt="1"/>
              <a:defRPr u="sng"/>
            </a:pPr>
            <a:r>
              <a:t>定金与违约金：两者不能同时适用。</a:t>
            </a:r>
          </a:p>
          <a:p>
            <a:pPr marL="879230" indent="-879230" algn="l" defTabSz="825500">
              <a:lnSpc>
                <a:spcPct val="120000"/>
              </a:lnSpc>
              <a:spcBef>
                <a:spcPts val="0"/>
              </a:spcBef>
              <a:buSzPct val="100000"/>
              <a:buAutoNum type="arabicPeriod" startAt="1"/>
              <a:defRPr u="sng"/>
            </a:pPr>
            <a:r>
              <a:t>定金与违约责任：优先适用定金，不足补偿损失时，方可使用赔偿条款。</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5" name="Shape 945"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946" name="Shape 946"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47" name="Shape 947"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48" name="Shape 948"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49" name="Shape 949"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0" name="Shape 950"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1" name="Shape 951"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2" name="Shape 952"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3" name="Shape 953"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4" name="Shape 954" descr="平行四边形 19"/>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5" name="Shape 955" descr="平行四边形 20"/>
          <p:cNvSpPr/>
          <p:nvPr/>
        </p:nvSpPr>
        <p:spPr>
          <a:xfrm>
            <a:off x="917703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6" name="Shape 956" descr="平行四边形 21"/>
          <p:cNvSpPr/>
          <p:nvPr/>
        </p:nvSpPr>
        <p:spPr>
          <a:xfrm>
            <a:off x="10228074"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7" name="Shape 957" descr="平行四边形 22"/>
          <p:cNvSpPr/>
          <p:nvPr/>
        </p:nvSpPr>
        <p:spPr>
          <a:xfrm>
            <a:off x="11279106"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8" name="Shape 958"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59" name="Shape 959"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60" name="Shape 960"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61" name="Shape 961"/>
          <p:cNvSpPr/>
          <p:nvPr/>
        </p:nvSpPr>
        <p:spPr>
          <a:xfrm>
            <a:off x="13706754" y="11171965"/>
            <a:ext cx="11340360"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8000"/>
            </a:pPr>
            <a:r>
              <a:t>订立</a:t>
            </a:r>
            <a:r>
              <a:rPr>
                <a:solidFill>
                  <a:srgbClr val="FFC000"/>
                </a:solidFill>
              </a:rPr>
              <a:t>定金条款</a:t>
            </a:r>
            <a:r>
              <a:t>注意</a:t>
            </a:r>
          </a:p>
        </p:txBody>
      </p:sp>
      <p:sp>
        <p:nvSpPr>
          <p:cNvPr id="962" name="Shape 962" descr="平行四边形 22"/>
          <p:cNvSpPr/>
          <p:nvPr/>
        </p:nvSpPr>
        <p:spPr>
          <a:xfrm>
            <a:off x="1232484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63" name="Shape 963"/>
          <p:cNvSpPr/>
          <p:nvPr>
            <p:ph type="body" sz="half" idx="1"/>
          </p:nvPr>
        </p:nvSpPr>
        <p:spPr>
          <a:xfrm>
            <a:off x="3048000" y="2898170"/>
            <a:ext cx="18288000" cy="6159576"/>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除采用固定价格的规定办法外，还可以采用非固定价格。即约定：计量单位、单位价格。</a:t>
            </a:r>
          </a:p>
          <a:p>
            <a:pPr marL="879230" indent="-879230" algn="l" defTabSz="825500">
              <a:lnSpc>
                <a:spcPct val="120000"/>
              </a:lnSpc>
              <a:spcBef>
                <a:spcPts val="0"/>
              </a:spcBef>
              <a:buSzPct val="100000"/>
              <a:buAutoNum type="arabicPeriod" startAt="1"/>
            </a:pPr>
            <a:r>
              <a:t>以人民币支付的含税价格。</a:t>
            </a:r>
          </a:p>
          <a:p>
            <a:pPr marL="879230" indent="-879230" algn="l" defTabSz="825500">
              <a:lnSpc>
                <a:spcPct val="120000"/>
              </a:lnSpc>
              <a:spcBef>
                <a:spcPts val="0"/>
              </a:spcBef>
              <a:buSzPct val="100000"/>
              <a:buAutoNum type="arabicPeriod" startAt="1"/>
            </a:pPr>
            <a:r>
              <a:t>约定提供发票后三日内付款。</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5" name="Shape 965"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966" name="Shape 966"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67" name="Shape 967"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68" name="Shape 968"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69" name="Shape 969"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70" name="Shape 970"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71" name="Shape 971"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72" name="Shape 972"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73" name="Shape 973"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74" name="Shape 974"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75" name="Shape 975"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76" name="Shape 976"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77" name="Shape 977"/>
          <p:cNvSpPr/>
          <p:nvPr/>
        </p:nvSpPr>
        <p:spPr>
          <a:xfrm>
            <a:off x="7789333" y="11159687"/>
            <a:ext cx="16370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履行期限、地点和方式条款</a:t>
            </a:r>
            <a:r>
              <a:t>注意</a:t>
            </a:r>
          </a:p>
        </p:txBody>
      </p:sp>
      <p:sp>
        <p:nvSpPr>
          <p:cNvPr id="978" name="Shape 978"/>
          <p:cNvSpPr/>
          <p:nvPr>
            <p:ph type="body" sz="half" idx="1"/>
          </p:nvPr>
        </p:nvSpPr>
        <p:spPr>
          <a:xfrm>
            <a:off x="3062137" y="2559504"/>
            <a:ext cx="18288001" cy="6581397"/>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履行期限：不是合同必要条款，履行期限不明确的，债务人可以随时要求履行，但是要给对方必要合理期限。</a:t>
            </a:r>
          </a:p>
          <a:p>
            <a:pPr marL="879230" indent="-879230" algn="l" defTabSz="825500">
              <a:lnSpc>
                <a:spcPct val="120000"/>
              </a:lnSpc>
              <a:spcBef>
                <a:spcPts val="0"/>
              </a:spcBef>
              <a:buSzPct val="100000"/>
              <a:buAutoNum type="arabicPeriod" startAt="1"/>
            </a:pPr>
            <a:r>
              <a:t>履行地点：债务人履行义务和债权人接受履行的地点。  </a:t>
            </a:r>
          </a:p>
          <a:p>
            <a:pPr marL="879230" indent="-879230" algn="l" defTabSz="825500">
              <a:lnSpc>
                <a:spcPct val="120000"/>
              </a:lnSpc>
              <a:spcBef>
                <a:spcPts val="0"/>
              </a:spcBef>
              <a:buSzPct val="100000"/>
              <a:buAutoNum type="arabicPeriod" startAt="1"/>
            </a:pPr>
            <a:r>
              <a:t>履行地点可以明确约定，也可以按照履行的性质确定；</a:t>
            </a:r>
          </a:p>
          <a:p>
            <a:pPr marL="879230" indent="-879230" algn="l" defTabSz="825500">
              <a:lnSpc>
                <a:spcPct val="120000"/>
              </a:lnSpc>
              <a:spcBef>
                <a:spcPts val="0"/>
              </a:spcBef>
              <a:buSzPct val="100000"/>
              <a:buAutoNum type="arabicPeriod" startAt="1"/>
            </a:pPr>
            <a:r>
              <a:t>履行地点涉及到风险的承担（所有权转移）；</a:t>
            </a:r>
          </a:p>
          <a:p>
            <a:pPr marL="879230" indent="-879230" algn="l" defTabSz="825500">
              <a:lnSpc>
                <a:spcPct val="120000"/>
              </a:lnSpc>
              <a:spcBef>
                <a:spcPts val="0"/>
              </a:spcBef>
              <a:buSzPct val="100000"/>
              <a:buAutoNum type="arabicPeriod" startAt="1"/>
            </a:pPr>
            <a:r>
              <a:t>履行地点涉及管辖地的法定依据。</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3"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324" name="Shape 324"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25" name="Shape 325"/>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326" name="Shape 326"/>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案例一</a:t>
            </a:r>
          </a:p>
        </p:txBody>
      </p:sp>
      <p:sp>
        <p:nvSpPr>
          <p:cNvPr id="327" name="Shape 327"/>
          <p:cNvSpPr/>
          <p:nvPr/>
        </p:nvSpPr>
        <p:spPr>
          <a:xfrm>
            <a:off x="3439034" y="4051299"/>
            <a:ext cx="17534207" cy="561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公司某加工厂定制合同，在合同履行过程中，因对方产品规格存在问题，产生纠纷。但合同中对产品验收条款约定不详细，合同中也没有产品存在问题的解决方式（违约责任），并且在纠纷协调的过程中，对问题解决没有签订书面协议，导致对方起诉我公司的诉讼中，我方</a:t>
            </a:r>
            <a:r>
              <a:t>有理反而要承担</a:t>
            </a:r>
            <a:r>
              <a:t>不利的后果。</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0" name="Shape 980"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981" name="Shape 981"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82" name="Shape 982"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83" name="Shape 983"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84" name="Shape 984"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85" name="Shape 985"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86" name="Shape 986"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87" name="Shape 987"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88" name="Shape 988"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89" name="Shape 989"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90" name="Shape 990"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91" name="Shape 991"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92" name="Shape 992"/>
          <p:cNvSpPr/>
          <p:nvPr/>
        </p:nvSpPr>
        <p:spPr>
          <a:xfrm>
            <a:off x="9918094" y="11159687"/>
            <a:ext cx="14338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违约责任、违约金条款</a:t>
            </a:r>
            <a:r>
              <a:t>注意</a:t>
            </a:r>
          </a:p>
        </p:txBody>
      </p:sp>
      <p:sp>
        <p:nvSpPr>
          <p:cNvPr id="993" name="Shape 993" descr="平行四边形 17"/>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94" name="Shape 994" descr="平行四边形 18"/>
          <p:cNvSpPr/>
          <p:nvPr/>
        </p:nvSpPr>
        <p:spPr>
          <a:xfrm>
            <a:off x="917703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95" name="Shape 995"/>
          <p:cNvSpPr/>
          <p:nvPr>
            <p:ph type="body" idx="1"/>
          </p:nvPr>
        </p:nvSpPr>
        <p:spPr>
          <a:xfrm>
            <a:off x="3048000" y="2003123"/>
            <a:ext cx="18288000" cy="7546181"/>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违约金是指按照当事人的约定或者法律直接规定，一方当事人违约的，应向另一方支付的金钱。</a:t>
            </a:r>
          </a:p>
          <a:p>
            <a:pPr marL="879230" indent="-879230" algn="l" defTabSz="825500">
              <a:lnSpc>
                <a:spcPct val="120000"/>
              </a:lnSpc>
              <a:spcBef>
                <a:spcPts val="0"/>
              </a:spcBef>
              <a:buSzPct val="100000"/>
              <a:buAutoNum type="arabicPeriod" startAt="1"/>
            </a:pPr>
            <a:r>
              <a:t>违约金的标准是金钱，但当事人也可以约定违约金的标的物为金钱以外的其他财产。违约金具有担保债务履行的功效，又具有惩罚违约人和补偿无过错一方当事人所受损失的效果，因此有的国家将其作为合同担保的措施之一，有的国家将其作为违反合同的责任承担方式。 </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7" name="Shape 997"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998" name="Shape 998"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999" name="Shape 999"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0" name="Shape 1000"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1" name="Shape 1001"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2" name="Shape 1002"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3" name="Shape 1003"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4" name="Shape 1004"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5" name="Shape 1005"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6" name="Shape 1006"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7" name="Shape 1007"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8" name="Shape 1008"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09" name="Shape 1009"/>
          <p:cNvSpPr/>
          <p:nvPr/>
        </p:nvSpPr>
        <p:spPr>
          <a:xfrm>
            <a:off x="9918094" y="11159687"/>
            <a:ext cx="14338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违约责任、违约金条款</a:t>
            </a:r>
            <a:r>
              <a:t>注意</a:t>
            </a:r>
          </a:p>
        </p:txBody>
      </p:sp>
      <p:sp>
        <p:nvSpPr>
          <p:cNvPr id="1010" name="Shape 1010" descr="平行四边形 17"/>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11" name="Shape 1011" descr="平行四边形 18"/>
          <p:cNvSpPr/>
          <p:nvPr/>
        </p:nvSpPr>
        <p:spPr>
          <a:xfrm>
            <a:off x="917703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12" name="Shape 1012"/>
          <p:cNvSpPr/>
          <p:nvPr>
            <p:ph type="body" idx="1"/>
          </p:nvPr>
        </p:nvSpPr>
        <p:spPr>
          <a:xfrm>
            <a:off x="3048000" y="1011313"/>
            <a:ext cx="18288000" cy="9763106"/>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违约责任分两种形式，一是定额，二是定比例；</a:t>
            </a:r>
          </a:p>
          <a:p>
            <a:pPr marL="879230" indent="-879230" algn="l" defTabSz="825500">
              <a:lnSpc>
                <a:spcPct val="120000"/>
              </a:lnSpc>
              <a:spcBef>
                <a:spcPts val="0"/>
              </a:spcBef>
              <a:buSzPct val="100000"/>
              <a:buAutoNum type="arabicPeriod" startAt="1"/>
            </a:pPr>
            <a:r>
              <a:t>增加关于合同解除权的约定</a:t>
            </a:r>
          </a:p>
          <a:p>
            <a:pPr marL="879230" indent="-879230" algn="l" defTabSz="825500">
              <a:lnSpc>
                <a:spcPct val="120000"/>
              </a:lnSpc>
              <a:spcBef>
                <a:spcPts val="0"/>
              </a:spcBef>
              <a:buSzPct val="100000"/>
              <a:buAutoNum type="arabicPeriod" startAt="1"/>
            </a:pPr>
            <a:r>
              <a:t>如：逾期付款或者交货的违约责任，可选择以下方式： </a:t>
            </a:r>
          </a:p>
          <a:p>
            <a:pPr lvl="1" marL="1793630" indent="-879230" algn="l" defTabSz="825500">
              <a:lnSpc>
                <a:spcPct val="120000"/>
              </a:lnSpc>
              <a:spcBef>
                <a:spcPts val="0"/>
              </a:spcBef>
              <a:buSzPct val="100000"/>
              <a:buAutoNum type="arabicPeriod" startAt="1"/>
            </a:pPr>
            <a:r>
              <a:t>定额责任：每逾期一日，每日违约方应向守约方支付</a:t>
            </a:r>
            <a:r>
              <a:rPr u="sng"/>
              <a:t>   </a:t>
            </a:r>
            <a:r>
              <a:t>元违约金。 </a:t>
            </a:r>
          </a:p>
          <a:p>
            <a:pPr lvl="1" marL="1793630" indent="-879230" algn="l" defTabSz="825500">
              <a:lnSpc>
                <a:spcPct val="120000"/>
              </a:lnSpc>
              <a:spcBef>
                <a:spcPts val="0"/>
              </a:spcBef>
              <a:buSzPct val="100000"/>
              <a:buAutoNum type="arabicPeriod" startAt="1"/>
            </a:pPr>
            <a:r>
              <a:t>定比例责任：每逾期一日，每日违约方应向守约方按照合同总价款的</a:t>
            </a:r>
            <a:r>
              <a:rPr u="sng"/>
              <a:t>  </a:t>
            </a:r>
            <a:r>
              <a:t>%支付违约金。</a:t>
            </a:r>
          </a:p>
          <a:p>
            <a:pPr lvl="1" marL="1793630" indent="-879230" algn="l" defTabSz="825500">
              <a:lnSpc>
                <a:spcPct val="120000"/>
              </a:lnSpc>
              <a:spcBef>
                <a:spcPts val="0"/>
              </a:spcBef>
              <a:buSzPct val="100000"/>
              <a:buAutoNum type="arabicPeriod" startAt="1"/>
            </a:pPr>
            <a:r>
              <a:t>逾期超过</a:t>
            </a:r>
            <a:r>
              <a:rPr u="sng"/>
              <a:t>   </a:t>
            </a:r>
            <a:r>
              <a:t>日后，守约方有权解除合同。守约方解除合同的，违约方按合同总价的</a:t>
            </a:r>
            <a:r>
              <a:rPr u="sng"/>
              <a:t>   </a:t>
            </a:r>
            <a:r>
              <a:t>%支付违约金。</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4" name="Shape 1014"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015" name="Shape 1015"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16" name="Shape 1016"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17" name="Shape 1017"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18" name="Shape 1018"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19" name="Shape 1019"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20" name="Shape 1020"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21" name="Shape 1021"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22" name="Shape 1022"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23" name="Shape 1023"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24" name="Shape 1024"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25" name="Shape 1025"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26" name="Shape 1026"/>
          <p:cNvSpPr/>
          <p:nvPr/>
        </p:nvSpPr>
        <p:spPr>
          <a:xfrm>
            <a:off x="13370588" y="11159687"/>
            <a:ext cx="10274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合同解除条款</a:t>
            </a:r>
            <a:r>
              <a:t>注意</a:t>
            </a:r>
          </a:p>
        </p:txBody>
      </p:sp>
      <p:sp>
        <p:nvSpPr>
          <p:cNvPr id="1027" name="Shape 1027" descr="平行四边形 17"/>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28" name="Shape 1028" descr="平行四边形 18"/>
          <p:cNvSpPr/>
          <p:nvPr/>
        </p:nvSpPr>
        <p:spPr>
          <a:xfrm>
            <a:off x="917703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29" name="Shape 1029" descr="平行四边形 18"/>
          <p:cNvSpPr/>
          <p:nvPr/>
        </p:nvSpPr>
        <p:spPr>
          <a:xfrm>
            <a:off x="1022277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30" name="Shape 1030" descr="平行四边形 17"/>
          <p:cNvSpPr/>
          <p:nvPr/>
        </p:nvSpPr>
        <p:spPr>
          <a:xfrm>
            <a:off x="1127381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31" name="Shape 1031" descr="平行四边形 18"/>
          <p:cNvSpPr/>
          <p:nvPr/>
        </p:nvSpPr>
        <p:spPr>
          <a:xfrm>
            <a:off x="1232484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32" name="Shape 1032"/>
          <p:cNvSpPr/>
          <p:nvPr>
            <p:ph type="body" idx="1"/>
          </p:nvPr>
        </p:nvSpPr>
        <p:spPr>
          <a:xfrm>
            <a:off x="2524324" y="721028"/>
            <a:ext cx="19363627" cy="10337913"/>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当事人协商一致，可以解除合同。【协商解除】</a:t>
            </a:r>
          </a:p>
          <a:p>
            <a:pPr marL="879230" indent="-879230" algn="l" defTabSz="825500">
              <a:lnSpc>
                <a:spcPct val="120000"/>
              </a:lnSpc>
              <a:spcBef>
                <a:spcPts val="0"/>
              </a:spcBef>
              <a:buSzPct val="100000"/>
              <a:buAutoNum type="arabicPeriod" startAt="1"/>
            </a:pPr>
            <a:r>
              <a:t>当事人可以约定解除合同的条件，当解除合同的条件成立时，可以解除合同。【约定解除】</a:t>
            </a:r>
          </a:p>
          <a:p>
            <a:pPr marL="879230" indent="-879230" algn="l" defTabSz="825500">
              <a:lnSpc>
                <a:spcPct val="120000"/>
              </a:lnSpc>
              <a:spcBef>
                <a:spcPts val="0"/>
              </a:spcBef>
              <a:buSzPct val="100000"/>
              <a:buAutoNum type="arabicPeriod" startAt="1"/>
            </a:pPr>
            <a:r>
              <a:t>有下列情形之一的，当事人可以解除合同：【法定解除】</a:t>
            </a:r>
            <a:br/>
            <a:r>
              <a:t>（一）因不可抗力致使不能实现合同目的；</a:t>
            </a:r>
            <a:br/>
            <a:r>
              <a:t>（二）在履行期限届满之前，当事人一方明确表示或者以自己的行为表明不履行主要债务；</a:t>
            </a:r>
            <a:br/>
            <a:r>
              <a:t>（三）当事人一方延迟履行主要债务，经催告后在合理期限内仍未履行；</a:t>
            </a:r>
            <a:br/>
            <a:r>
              <a:t>（四）当事人一方延迟履行债务或者有其他违约行为致使不能实现合同目的；</a:t>
            </a:r>
            <a:br/>
            <a:r>
              <a:t>（五）法律规定的其他情形。</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4" name="Shape 1034"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035" name="Shape 1035"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36" name="Shape 1036"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37" name="Shape 1037"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38" name="Shape 1038"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39" name="Shape 1039" descr="平行四边形 15"/>
          <p:cNvSpPr/>
          <p:nvPr/>
        </p:nvSpPr>
        <p:spPr>
          <a:xfrm>
            <a:off x="3921865"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40" name="Shape 1040" descr="平行四边形 16"/>
          <p:cNvSpPr/>
          <p:nvPr/>
        </p:nvSpPr>
        <p:spPr>
          <a:xfrm>
            <a:off x="497289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41" name="Shape 1041" descr="平行四边形 17"/>
          <p:cNvSpPr/>
          <p:nvPr/>
        </p:nvSpPr>
        <p:spPr>
          <a:xfrm>
            <a:off x="602393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42" name="Shape 1042" descr="平行四边形 18"/>
          <p:cNvSpPr/>
          <p:nvPr/>
        </p:nvSpPr>
        <p:spPr>
          <a:xfrm>
            <a:off x="707496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43" name="Shape 1043" descr="平行四边形 24"/>
          <p:cNvSpPr/>
          <p:nvPr/>
        </p:nvSpPr>
        <p:spPr>
          <a:xfrm>
            <a:off x="287082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44" name="Shape 1044" descr="平行四边形 25"/>
          <p:cNvSpPr/>
          <p:nvPr/>
        </p:nvSpPr>
        <p:spPr>
          <a:xfrm>
            <a:off x="182441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45" name="Shape 1045" descr="平行四边形 26"/>
          <p:cNvSpPr/>
          <p:nvPr/>
        </p:nvSpPr>
        <p:spPr>
          <a:xfrm>
            <a:off x="779349"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46" name="Shape 1046"/>
          <p:cNvSpPr/>
          <p:nvPr/>
        </p:nvSpPr>
        <p:spPr>
          <a:xfrm>
            <a:off x="13370588" y="11159687"/>
            <a:ext cx="10274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争议解除条款</a:t>
            </a:r>
            <a:r>
              <a:t>注意</a:t>
            </a:r>
          </a:p>
        </p:txBody>
      </p:sp>
      <p:sp>
        <p:nvSpPr>
          <p:cNvPr id="1047" name="Shape 1047" descr="平行四边形 17"/>
          <p:cNvSpPr/>
          <p:nvPr/>
        </p:nvSpPr>
        <p:spPr>
          <a:xfrm>
            <a:off x="8126003" y="11577063"/>
            <a:ext cx="702818"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48" name="Shape 1048" descr="平行四边形 18"/>
          <p:cNvSpPr/>
          <p:nvPr/>
        </p:nvSpPr>
        <p:spPr>
          <a:xfrm>
            <a:off x="917703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49" name="Shape 1049" descr="平行四边形 18"/>
          <p:cNvSpPr/>
          <p:nvPr/>
        </p:nvSpPr>
        <p:spPr>
          <a:xfrm>
            <a:off x="1022277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50" name="Shape 1050" descr="平行四边形 17"/>
          <p:cNvSpPr/>
          <p:nvPr/>
        </p:nvSpPr>
        <p:spPr>
          <a:xfrm>
            <a:off x="11273813"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51" name="Shape 1051" descr="平行四边形 18"/>
          <p:cNvSpPr/>
          <p:nvPr/>
        </p:nvSpPr>
        <p:spPr>
          <a:xfrm>
            <a:off x="12324849"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52" name="Shape 1052"/>
          <p:cNvSpPr/>
          <p:nvPr>
            <p:ph type="body" idx="1"/>
          </p:nvPr>
        </p:nvSpPr>
        <p:spPr>
          <a:xfrm>
            <a:off x="3062137" y="1833790"/>
            <a:ext cx="18288001" cy="8421290"/>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争议条款的独立性</a:t>
            </a:r>
          </a:p>
          <a:p>
            <a:pPr marL="879230" indent="-879230" algn="l" defTabSz="825500">
              <a:lnSpc>
                <a:spcPct val="120000"/>
              </a:lnSpc>
              <a:spcBef>
                <a:spcPts val="0"/>
              </a:spcBef>
              <a:buSzPct val="100000"/>
              <a:buAutoNum type="arabicPeriod" startAt="1"/>
            </a:pPr>
            <a:r>
              <a:t>仲裁条款：仲裁条款排除诉讼管辖；约定要明确具体。</a:t>
            </a:r>
          </a:p>
          <a:p>
            <a:pPr marL="879230" indent="-879230" algn="l" defTabSz="825500">
              <a:lnSpc>
                <a:spcPct val="120000"/>
              </a:lnSpc>
              <a:spcBef>
                <a:spcPts val="0"/>
              </a:spcBef>
              <a:buSzPct val="100000"/>
              <a:buAutoNum type="arabicPeriod" startAt="1"/>
            </a:pPr>
            <a:r>
              <a:t>选择受诉法院条款：原告所在地、被告所在地、合同签订地、合同履行地、标的物所在地。不得违反级别管辖和专属管辖的规定。</a:t>
            </a:r>
          </a:p>
          <a:p>
            <a:pPr marL="879230" indent="-879230" algn="l" defTabSz="825500">
              <a:lnSpc>
                <a:spcPct val="120000"/>
              </a:lnSpc>
              <a:spcBef>
                <a:spcPts val="0"/>
              </a:spcBef>
              <a:buSzPct val="100000"/>
              <a:buAutoNum type="arabicPeriod" startAt="1"/>
            </a:pPr>
            <a:r>
              <a:t>选择检验、鉴定机构条款：选择双方认可的质量、技术品质的检验、鉴定机构。 </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4" name="Shape 1054"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055" name="Shape 1055"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56" name="Shape 1056"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57" name="Shape 1057"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58" name="Shape 1058"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59" name="Shape 1059" descr="平行四边形 15"/>
          <p:cNvSpPr/>
          <p:nvPr/>
        </p:nvSpPr>
        <p:spPr>
          <a:xfrm>
            <a:off x="14831767" y="11595481"/>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0" name="Shape 1060" descr="平行四边形 16"/>
          <p:cNvSpPr/>
          <p:nvPr/>
        </p:nvSpPr>
        <p:spPr>
          <a:xfrm>
            <a:off x="15882801" y="1158320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1" name="Shape 1061" descr="平行四边形 17"/>
          <p:cNvSpPr/>
          <p:nvPr/>
        </p:nvSpPr>
        <p:spPr>
          <a:xfrm>
            <a:off x="16933836" y="1158320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2" name="Shape 1062" descr="平行四边形 18"/>
          <p:cNvSpPr/>
          <p:nvPr/>
        </p:nvSpPr>
        <p:spPr>
          <a:xfrm>
            <a:off x="17984871" y="1158320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3" name="Shape 1063" descr="平行四边形 19"/>
          <p:cNvSpPr/>
          <p:nvPr/>
        </p:nvSpPr>
        <p:spPr>
          <a:xfrm>
            <a:off x="19035906" y="1158320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4" name="Shape 1064" descr="平行四边形 20"/>
          <p:cNvSpPr/>
          <p:nvPr/>
        </p:nvSpPr>
        <p:spPr>
          <a:xfrm>
            <a:off x="20086939" y="1158320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5" name="Shape 1065" descr="平行四边形 21"/>
          <p:cNvSpPr/>
          <p:nvPr/>
        </p:nvSpPr>
        <p:spPr>
          <a:xfrm>
            <a:off x="21137976" y="1158320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6" name="Shape 1066" descr="平行四边形 22"/>
          <p:cNvSpPr/>
          <p:nvPr/>
        </p:nvSpPr>
        <p:spPr>
          <a:xfrm>
            <a:off x="22189011"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7" name="Shape 1067" descr="平行四边形 23"/>
          <p:cNvSpPr/>
          <p:nvPr/>
        </p:nvSpPr>
        <p:spPr>
          <a:xfrm>
            <a:off x="23240046" y="11589342"/>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8" name="Shape 1068" descr="平行四边形 24"/>
          <p:cNvSpPr/>
          <p:nvPr/>
        </p:nvSpPr>
        <p:spPr>
          <a:xfrm>
            <a:off x="13780730" y="11595481"/>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69" name="Shape 1069" descr="平行四边形 25"/>
          <p:cNvSpPr/>
          <p:nvPr/>
        </p:nvSpPr>
        <p:spPr>
          <a:xfrm>
            <a:off x="12734321" y="11595481"/>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70" name="Shape 1070" descr="平行四边形 26"/>
          <p:cNvSpPr/>
          <p:nvPr/>
        </p:nvSpPr>
        <p:spPr>
          <a:xfrm>
            <a:off x="11689251" y="11595481"/>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71" name="Shape 1071"/>
          <p:cNvSpPr/>
          <p:nvPr/>
        </p:nvSpPr>
        <p:spPr>
          <a:xfrm>
            <a:off x="503304" y="11165826"/>
            <a:ext cx="10042201"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8000">
                <a:solidFill>
                  <a:srgbClr val="FFC000"/>
                </a:solidFill>
              </a:defRPr>
            </a:lvl1pPr>
          </a:lstStyle>
          <a:p>
            <a:pPr/>
            <a:r>
              <a:t>合同的其他重要组成</a:t>
            </a:r>
          </a:p>
        </p:txBody>
      </p:sp>
      <p:sp>
        <p:nvSpPr>
          <p:cNvPr id="1072" name="Shape 1072"/>
          <p:cNvSpPr/>
          <p:nvPr>
            <p:ph type="body" sz="half" idx="1"/>
          </p:nvPr>
        </p:nvSpPr>
        <p:spPr>
          <a:xfrm>
            <a:off x="6583859" y="1923549"/>
            <a:ext cx="17739623" cy="7471036"/>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合同标的</a:t>
            </a:r>
          </a:p>
          <a:p>
            <a:pPr marL="879230" indent="-879230" algn="l" defTabSz="825500">
              <a:lnSpc>
                <a:spcPct val="120000"/>
              </a:lnSpc>
              <a:spcBef>
                <a:spcPts val="0"/>
              </a:spcBef>
              <a:buSzPct val="100000"/>
              <a:buAutoNum type="arabicPeriod" startAt="1"/>
            </a:pPr>
            <a:r>
              <a:t>合同主体权利和义务</a:t>
            </a:r>
          </a:p>
          <a:p>
            <a:pPr marL="879230" indent="-879230" algn="l" defTabSz="825500">
              <a:lnSpc>
                <a:spcPct val="120000"/>
              </a:lnSpc>
              <a:spcBef>
                <a:spcPts val="0"/>
              </a:spcBef>
              <a:buSzPct val="100000"/>
              <a:buAutoNum type="arabicPeriod" startAt="1"/>
            </a:pPr>
            <a:r>
              <a:t>保证担保条款</a:t>
            </a:r>
          </a:p>
          <a:p>
            <a:pPr marL="879230" indent="-879230" algn="l" defTabSz="825500">
              <a:lnSpc>
                <a:spcPct val="120000"/>
              </a:lnSpc>
              <a:spcBef>
                <a:spcPts val="0"/>
              </a:spcBef>
              <a:buSzPct val="100000"/>
              <a:buAutoNum type="arabicPeriod" startAt="1"/>
            </a:pPr>
            <a:r>
              <a:t>抵押合同</a:t>
            </a:r>
          </a:p>
          <a:p>
            <a:pPr marL="879230" indent="-879230" algn="l" defTabSz="825500">
              <a:lnSpc>
                <a:spcPct val="120000"/>
              </a:lnSpc>
              <a:spcBef>
                <a:spcPts val="0"/>
              </a:spcBef>
              <a:buSzPct val="100000"/>
              <a:buAutoNum type="arabicPeriod" startAt="1"/>
            </a:pPr>
            <a:r>
              <a:t>签字盖章</a:t>
            </a:r>
          </a:p>
          <a:p>
            <a:pPr marL="879230" indent="-879230" algn="l" defTabSz="825500">
              <a:lnSpc>
                <a:spcPct val="120000"/>
              </a:lnSpc>
              <a:spcBef>
                <a:spcPts val="0"/>
              </a:spcBef>
              <a:buSzPct val="100000"/>
              <a:buAutoNum type="arabicPeriod" startAt="1"/>
            </a:pPr>
            <a:r>
              <a:t>不可抗力条款</a:t>
            </a:r>
          </a:p>
          <a:p>
            <a:pPr marL="879230" indent="-879230" algn="l" defTabSz="825500">
              <a:lnSpc>
                <a:spcPct val="120000"/>
              </a:lnSpc>
              <a:spcBef>
                <a:spcPts val="0"/>
              </a:spcBef>
              <a:buSzPct val="100000"/>
              <a:buAutoNum type="arabicPeriod" startAt="1"/>
            </a:pPr>
            <a:r>
              <a:t>格式条款</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1072">
                                            <p:bg/>
                                          </p:spTgt>
                                        </p:tgtEl>
                                        <p:attrNameLst>
                                          <p:attrName>style.visibility</p:attrName>
                                        </p:attrNameLst>
                                      </p:cBhvr>
                                      <p:to>
                                        <p:strVal val="visible"/>
                                      </p:to>
                                    </p:set>
                                    <p:animEffect filter="box(in)" transition="in">
                                      <p:cBhvr>
                                        <p:cTn id="7" dur="2000"/>
                                        <p:tgtEl>
                                          <p:spTgt spid="1072">
                                            <p:bg/>
                                          </p:spTgt>
                                        </p:tgtEl>
                                      </p:cBhvr>
                                    </p:animEffect>
                                  </p:childTnLst>
                                </p:cTn>
                              </p:par>
                              <p:par>
                                <p:cTn id="8" presetClass="entr" nodeType="withEffect" presetSubtype="16" presetID="4" grpId="1" fill="hold">
                                  <p:stCondLst>
                                    <p:cond delay="0"/>
                                  </p:stCondLst>
                                  <p:iterate type="el" backwards="0">
                                    <p:tmAbs val="0"/>
                                  </p:iterate>
                                  <p:childTnLst>
                                    <p:set>
                                      <p:cBhvr>
                                        <p:cTn id="9" fill="hold"/>
                                        <p:tgtEl>
                                          <p:spTgt spid="1072">
                                            <p:txEl>
                                              <p:pRg st="0" end="0"/>
                                            </p:txEl>
                                          </p:spTgt>
                                        </p:tgtEl>
                                        <p:attrNameLst>
                                          <p:attrName>style.visibility</p:attrName>
                                        </p:attrNameLst>
                                      </p:cBhvr>
                                      <p:to>
                                        <p:strVal val="visible"/>
                                      </p:to>
                                    </p:set>
                                    <p:animEffect filter="box(in)" transition="in">
                                      <p:cBhvr>
                                        <p:cTn id="10" dur="2000"/>
                                        <p:tgtEl>
                                          <p:spTgt spid="10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4" grpId="1" fill="hold">
                                  <p:stCondLst>
                                    <p:cond delay="0"/>
                                  </p:stCondLst>
                                  <p:iterate type="el" backwards="0">
                                    <p:tmAbs val="0"/>
                                  </p:iterate>
                                  <p:childTnLst>
                                    <p:set>
                                      <p:cBhvr>
                                        <p:cTn id="14" fill="hold"/>
                                        <p:tgtEl>
                                          <p:spTgt spid="1072">
                                            <p:txEl>
                                              <p:pRg st="1" end="1"/>
                                            </p:txEl>
                                          </p:spTgt>
                                        </p:tgtEl>
                                        <p:attrNameLst>
                                          <p:attrName>style.visibility</p:attrName>
                                        </p:attrNameLst>
                                      </p:cBhvr>
                                      <p:to>
                                        <p:strVal val="visible"/>
                                      </p:to>
                                    </p:set>
                                    <p:animEffect filter="box(in)" transition="in">
                                      <p:cBhvr>
                                        <p:cTn id="15" dur="2000"/>
                                        <p:tgtEl>
                                          <p:spTgt spid="107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6" presetID="4" grpId="1" fill="hold">
                                  <p:stCondLst>
                                    <p:cond delay="0"/>
                                  </p:stCondLst>
                                  <p:iterate type="el" backwards="0">
                                    <p:tmAbs val="0"/>
                                  </p:iterate>
                                  <p:childTnLst>
                                    <p:set>
                                      <p:cBhvr>
                                        <p:cTn id="19" fill="hold"/>
                                        <p:tgtEl>
                                          <p:spTgt spid="1072">
                                            <p:txEl>
                                              <p:pRg st="2" end="2"/>
                                            </p:txEl>
                                          </p:spTgt>
                                        </p:tgtEl>
                                        <p:attrNameLst>
                                          <p:attrName>style.visibility</p:attrName>
                                        </p:attrNameLst>
                                      </p:cBhvr>
                                      <p:to>
                                        <p:strVal val="visible"/>
                                      </p:to>
                                    </p:set>
                                    <p:animEffect filter="box(in)" transition="in">
                                      <p:cBhvr>
                                        <p:cTn id="20" dur="2000"/>
                                        <p:tgtEl>
                                          <p:spTgt spid="107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4" grpId="1" fill="hold">
                                  <p:stCondLst>
                                    <p:cond delay="0"/>
                                  </p:stCondLst>
                                  <p:iterate type="el" backwards="0">
                                    <p:tmAbs val="0"/>
                                  </p:iterate>
                                  <p:childTnLst>
                                    <p:set>
                                      <p:cBhvr>
                                        <p:cTn id="24" fill="hold"/>
                                        <p:tgtEl>
                                          <p:spTgt spid="1072">
                                            <p:txEl>
                                              <p:pRg st="3" end="3"/>
                                            </p:txEl>
                                          </p:spTgt>
                                        </p:tgtEl>
                                        <p:attrNameLst>
                                          <p:attrName>style.visibility</p:attrName>
                                        </p:attrNameLst>
                                      </p:cBhvr>
                                      <p:to>
                                        <p:strVal val="visible"/>
                                      </p:to>
                                    </p:set>
                                    <p:animEffect filter="box(in)" transition="in">
                                      <p:cBhvr>
                                        <p:cTn id="25" dur="2000"/>
                                        <p:tgtEl>
                                          <p:spTgt spid="107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6" presetID="4" grpId="1" fill="hold">
                                  <p:stCondLst>
                                    <p:cond delay="0"/>
                                  </p:stCondLst>
                                  <p:iterate type="el" backwards="0">
                                    <p:tmAbs val="0"/>
                                  </p:iterate>
                                  <p:childTnLst>
                                    <p:set>
                                      <p:cBhvr>
                                        <p:cTn id="29" fill="hold"/>
                                        <p:tgtEl>
                                          <p:spTgt spid="1072">
                                            <p:txEl>
                                              <p:pRg st="4" end="4"/>
                                            </p:txEl>
                                          </p:spTgt>
                                        </p:tgtEl>
                                        <p:attrNameLst>
                                          <p:attrName>style.visibility</p:attrName>
                                        </p:attrNameLst>
                                      </p:cBhvr>
                                      <p:to>
                                        <p:strVal val="visible"/>
                                      </p:to>
                                    </p:set>
                                    <p:animEffect filter="box(in)" transition="in">
                                      <p:cBhvr>
                                        <p:cTn id="30" dur="2000"/>
                                        <p:tgtEl>
                                          <p:spTgt spid="107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4" grpId="1" fill="hold">
                                  <p:stCondLst>
                                    <p:cond delay="0"/>
                                  </p:stCondLst>
                                  <p:iterate type="el" backwards="0">
                                    <p:tmAbs val="0"/>
                                  </p:iterate>
                                  <p:childTnLst>
                                    <p:set>
                                      <p:cBhvr>
                                        <p:cTn id="34" fill="hold"/>
                                        <p:tgtEl>
                                          <p:spTgt spid="1072">
                                            <p:txEl>
                                              <p:pRg st="5" end="5"/>
                                            </p:txEl>
                                          </p:spTgt>
                                        </p:tgtEl>
                                        <p:attrNameLst>
                                          <p:attrName>style.visibility</p:attrName>
                                        </p:attrNameLst>
                                      </p:cBhvr>
                                      <p:to>
                                        <p:strVal val="visible"/>
                                      </p:to>
                                    </p:set>
                                    <p:animEffect filter="box(in)" transition="in">
                                      <p:cBhvr>
                                        <p:cTn id="35" dur="2000"/>
                                        <p:tgtEl>
                                          <p:spTgt spid="107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16" presetID="4" grpId="1" fill="hold">
                                  <p:stCondLst>
                                    <p:cond delay="0"/>
                                  </p:stCondLst>
                                  <p:iterate type="el" backwards="0">
                                    <p:tmAbs val="0"/>
                                  </p:iterate>
                                  <p:childTnLst>
                                    <p:set>
                                      <p:cBhvr>
                                        <p:cTn id="39" fill="hold"/>
                                        <p:tgtEl>
                                          <p:spTgt spid="1072">
                                            <p:txEl>
                                              <p:pRg st="6" end="6"/>
                                            </p:txEl>
                                          </p:spTgt>
                                        </p:tgtEl>
                                        <p:attrNameLst>
                                          <p:attrName>style.visibility</p:attrName>
                                        </p:attrNameLst>
                                      </p:cBhvr>
                                      <p:to>
                                        <p:strVal val="visible"/>
                                      </p:to>
                                    </p:set>
                                    <p:animEffect filter="box(in)" transition="in">
                                      <p:cBhvr>
                                        <p:cTn id="40" dur="2000"/>
                                        <p:tgtEl>
                                          <p:spTgt spid="107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72" grpId="1"/>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4" name="Shape 1074"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075" name="Shape 1075"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76" name="Shape 1076"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77" name="Shape 1077"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78" name="Shape 1078"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79" name="Shape 1079"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80" name="Shape 1080"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81" name="Shape 1081"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82" name="Shape 1082"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83" name="Shape 1083"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84" name="Shape 1084"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85" name="Shape 1085"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86" name="Shape 1086"/>
          <p:cNvSpPr/>
          <p:nvPr/>
        </p:nvSpPr>
        <p:spPr>
          <a:xfrm>
            <a:off x="1770367" y="11159687"/>
            <a:ext cx="8242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合同标的</a:t>
            </a:r>
            <a:r>
              <a:t>注意</a:t>
            </a:r>
          </a:p>
        </p:txBody>
      </p:sp>
      <p:sp>
        <p:nvSpPr>
          <p:cNvPr id="1087" name="Shape 1087"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88" name="Shape 1088"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89" name="Shape 1089"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90" name="Shape 1090"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91" name="Shape 1091"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92" name="Shape 1092"/>
          <p:cNvSpPr/>
          <p:nvPr>
            <p:ph type="body" sz="half" idx="1"/>
          </p:nvPr>
        </p:nvSpPr>
        <p:spPr>
          <a:xfrm>
            <a:off x="3048000" y="2970742"/>
            <a:ext cx="18288000" cy="6159576"/>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明确合同交易内容：不同类型的合同，其标的也存在区别，比如买卖合同的标的一般为物，而服务合同的标的为服务。明确了合同标的便明确了合同的交易内容。</a:t>
            </a:r>
          </a:p>
          <a:p>
            <a:pPr marL="879230" indent="-879230" algn="l" defTabSz="825500">
              <a:lnSpc>
                <a:spcPct val="120000"/>
              </a:lnSpc>
              <a:spcBef>
                <a:spcPts val="0"/>
              </a:spcBef>
              <a:buSzPct val="100000"/>
              <a:buAutoNum type="arabicPeriod" startAt="1"/>
            </a:pPr>
            <a:r>
              <a:t>重要性：在贸易实践中，对合同标的物的确定是买卖双方订立合同的关键环节，在复杂的交易中，标的物有可能处于不断变化的状态，可能对合同效力产生重要影响。</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94"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095" name="Shape 1095"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096" name="Shape 1096"/>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097" name="Shape 1097"/>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案例三</a:t>
            </a:r>
          </a:p>
        </p:txBody>
      </p:sp>
      <p:sp>
        <p:nvSpPr>
          <p:cNvPr id="1098" name="Shape 1098"/>
          <p:cNvSpPr/>
          <p:nvPr/>
        </p:nvSpPr>
        <p:spPr>
          <a:xfrm>
            <a:off x="9263162" y="2232176"/>
            <a:ext cx="582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合同标的物的合法性</a:t>
            </a:r>
          </a:p>
        </p:txBody>
      </p:sp>
      <p:sp>
        <p:nvSpPr>
          <p:cNvPr id="1099" name="Shape 1099"/>
          <p:cNvSpPr/>
          <p:nvPr>
            <p:ph type="body" sz="half" idx="1"/>
          </p:nvPr>
        </p:nvSpPr>
        <p:spPr>
          <a:xfrm>
            <a:off x="3062137" y="3802943"/>
            <a:ext cx="18288001" cy="7274032"/>
          </a:xfrm>
          <a:prstGeom prst="rect">
            <a:avLst/>
          </a:prstGeom>
        </p:spPr>
        <p:txBody>
          <a:bodyPr lIns="50800" tIns="50800" rIns="50800" bIns="50800" anchor="ctr">
            <a:noAutofit/>
          </a:bodyPr>
          <a:lstStyle>
            <a:lvl1pPr indent="1295400" algn="l" defTabSz="825500">
              <a:lnSpc>
                <a:spcPct val="130000"/>
              </a:lnSpc>
              <a:spcBef>
                <a:spcPts val="0"/>
              </a:spcBef>
            </a:lvl1pPr>
          </a:lstStyle>
          <a:p>
            <a:pPr/>
            <a:r>
              <a:t> S集团下属两家子公司甲与乙所使用的土地，都属划拨用地，使用权证都办在S名下。其中有一宗地由甲建有加油站等设施。甲欠丙债款，双方达成还款协议，甲方将加油站等设施转让给丙（含土地使用权）。丙获得加油站后，以相同价格转让给李某个人。后经土地管理部门稽查，对S集团进行处罚，无偿收回土地，并处13万元罚款。</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01"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102" name="Shape 1102"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03" name="Shape 1103"/>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104" name="Shape 1104"/>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案例四</a:t>
            </a:r>
          </a:p>
        </p:txBody>
      </p:sp>
      <p:sp>
        <p:nvSpPr>
          <p:cNvPr id="1105" name="Shape 1105"/>
          <p:cNvSpPr/>
          <p:nvPr>
            <p:ph type="body" idx="1"/>
          </p:nvPr>
        </p:nvSpPr>
        <p:spPr>
          <a:xfrm>
            <a:off x="3048000" y="3865364"/>
            <a:ext cx="18288000" cy="7637727"/>
          </a:xfrm>
          <a:prstGeom prst="rect">
            <a:avLst/>
          </a:prstGeom>
        </p:spPr>
        <p:txBody>
          <a:bodyPr lIns="50800" tIns="50800" rIns="50800" bIns="50800" anchor="ctr">
            <a:noAutofit/>
          </a:bodyPr>
          <a:lstStyle>
            <a:lvl1pPr indent="1295400" algn="l" defTabSz="825500">
              <a:lnSpc>
                <a:spcPct val="130000"/>
              </a:lnSpc>
              <a:spcBef>
                <a:spcPts val="0"/>
              </a:spcBef>
            </a:lvl1pPr>
          </a:lstStyle>
          <a:p>
            <a:pPr/>
            <a:r>
              <a:t>甲、乙两单位签订一设备租赁协议，甲方将真空离子镀膜机出租给乙方，双方约定了租期、租金等事项。租期届满时，乙方交付设备时，甲方发现不是其出租的设备。由于时间较长，原办事人员都已离职，从双方的协议中，找不到租赁物的型号或是明显特征，因此引发纠纷。经法院主持达成调解协议。甲方拉回一台不属于自己的设备，约损失15万元。</a:t>
            </a:r>
          </a:p>
        </p:txBody>
      </p:sp>
      <p:sp>
        <p:nvSpPr>
          <p:cNvPr id="1106" name="Shape 1106"/>
          <p:cNvSpPr/>
          <p:nvPr/>
        </p:nvSpPr>
        <p:spPr>
          <a:xfrm>
            <a:off x="9580662" y="2263386"/>
            <a:ext cx="519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合同标的的确定性</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08"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109" name="Shape 1109"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10" name="Shape 1110"/>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111" name="Shape 1111"/>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案例五</a:t>
            </a:r>
          </a:p>
        </p:txBody>
      </p:sp>
      <p:sp>
        <p:nvSpPr>
          <p:cNvPr id="1112" name="Shape 1112"/>
          <p:cNvSpPr/>
          <p:nvPr>
            <p:ph type="body" idx="1"/>
          </p:nvPr>
        </p:nvSpPr>
        <p:spPr>
          <a:xfrm>
            <a:off x="3048000" y="3865364"/>
            <a:ext cx="18288000" cy="7637727"/>
          </a:xfrm>
          <a:prstGeom prst="rect">
            <a:avLst/>
          </a:prstGeom>
        </p:spPr>
        <p:txBody>
          <a:bodyPr lIns="50800" tIns="50800" rIns="50800" bIns="50800" anchor="ctr">
            <a:noAutofit/>
          </a:bodyPr>
          <a:lstStyle>
            <a:lvl1pPr indent="1295400" algn="l" defTabSz="825500">
              <a:lnSpc>
                <a:spcPct val="130000"/>
              </a:lnSpc>
              <a:spcBef>
                <a:spcPts val="0"/>
              </a:spcBef>
            </a:lvl1pPr>
          </a:lstStyle>
          <a:p>
            <a:pPr/>
            <a:r>
              <a:t>甲、乙两单位签订一设备租赁协议，甲方将真空离子镀膜机出租给乙方，双方约定了租期、租金等事项。租期届满时，乙方交付设备时，甲方发现不是其出租的设备。由于时间较长，原办事人员都已离职，从双方的协议中，找不到租赁物的型号或是明显特征，因此引发纠纷。经法院主持达成调解协议。甲方拉回一台不属于自己的设备，约损失15万元。</a:t>
            </a:r>
          </a:p>
        </p:txBody>
      </p:sp>
      <p:sp>
        <p:nvSpPr>
          <p:cNvPr id="1113" name="Shape 1113"/>
          <p:cNvSpPr/>
          <p:nvPr/>
        </p:nvSpPr>
        <p:spPr>
          <a:xfrm>
            <a:off x="9580662" y="2263386"/>
            <a:ext cx="519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合同标的的确定性</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15"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116" name="Shape 1116"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17" name="Shape 1117"/>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118" name="Shape 1118"/>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案例五</a:t>
            </a:r>
          </a:p>
        </p:txBody>
      </p:sp>
      <p:sp>
        <p:nvSpPr>
          <p:cNvPr id="1119" name="Shape 1119"/>
          <p:cNvSpPr/>
          <p:nvPr/>
        </p:nvSpPr>
        <p:spPr>
          <a:xfrm>
            <a:off x="9291487" y="2324258"/>
            <a:ext cx="582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实际交付的标的不符</a:t>
            </a:r>
          </a:p>
        </p:txBody>
      </p:sp>
      <p:sp>
        <p:nvSpPr>
          <p:cNvPr id="1120" name="Shape 1120"/>
          <p:cNvSpPr/>
          <p:nvPr>
            <p:ph type="body" idx="1"/>
          </p:nvPr>
        </p:nvSpPr>
        <p:spPr>
          <a:xfrm>
            <a:off x="2233214" y="3497979"/>
            <a:ext cx="19945847" cy="8648139"/>
          </a:xfrm>
          <a:prstGeom prst="rect">
            <a:avLst/>
          </a:prstGeom>
        </p:spPr>
        <p:txBody>
          <a:bodyPr lIns="50800" tIns="50800" rIns="50800" bIns="50800" anchor="ctr">
            <a:noAutofit/>
          </a:bodyPr>
          <a:lstStyle>
            <a:lvl1pPr indent="1295400" algn="l" defTabSz="825500">
              <a:lnSpc>
                <a:spcPct val="110000"/>
              </a:lnSpc>
              <a:spcBef>
                <a:spcPts val="0"/>
              </a:spcBef>
            </a:lvl1pPr>
          </a:lstStyle>
          <a:p>
            <a:pPr/>
            <a:r>
              <a:t> 2009年 6月1日，南宁市民杨先生在广州工作的姐姐为其买了一台二手笔记本电脑，价值4000多元，通过一家名为XX速递的快递公司托运给他。6月5日上午11时许，速递公司的业务员当面把包裹交给他。杨先生支付给对方50元邮费，签单接收了包裹，但忘记当场验看。稍后，他回到住处打开包裹，吃惊地发现，电脑箱里找不到笔记本电脑，却多了4块约1厘米厚20厘米长的木板。于是他带包裹到速递公司进行交涉。由于送货单上没有写明货物的名称、重量和单价等，杨先生也未当场验货，因此双方各执一词，难辨真伪。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9"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330" name="Shape 330"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31" name="Shape 331"/>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332" name="Shape 332"/>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333" name="Shape 333"/>
          <p:cNvSpPr/>
          <p:nvPr/>
        </p:nvSpPr>
        <p:spPr>
          <a:xfrm>
            <a:off x="3439034" y="4584160"/>
            <a:ext cx="17534207" cy="4547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879230" indent="-879230">
              <a:buSzPct val="100000"/>
              <a:buAutoNum type="arabicPeriod" startAt="1"/>
            </a:pPr>
            <a:r>
              <a:rPr b="1" u="sng"/>
              <a:t>合同条款约定不全面</a:t>
            </a:r>
            <a:r>
              <a:t>：对合同可能存在的风险，要约定可执行的救济方案（</a:t>
            </a:r>
            <a:r>
              <a:rPr u="sng"/>
              <a:t>违约责任</a:t>
            </a:r>
            <a:r>
              <a:t>）；</a:t>
            </a:r>
          </a:p>
          <a:p>
            <a:pPr marL="879230" indent="-879230">
              <a:buSzPct val="100000"/>
              <a:buAutoNum type="arabicPeriod" startAt="1"/>
            </a:pPr>
            <a:r>
              <a:rPr b="1" u="sng"/>
              <a:t>忽视合同资料的书面化</a:t>
            </a:r>
            <a:r>
              <a:t>：对合同履行过程中产生的约定，要落实到书面。</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2" name="Shape 1122"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123" name="Shape 1123"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24" name="Shape 1124"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25" name="Shape 1125"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26" name="Shape 1126"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27" name="Shape 1127"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28" name="Shape 1128"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29" name="Shape 1129"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30" name="Shape 1130"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31" name="Shape 1131"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32" name="Shape 1132"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33" name="Shape 1133"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34" name="Shape 1134"/>
          <p:cNvSpPr/>
          <p:nvPr/>
        </p:nvSpPr>
        <p:spPr>
          <a:xfrm>
            <a:off x="1770367" y="11159687"/>
            <a:ext cx="8242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合同标的</a:t>
            </a:r>
            <a:r>
              <a:t>注意</a:t>
            </a:r>
          </a:p>
        </p:txBody>
      </p:sp>
      <p:sp>
        <p:nvSpPr>
          <p:cNvPr id="1135" name="Shape 1135"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36" name="Shape 1136"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37" name="Shape 1137"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38" name="Shape 1138"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39" name="Shape 1139"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40" name="Shape 1140"/>
          <p:cNvSpPr/>
          <p:nvPr>
            <p:ph type="body" sz="half" idx="1"/>
          </p:nvPr>
        </p:nvSpPr>
        <p:spPr>
          <a:xfrm>
            <a:off x="3048000" y="2865775"/>
            <a:ext cx="18288000" cy="6159575"/>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应熟悉相关法律法规，审查合同标的是否合法，是否为法律、行政法规禁止或者限制转让的标的物。</a:t>
            </a:r>
          </a:p>
          <a:p>
            <a:pPr marL="879230" indent="-879230" algn="l" defTabSz="825500">
              <a:lnSpc>
                <a:spcPct val="120000"/>
              </a:lnSpc>
              <a:spcBef>
                <a:spcPts val="0"/>
              </a:spcBef>
              <a:buSzPct val="100000"/>
              <a:buAutoNum type="arabicPeriod" startAt="1"/>
            </a:pPr>
            <a:r>
              <a:t>审查合同标的相关条款，查明合同标的名称是否确定。</a:t>
            </a:r>
          </a:p>
          <a:p>
            <a:pPr marL="879230" indent="-879230" algn="l" defTabSz="825500">
              <a:lnSpc>
                <a:spcPct val="120000"/>
              </a:lnSpc>
              <a:spcBef>
                <a:spcPts val="0"/>
              </a:spcBef>
              <a:buSzPct val="100000"/>
              <a:buAutoNum type="arabicPeriod" startAt="1"/>
            </a:pPr>
            <a:r>
              <a:t>根据不断变动的现实条件，审查合同标的是否可能给付，明确合同的效力。</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2" name="Shape 1142"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143" name="Shape 1143"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44" name="Shape 1144"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45" name="Shape 1145"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46" name="Shape 1146"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47" name="Shape 1147"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48" name="Shape 1148"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49" name="Shape 1149"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50" name="Shape 1150"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51" name="Shape 1151"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52" name="Shape 1152"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53" name="Shape 1153"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54" name="Shape 1154"/>
          <p:cNvSpPr/>
          <p:nvPr/>
        </p:nvSpPr>
        <p:spPr>
          <a:xfrm>
            <a:off x="988526" y="11147408"/>
            <a:ext cx="12182541"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8000"/>
            </a:pPr>
            <a:r>
              <a:t>订立</a:t>
            </a:r>
            <a:r>
              <a:rPr>
                <a:solidFill>
                  <a:srgbClr val="FFC000"/>
                </a:solidFill>
                <a:latin typeface="楷体_GB2312"/>
                <a:ea typeface="楷体_GB2312"/>
                <a:cs typeface="楷体_GB2312"/>
                <a:sym typeface="楷体_GB2312"/>
              </a:rPr>
              <a:t>合同权利义务</a:t>
            </a:r>
            <a:r>
              <a:t>注意</a:t>
            </a:r>
          </a:p>
        </p:txBody>
      </p:sp>
      <p:sp>
        <p:nvSpPr>
          <p:cNvPr id="1155" name="Shape 1155"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56" name="Shape 1156"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57" name="Shape 1157"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58" name="Shape 1158"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59" name="Shape 1159"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60" name="Shape 1160"/>
          <p:cNvSpPr/>
          <p:nvPr>
            <p:ph type="body" sz="half" idx="1"/>
          </p:nvPr>
        </p:nvSpPr>
        <p:spPr>
          <a:xfrm>
            <a:off x="2866094" y="1319910"/>
            <a:ext cx="18288001" cy="4481835"/>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当事人双方应明确自身的权利和义务，以保证合同的顺利履行</a:t>
            </a:r>
          </a:p>
          <a:p>
            <a:pPr marL="879230" indent="-879230" algn="l" defTabSz="825500">
              <a:lnSpc>
                <a:spcPct val="120000"/>
              </a:lnSpc>
              <a:spcBef>
                <a:spcPts val="0"/>
              </a:spcBef>
              <a:buSzPct val="100000"/>
              <a:buAutoNum type="arabicPeriod" startAt="1"/>
            </a:pPr>
            <a:r>
              <a:t>合同权利义务是互相对应的，特别是在强调等价有偿的买卖合同中，买方和卖方的权利义务相对平衡。比如买卖合同中卖方的义务有：</a:t>
            </a:r>
          </a:p>
        </p:txBody>
      </p:sp>
      <p:sp>
        <p:nvSpPr>
          <p:cNvPr id="1161" name="Shape 1161"/>
          <p:cNvSpPr/>
          <p:nvPr/>
        </p:nvSpPr>
        <p:spPr>
          <a:xfrm>
            <a:off x="4487328" y="5740400"/>
            <a:ext cx="6722670"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879230" indent="-879230">
              <a:lnSpc>
                <a:spcPct val="100000"/>
              </a:lnSpc>
              <a:buSzPct val="100000"/>
              <a:buAutoNum type="arabicPeriod" startAt="1"/>
              <a:defRPr sz="4000"/>
            </a:pPr>
            <a:r>
              <a:t>交付标的物的义务</a:t>
            </a:r>
          </a:p>
          <a:p>
            <a:pPr marL="879230" indent="-879230">
              <a:lnSpc>
                <a:spcPct val="100000"/>
              </a:lnSpc>
              <a:buSzPct val="100000"/>
              <a:buAutoNum type="arabicPeriod" startAt="1"/>
              <a:defRPr sz="4000"/>
            </a:pPr>
            <a:r>
              <a:t>转移标的物所有权的义务</a:t>
            </a:r>
          </a:p>
          <a:p>
            <a:pPr marL="879230" indent="-879230">
              <a:lnSpc>
                <a:spcPct val="100000"/>
              </a:lnSpc>
              <a:buSzPct val="100000"/>
              <a:buAutoNum type="arabicPeriod" startAt="1"/>
              <a:defRPr sz="4000"/>
            </a:pPr>
            <a:r>
              <a:t>瑕疵担保义务</a:t>
            </a:r>
          </a:p>
        </p:txBody>
      </p:sp>
      <p:sp>
        <p:nvSpPr>
          <p:cNvPr id="1162" name="Shape 1162"/>
          <p:cNvSpPr/>
          <p:nvPr/>
        </p:nvSpPr>
        <p:spPr>
          <a:xfrm>
            <a:off x="12547391" y="5750883"/>
            <a:ext cx="8246670" cy="508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879230" indent="-879230">
              <a:lnSpc>
                <a:spcPct val="100000"/>
              </a:lnSpc>
              <a:buSzPct val="100000"/>
              <a:buAutoNum type="arabicPeriod" startAt="1"/>
              <a:defRPr sz="4000"/>
            </a:pPr>
            <a:r>
              <a:t>实际交付标的物</a:t>
            </a:r>
          </a:p>
          <a:p>
            <a:pPr marL="879230" indent="-879230">
              <a:lnSpc>
                <a:spcPct val="100000"/>
              </a:lnSpc>
              <a:buSzPct val="100000"/>
              <a:buAutoNum type="arabicPeriod" startAt="1"/>
              <a:defRPr sz="4000"/>
            </a:pPr>
            <a:r>
              <a:t>交付提取标的物的单证 </a:t>
            </a:r>
          </a:p>
          <a:p>
            <a:pPr marL="879230" indent="-879230">
              <a:lnSpc>
                <a:spcPct val="100000"/>
              </a:lnSpc>
              <a:buSzPct val="100000"/>
              <a:buAutoNum type="arabicPeriod" startAt="1"/>
              <a:defRPr sz="4000"/>
            </a:pPr>
            <a:r>
              <a:t>交付必要的有关资料 </a:t>
            </a:r>
          </a:p>
          <a:p>
            <a:pPr marL="879230" indent="-879230">
              <a:lnSpc>
                <a:spcPct val="100000"/>
              </a:lnSpc>
              <a:buSzPct val="100000"/>
              <a:buAutoNum type="arabicPeriod" startAt="1"/>
              <a:defRPr sz="4000"/>
            </a:pPr>
            <a:r>
              <a:t>按期交付标的物 </a:t>
            </a:r>
          </a:p>
          <a:p>
            <a:pPr marL="879230" indent="-879230">
              <a:lnSpc>
                <a:spcPct val="100000"/>
              </a:lnSpc>
              <a:buSzPct val="100000"/>
              <a:buAutoNum type="arabicPeriod" startAt="1"/>
              <a:defRPr sz="4000"/>
            </a:pPr>
            <a:r>
              <a:t>按照约定地点交付标的物 </a:t>
            </a:r>
          </a:p>
          <a:p>
            <a:pPr marL="879230" indent="-879230">
              <a:lnSpc>
                <a:spcPct val="100000"/>
              </a:lnSpc>
              <a:buSzPct val="100000"/>
              <a:buAutoNum type="arabicPeriod" startAt="1"/>
              <a:defRPr sz="4000"/>
            </a:pPr>
            <a:r>
              <a:t>按照约定的质量要求交付标的物</a:t>
            </a:r>
          </a:p>
          <a:p>
            <a:pPr marL="879230" indent="-879230">
              <a:lnSpc>
                <a:spcPct val="100000"/>
              </a:lnSpc>
              <a:buSzPct val="100000"/>
              <a:buAutoNum type="arabicPeriod" startAt="1"/>
              <a:defRPr sz="4000"/>
            </a:pPr>
            <a:r>
              <a:t>按照约定的包装方式交付标的物</a:t>
            </a:r>
          </a:p>
        </p:txBody>
      </p:sp>
      <p:sp>
        <p:nvSpPr>
          <p:cNvPr id="1163" name="Shape 1163"/>
          <p:cNvSpPr/>
          <p:nvPr/>
        </p:nvSpPr>
        <p:spPr>
          <a:xfrm>
            <a:off x="9568177" y="6034452"/>
            <a:ext cx="2491241" cy="1"/>
          </a:xfrm>
          <a:prstGeom prst="line">
            <a:avLst/>
          </a:prstGeom>
          <a:ln w="25400">
            <a:solidFill>
              <a:schemeClr val="accent4">
                <a:hueOff val="102361"/>
                <a:satOff val="14118"/>
                <a:lumOff val="10675"/>
              </a:schemeClr>
            </a:solidFill>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164" name="Shape 1164"/>
          <p:cNvSpPr/>
          <p:nvPr/>
        </p:nvSpPr>
        <p:spPr>
          <a:xfrm flipH="1">
            <a:off x="12112626" y="5857959"/>
            <a:ext cx="1" cy="4865850"/>
          </a:xfrm>
          <a:prstGeom prst="line">
            <a:avLst/>
          </a:prstGeom>
          <a:ln w="25400">
            <a:solidFill>
              <a:schemeClr val="accent4">
                <a:hueOff val="102361"/>
                <a:satOff val="14118"/>
                <a:lumOff val="10675"/>
              </a:schemeClr>
            </a:solidFill>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6"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167" name="Shape 1167"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68" name="Shape 1168"/>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169" name="Shape 1169"/>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案例六</a:t>
            </a:r>
          </a:p>
        </p:txBody>
      </p:sp>
      <p:sp>
        <p:nvSpPr>
          <p:cNvPr id="1170" name="Shape 1170"/>
          <p:cNvSpPr/>
          <p:nvPr/>
        </p:nvSpPr>
        <p:spPr>
          <a:xfrm>
            <a:off x="10215662" y="2324258"/>
            <a:ext cx="392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缺乏包装条款</a:t>
            </a:r>
          </a:p>
        </p:txBody>
      </p:sp>
      <p:sp>
        <p:nvSpPr>
          <p:cNvPr id="1171" name="Shape 1171"/>
          <p:cNvSpPr/>
          <p:nvPr>
            <p:ph type="body" idx="1"/>
          </p:nvPr>
        </p:nvSpPr>
        <p:spPr>
          <a:xfrm>
            <a:off x="2233214" y="3497979"/>
            <a:ext cx="19945847" cy="8409810"/>
          </a:xfrm>
          <a:prstGeom prst="rect">
            <a:avLst/>
          </a:prstGeom>
        </p:spPr>
        <p:txBody>
          <a:bodyPr lIns="50800" tIns="50800" rIns="50800" bIns="50800" anchor="ctr">
            <a:noAutofit/>
          </a:bodyPr>
          <a:lstStyle>
            <a:lvl1pPr indent="1295400" algn="l" defTabSz="825500">
              <a:lnSpc>
                <a:spcPct val="110000"/>
              </a:lnSpc>
              <a:spcBef>
                <a:spcPts val="0"/>
              </a:spcBef>
            </a:lvl1pPr>
          </a:lstStyle>
          <a:p>
            <a:pPr/>
            <a:r>
              <a:t>  2008年6月，甲乙双方签订了买卖合同，约定乙向甲购买加工成品建筑材料波纹管，共计发生货款45万元，但未约定包装标准和费用等问题。7月甲自行以木箱包装了货物并按约交付给乙，要求乙支付货款45万和包装费3万。乙收到货物后支付了货款45万元，但不肯支付包装费。2009年1月甲向法院提出诉讼，向乙索要货物包装费3万余元以及利息。法院认为在双方未约定包装标准和费用的情况下，按合同法第150条的规定，甲应采取通用或者足以保护货物的方式包装，用木箱包装货物是甲应履行的义务。因此，法院未支持甲的诉讼请求。</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3"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174" name="Shape 1174"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75" name="Shape 1175"/>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176" name="Shape 1176"/>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案例七</a:t>
            </a:r>
          </a:p>
        </p:txBody>
      </p:sp>
      <p:sp>
        <p:nvSpPr>
          <p:cNvPr id="1177" name="Shape 1177"/>
          <p:cNvSpPr/>
          <p:nvPr/>
        </p:nvSpPr>
        <p:spPr>
          <a:xfrm>
            <a:off x="9608987" y="2298016"/>
            <a:ext cx="519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交付地点约定不清</a:t>
            </a:r>
          </a:p>
        </p:txBody>
      </p:sp>
      <p:sp>
        <p:nvSpPr>
          <p:cNvPr id="1178" name="Shape 1178"/>
          <p:cNvSpPr/>
          <p:nvPr>
            <p:ph type="body" sz="half" idx="1"/>
          </p:nvPr>
        </p:nvSpPr>
        <p:spPr>
          <a:xfrm>
            <a:off x="3048000" y="4127782"/>
            <a:ext cx="18288000" cy="6159576"/>
          </a:xfrm>
          <a:prstGeom prst="rect">
            <a:avLst/>
          </a:prstGeom>
        </p:spPr>
        <p:txBody>
          <a:bodyPr lIns="50800" tIns="50800" rIns="50800" bIns="50800" anchor="ctr">
            <a:noAutofit/>
          </a:bodyPr>
          <a:lstStyle>
            <a:lvl1pPr indent="1295400" algn="l" defTabSz="825500">
              <a:lnSpc>
                <a:spcPct val="110000"/>
              </a:lnSpc>
              <a:spcBef>
                <a:spcPts val="0"/>
              </a:spcBef>
            </a:lvl1pPr>
          </a:lstStyle>
          <a:p>
            <a:pPr/>
            <a:r>
              <a:t>中国某公司与美国某客商签订了进口某货物的合同。双方约定在美国西部港口交货。但双方合同和开信用证时都写成了“美国港口交货”，漏掉了“西部”两字，美方接到信用证后，通知我方在美国东部某港口接货，我方只好通知船方到该港接货，结果多承担了一笔运费支出。</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80"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181" name="Shape 1181"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82" name="Shape 1182"/>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183" name="Shape 1183"/>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案例七</a:t>
            </a:r>
          </a:p>
        </p:txBody>
      </p:sp>
      <p:sp>
        <p:nvSpPr>
          <p:cNvPr id="1184" name="Shape 1184"/>
          <p:cNvSpPr/>
          <p:nvPr/>
        </p:nvSpPr>
        <p:spPr>
          <a:xfrm>
            <a:off x="9608987" y="2298016"/>
            <a:ext cx="519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交付地点约定不清</a:t>
            </a:r>
          </a:p>
        </p:txBody>
      </p:sp>
      <p:sp>
        <p:nvSpPr>
          <p:cNvPr id="1185" name="Shape 1185"/>
          <p:cNvSpPr/>
          <p:nvPr>
            <p:ph type="body" sz="half" idx="1"/>
          </p:nvPr>
        </p:nvSpPr>
        <p:spPr>
          <a:xfrm>
            <a:off x="3048000" y="4127782"/>
            <a:ext cx="18288000" cy="6159576"/>
          </a:xfrm>
          <a:prstGeom prst="rect">
            <a:avLst/>
          </a:prstGeom>
        </p:spPr>
        <p:txBody>
          <a:bodyPr lIns="50800" tIns="50800" rIns="50800" bIns="50800" anchor="ctr">
            <a:noAutofit/>
          </a:bodyPr>
          <a:lstStyle>
            <a:lvl1pPr indent="1295400" algn="l" defTabSz="825500">
              <a:lnSpc>
                <a:spcPct val="110000"/>
              </a:lnSpc>
              <a:spcBef>
                <a:spcPts val="0"/>
              </a:spcBef>
            </a:lvl1pPr>
          </a:lstStyle>
          <a:p>
            <a:pPr/>
            <a:r>
              <a:t>中国某公司与美国某客商签订了进口某货物的合同。双方约定在美国西部港口交货。但双方合同和开信用证时都写成了“美国港口交货”，漏掉了“西部”两字，美方接到信用证后，通知我方在美国东部某港口接货，我方只好通知船方到该港接货，结果多承担了一笔运费支出。</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7" name="Shape 1187" descr="平行四边形 1"/>
          <p:cNvSpPr/>
          <p:nvPr/>
        </p:nvSpPr>
        <p:spPr>
          <a:xfrm>
            <a:off x="9257876" y="2119553"/>
            <a:ext cx="4127453"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88" name="Shape 1188"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189" name="Shape 1189"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0" name="Shape 1190"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1" name="Shape 1191"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2" name="Shape 1192"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3" name="Shape 1193"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4" name="Shape 1194"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5" name="Shape 1195"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6" name="Shape 1196"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7" name="Shape 1197"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8" name="Shape 1198"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199" name="Shape 1199"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00" name="Shape 1200"/>
          <p:cNvSpPr/>
          <p:nvPr/>
        </p:nvSpPr>
        <p:spPr>
          <a:xfrm>
            <a:off x="988526" y="11147408"/>
            <a:ext cx="12182541"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8000"/>
            </a:pPr>
            <a:r>
              <a:t>订立</a:t>
            </a:r>
            <a:r>
              <a:rPr>
                <a:solidFill>
                  <a:srgbClr val="FFC000"/>
                </a:solidFill>
                <a:latin typeface="楷体_GB2312"/>
                <a:ea typeface="楷体_GB2312"/>
                <a:cs typeface="楷体_GB2312"/>
                <a:sym typeface="楷体_GB2312"/>
              </a:rPr>
              <a:t>合同权利义务</a:t>
            </a:r>
            <a:r>
              <a:t>注意</a:t>
            </a:r>
          </a:p>
        </p:txBody>
      </p:sp>
      <p:sp>
        <p:nvSpPr>
          <p:cNvPr id="1201" name="Shape 1201"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02" name="Shape 1202"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03" name="Shape 1203"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04" name="Shape 1204"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05" name="Shape 1205"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06" name="Shape 1206"/>
          <p:cNvSpPr/>
          <p:nvPr>
            <p:ph type="body" sz="half" idx="1"/>
          </p:nvPr>
        </p:nvSpPr>
        <p:spPr>
          <a:xfrm>
            <a:off x="2629918" y="3419016"/>
            <a:ext cx="18288001" cy="6159576"/>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概念：卖方需承担的一项基本义务，指出卖人对其所交付的标的物，应担保其有依通常交易观念或当事人的意思认为应当具有的价值、效用或品质。</a:t>
            </a:r>
          </a:p>
          <a:p>
            <a:pPr marL="879230" indent="-879230" algn="l" defTabSz="825500">
              <a:lnSpc>
                <a:spcPct val="120000"/>
              </a:lnSpc>
              <a:spcBef>
                <a:spcPts val="0"/>
              </a:spcBef>
              <a:buSzPct val="100000"/>
              <a:buAutoNum type="arabicPeriod" startAt="1"/>
            </a:pPr>
            <a:r>
              <a:t>种类：质量（物的）瑕疵担保义务和权利瑕疵担保义务。 </a:t>
            </a:r>
          </a:p>
        </p:txBody>
      </p:sp>
      <p:sp>
        <p:nvSpPr>
          <p:cNvPr id="1207" name="Shape 1207"/>
          <p:cNvSpPr/>
          <p:nvPr/>
        </p:nvSpPr>
        <p:spPr>
          <a:xfrm>
            <a:off x="9467850" y="2012454"/>
            <a:ext cx="5448300"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sz="7000"/>
            </a:lvl1pPr>
          </a:lstStyle>
          <a:p>
            <a:pPr/>
            <a:r>
              <a:t>瑕疵担保义务</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09"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210" name="Shape 1210"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11" name="Shape 1211"/>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212" name="Shape 1212"/>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案例八</a:t>
            </a:r>
          </a:p>
        </p:txBody>
      </p:sp>
      <p:sp>
        <p:nvSpPr>
          <p:cNvPr id="1213" name="Shape 1213"/>
          <p:cNvSpPr/>
          <p:nvPr/>
        </p:nvSpPr>
        <p:spPr>
          <a:xfrm>
            <a:off x="9608987" y="2394595"/>
            <a:ext cx="519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质量瑕疵担保义务</a:t>
            </a:r>
          </a:p>
        </p:txBody>
      </p:sp>
      <p:sp>
        <p:nvSpPr>
          <p:cNvPr id="1214" name="Shape 1214"/>
          <p:cNvSpPr/>
          <p:nvPr>
            <p:ph type="body" idx="1"/>
          </p:nvPr>
        </p:nvSpPr>
        <p:spPr>
          <a:xfrm>
            <a:off x="2435973" y="3104352"/>
            <a:ext cx="19540329" cy="9656603"/>
          </a:xfrm>
          <a:prstGeom prst="rect">
            <a:avLst/>
          </a:prstGeom>
        </p:spPr>
        <p:txBody>
          <a:bodyPr lIns="50800" tIns="50800" rIns="50800" bIns="50800" anchor="ctr">
            <a:noAutofit/>
          </a:bodyPr>
          <a:lstStyle>
            <a:lvl1pPr indent="1295400" algn="l" defTabSz="825500">
              <a:lnSpc>
                <a:spcPct val="110000"/>
              </a:lnSpc>
              <a:spcBef>
                <a:spcPts val="0"/>
              </a:spcBef>
              <a:defRPr sz="4500"/>
            </a:lvl1pPr>
          </a:lstStyle>
          <a:p>
            <a:pPr/>
            <a:r>
              <a:t>常某2007年3月租赁方某门面房3间，用于开办饭馆，租赁期限为从2007年3月10至2010年3月9日，月租12000元，常某另外支付方某保证金3万元，如常某违约则该保证金不予退还。2007年8月开始，房顶原有的裂缝不断加大，饭馆也出现亏损，常某不想再继续经营，便以该房存在严重危安全隐患为由提出要求退租，并要求返还该3万元保证金，遭方某拒绝后，将方某诉至法院。方某辩称，常某在租赁时已经知道房屋原有裂缝将继续扩大，其退租的真正的原因是饭馆盈利状况不佳。诉讼中法院委托鉴定部门就此房屋进行了司法鉴定，结论该房屋系危房，不适合居住。后法院依据我国《合同法》第233条支持了常某的诉讼请求。</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6" name="Shape 1216"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217" name="Shape 1217"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18" name="Shape 1218"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19" name="Shape 1219"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20" name="Shape 1220"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21" name="Shape 1221"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22" name="Shape 1222"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23" name="Shape 1223"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24" name="Shape 1224"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25" name="Shape 1225"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26" name="Shape 1226"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27" name="Shape 1227"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28" name="Shape 1228"/>
          <p:cNvSpPr/>
          <p:nvPr/>
        </p:nvSpPr>
        <p:spPr>
          <a:xfrm>
            <a:off x="988526" y="11147408"/>
            <a:ext cx="12182541"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8000"/>
            </a:pPr>
            <a:r>
              <a:t>订立</a:t>
            </a:r>
            <a:r>
              <a:rPr>
                <a:solidFill>
                  <a:srgbClr val="FFC000"/>
                </a:solidFill>
                <a:latin typeface="楷体_GB2312"/>
                <a:ea typeface="楷体_GB2312"/>
                <a:cs typeface="楷体_GB2312"/>
                <a:sym typeface="楷体_GB2312"/>
              </a:rPr>
              <a:t>合同权利义务</a:t>
            </a:r>
            <a:r>
              <a:t>注意</a:t>
            </a:r>
          </a:p>
        </p:txBody>
      </p:sp>
      <p:sp>
        <p:nvSpPr>
          <p:cNvPr id="1229" name="Shape 1229"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30" name="Shape 1230"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31" name="Shape 1231"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32" name="Shape 1232"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33" name="Shape 1233"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34" name="Shape 1234"/>
          <p:cNvSpPr/>
          <p:nvPr>
            <p:ph type="body" sz="half" idx="1"/>
          </p:nvPr>
        </p:nvSpPr>
        <p:spPr>
          <a:xfrm>
            <a:off x="3048000" y="2763209"/>
            <a:ext cx="18288000" cy="6159575"/>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在合同中明确双方的权利义务，特别是质量、数量、包装、检验等容易产生争议的地方。</a:t>
            </a:r>
          </a:p>
          <a:p>
            <a:pPr marL="879230" indent="-879230" algn="l" defTabSz="825500">
              <a:lnSpc>
                <a:spcPct val="120000"/>
              </a:lnSpc>
              <a:spcBef>
                <a:spcPts val="0"/>
              </a:spcBef>
              <a:buSzPct val="100000"/>
              <a:buAutoNum type="arabicPeriod" startAt="1"/>
            </a:pPr>
            <a:r>
              <a:t>明确合同和法律规定的义务。</a:t>
            </a:r>
          </a:p>
          <a:p>
            <a:pPr marL="879230" indent="-879230" algn="l" defTabSz="825500">
              <a:lnSpc>
                <a:spcPct val="120000"/>
              </a:lnSpc>
              <a:spcBef>
                <a:spcPts val="0"/>
              </a:spcBef>
              <a:buSzPct val="100000"/>
              <a:buAutoNum type="arabicPeriod" startAt="1"/>
            </a:pPr>
            <a:r>
              <a:t>明确自身所拥有的各种权利，充分保护自身利益。</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6" name="Shape 1236"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237" name="Shape 1237"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38" name="Shape 1238"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39" name="Shape 1239"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40" name="Shape 1240"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41" name="Shape 1241"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42" name="Shape 1242"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43" name="Shape 1243"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44" name="Shape 1244"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45" name="Shape 1245"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46" name="Shape 1246"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47" name="Shape 1247"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48" name="Shape 1248"/>
          <p:cNvSpPr/>
          <p:nvPr/>
        </p:nvSpPr>
        <p:spPr>
          <a:xfrm>
            <a:off x="1770367" y="11159687"/>
            <a:ext cx="8242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保证担保</a:t>
            </a:r>
            <a:r>
              <a:t>注意</a:t>
            </a:r>
          </a:p>
        </p:txBody>
      </p:sp>
      <p:sp>
        <p:nvSpPr>
          <p:cNvPr id="1249" name="Shape 1249"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50" name="Shape 1250"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51" name="Shape 1251"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52" name="Shape 1252"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53" name="Shape 1253"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54" name="Shape 1254"/>
          <p:cNvSpPr/>
          <p:nvPr>
            <p:ph type="body" idx="1"/>
          </p:nvPr>
        </p:nvSpPr>
        <p:spPr>
          <a:xfrm>
            <a:off x="2047216" y="1347976"/>
            <a:ext cx="20572574" cy="11020048"/>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担保方式：分为一般保证和连带责任保证。当事人对保证方式没有约定或者约定不明确的，承担连带保证责任。</a:t>
            </a:r>
          </a:p>
          <a:p>
            <a:pPr marL="879230" indent="-879230" algn="l" defTabSz="825500">
              <a:lnSpc>
                <a:spcPct val="120000"/>
              </a:lnSpc>
              <a:spcBef>
                <a:spcPts val="0"/>
              </a:spcBef>
              <a:buSzPct val="100000"/>
              <a:buAutoNum type="arabicPeriod" startAt="1"/>
            </a:pPr>
            <a:r>
              <a:t>担保的范围：包括主债权及利息、违约金、损害赔偿金和实现债权的费用。</a:t>
            </a:r>
          </a:p>
          <a:p>
            <a:pPr marL="879230" indent="-879230" algn="l" defTabSz="825500">
              <a:lnSpc>
                <a:spcPct val="120000"/>
              </a:lnSpc>
              <a:spcBef>
                <a:spcPts val="0"/>
              </a:spcBef>
              <a:buSzPct val="100000"/>
              <a:buAutoNum type="arabicPeriod" startAt="1"/>
            </a:pPr>
            <a:r>
              <a:t>保证期限：约定的保证期间早于或者等于主债务履行期限的，视为没有约定，保证期间为主债务履行期届满之日起六个月；保证合同约定保证人承担保证责任直至主债务本息还清时为止等类似内容的，视为约定不明，保证期间为主债务履行期届满之日起二年。 </a:t>
            </a:r>
            <a:br/>
            <a:r>
              <a:t>　　</a:t>
            </a:r>
            <a:br/>
            <a:r>
              <a:t>　　</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6"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257" name="Shape 1257"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58" name="Shape 1258"/>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259" name="Shape 1259"/>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案例九</a:t>
            </a:r>
          </a:p>
        </p:txBody>
      </p:sp>
      <p:sp>
        <p:nvSpPr>
          <p:cNvPr id="1260" name="Shape 1260"/>
          <p:cNvSpPr/>
          <p:nvPr>
            <p:ph type="body" sz="half" idx="1"/>
          </p:nvPr>
        </p:nvSpPr>
        <p:spPr>
          <a:xfrm>
            <a:off x="3048000" y="3383716"/>
            <a:ext cx="18288000" cy="6948568"/>
          </a:xfrm>
          <a:prstGeom prst="rect">
            <a:avLst/>
          </a:prstGeom>
        </p:spPr>
        <p:txBody>
          <a:bodyPr lIns="50800" tIns="50800" rIns="50800" bIns="50800" anchor="ctr">
            <a:noAutofit/>
          </a:bodyPr>
          <a:lstStyle/>
          <a:p>
            <a:pPr indent="1295400" algn="l" defTabSz="825500">
              <a:lnSpc>
                <a:spcPct val="110000"/>
              </a:lnSpc>
              <a:spcBef>
                <a:spcPts val="0"/>
              </a:spcBef>
              <a:defRPr sz="4500"/>
            </a:pPr>
            <a:r>
              <a:t>建设银行与甲公司签订《借款抵押担保合同》，约定：建设银行为甲公司提供贷款人民币300万元，期限6个月，甲公司以价值400万元无地上建筑物的土地使用权作抵押担保，将国有土地使用证交付建设银行收执，但未办理抵押登记。借款到期后，甲公司无力偿还贷款，建设银行诉至法院，要求甲公司偿付300万元借款本息，并对所抵押的土地使用权有优先受偿权。</a:t>
            </a:r>
          </a:p>
          <a:p>
            <a:pPr indent="1295400" algn="l" defTabSz="825500">
              <a:lnSpc>
                <a:spcPct val="110000"/>
              </a:lnSpc>
              <a:spcBef>
                <a:spcPts val="0"/>
              </a:spcBef>
              <a:defRPr sz="4500"/>
            </a:pPr>
            <a:r>
              <a:t>建设银行是否对该国有土地使用权有优先受偿权？</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5"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336" name="Shape 336"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37" name="Shape 337"/>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338" name="Shape 338"/>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案例二</a:t>
            </a:r>
          </a:p>
        </p:txBody>
      </p:sp>
      <p:sp>
        <p:nvSpPr>
          <p:cNvPr id="339" name="Shape 339"/>
          <p:cNvSpPr/>
          <p:nvPr/>
        </p:nvSpPr>
        <p:spPr>
          <a:xfrm>
            <a:off x="3410709" y="4629150"/>
            <a:ext cx="17534207" cy="445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公司某机器采购合同，合同约定详细，应该是一份规范的合同。但机器在使用过程中出现了频繁的质量问题，超出了正常售后的范围，导致产品不能使用。而合同中没有对这种极端</a:t>
            </a:r>
            <a:r>
              <a:t>纠纷</a:t>
            </a:r>
            <a:r>
              <a:t>的约定，导致纠纷处理非常被动。</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2" name="Shape 1262"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263" name="Shape 1263"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64" name="Shape 1264"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65" name="Shape 1265"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66" name="Shape 1266"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67" name="Shape 1267"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68" name="Shape 1268"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69" name="Shape 1269"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70" name="Shape 1270"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71" name="Shape 1271"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72" name="Shape 1272"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73" name="Shape 1273"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74" name="Shape 1274"/>
          <p:cNvSpPr/>
          <p:nvPr/>
        </p:nvSpPr>
        <p:spPr>
          <a:xfrm>
            <a:off x="1770367" y="11159687"/>
            <a:ext cx="8242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抵押合同</a:t>
            </a:r>
            <a:r>
              <a:t>注意</a:t>
            </a:r>
          </a:p>
        </p:txBody>
      </p:sp>
      <p:sp>
        <p:nvSpPr>
          <p:cNvPr id="1275" name="Shape 1275"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76" name="Shape 1276"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77" name="Shape 1277"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78" name="Shape 1278"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79" name="Shape 1279"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80" name="Shape 1280"/>
          <p:cNvSpPr/>
          <p:nvPr>
            <p:ph type="body" idx="1"/>
          </p:nvPr>
        </p:nvSpPr>
        <p:spPr>
          <a:xfrm>
            <a:off x="3062137" y="2455092"/>
            <a:ext cx="18288001" cy="8087425"/>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《担保法》第三十七条：不得抵押的财产。耕地、宅基地、自留地、自留山等集体所有的土地使用权，学校、幼儿园、医院等以公益为目的的事业单位、社会团体的教育设施、医疗卫生设施和其他社会公益设施；</a:t>
            </a:r>
          </a:p>
          <a:p>
            <a:pPr marL="879230" indent="-879230" algn="l" defTabSz="825500">
              <a:lnSpc>
                <a:spcPct val="120000"/>
              </a:lnSpc>
              <a:spcBef>
                <a:spcPts val="0"/>
              </a:spcBef>
              <a:buSzPct val="100000"/>
              <a:buAutoNum type="arabicPeriod" startAt="1"/>
            </a:pPr>
            <a:r>
              <a:t>《担保法》第四十条：抵押权人和抵押人在合同中不得约定在债务履行届满抵押权人未受清偿时，抵押物的所有权转移为债权人所有。</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280">
                                            <p:txEl>
                                              <p:pRg st="1" end="1"/>
                                            </p:txEl>
                                          </p:spTgt>
                                        </p:tgtEl>
                                        <p:attrNameLst>
                                          <p:attrName>style.visibility</p:attrName>
                                        </p:attrNameLst>
                                      </p:cBhvr>
                                      <p:to>
                                        <p:strVal val="visible"/>
                                      </p:to>
                                    </p:set>
                                    <p:anim calcmode="lin" valueType="num">
                                      <p:cBhvr>
                                        <p:cTn id="7" dur="1000" fill="hold"/>
                                        <p:tgtEl>
                                          <p:spTgt spid="1280">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1280">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80" grpId="1"/>
    </p:bldLst>
  </p:timing>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2"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283" name="Shape 1283" descr="矩形 7"/>
          <p:cNvSpPr/>
          <p:nvPr/>
        </p:nvSpPr>
        <p:spPr>
          <a:xfrm>
            <a:off x="900212"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84" name="Shape 1284"/>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285" name="Shape 1285"/>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案例十</a:t>
            </a:r>
          </a:p>
        </p:txBody>
      </p:sp>
      <p:sp>
        <p:nvSpPr>
          <p:cNvPr id="1286" name="Shape 1286"/>
          <p:cNvSpPr/>
          <p:nvPr>
            <p:ph type="body" idx="1"/>
          </p:nvPr>
        </p:nvSpPr>
        <p:spPr>
          <a:xfrm>
            <a:off x="3033812" y="3185055"/>
            <a:ext cx="18288001" cy="7345890"/>
          </a:xfrm>
          <a:prstGeom prst="rect">
            <a:avLst/>
          </a:prstGeom>
        </p:spPr>
        <p:txBody>
          <a:bodyPr lIns="50800" tIns="50800" rIns="50800" bIns="50800" anchor="ctr">
            <a:noAutofit/>
          </a:bodyPr>
          <a:lstStyle/>
          <a:p>
            <a:pPr indent="1295400" algn="l" defTabSz="825500">
              <a:lnSpc>
                <a:spcPct val="130000"/>
              </a:lnSpc>
              <a:spcBef>
                <a:spcPts val="0"/>
              </a:spcBef>
            </a:pPr>
            <a:r>
              <a:t> 甲公司和乙公司签订《购销合同》，约定甲公司采购计算机100台，合同总价为100万元，合同中约定：“甲公司在合同签订当日，向乙公司支付定金30万元。”合同签订后甲公司即向乙公司支付了定金25万元，乙公司却没有按照合同约定期限向甲公司供货。</a:t>
            </a:r>
          </a:p>
          <a:p>
            <a:pPr indent="1295400" algn="l" defTabSz="825500">
              <a:lnSpc>
                <a:spcPct val="130000"/>
              </a:lnSpc>
              <a:spcBef>
                <a:spcPts val="0"/>
              </a:spcBef>
            </a:pPr>
            <a:r>
              <a:t>       甲公司已经支付的25万元定金应当如何处理？</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8" name="Shape 1288"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289" name="Shape 1289"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0" name="Shape 1290"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1" name="Shape 1291"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2" name="Shape 1292"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3" name="Shape 1293"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4" name="Shape 1294"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5" name="Shape 1295"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6" name="Shape 1296"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7" name="Shape 1297"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8" name="Shape 1298"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299" name="Shape 1299"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00" name="Shape 1300"/>
          <p:cNvSpPr/>
          <p:nvPr/>
        </p:nvSpPr>
        <p:spPr>
          <a:xfrm>
            <a:off x="789402" y="11147408"/>
            <a:ext cx="10274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签字盖章条款</a:t>
            </a:r>
            <a:r>
              <a:t>注意</a:t>
            </a:r>
          </a:p>
        </p:txBody>
      </p:sp>
      <p:sp>
        <p:nvSpPr>
          <p:cNvPr id="1301" name="Shape 1301"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02" name="Shape 1302"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03" name="Shape 1303"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04" name="Shape 1304"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05" name="Shape 1305"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06" name="Shape 1306"/>
          <p:cNvSpPr/>
          <p:nvPr>
            <p:ph type="body" sz="half" idx="1"/>
          </p:nvPr>
        </p:nvSpPr>
        <p:spPr>
          <a:xfrm>
            <a:off x="3062137" y="2920659"/>
            <a:ext cx="18288001" cy="6159576"/>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企业法人，盖公章或合同专用章；法定代表人单独亲笔签字。</a:t>
            </a:r>
          </a:p>
          <a:p>
            <a:pPr marL="879230" indent="-879230" algn="l" defTabSz="825500">
              <a:lnSpc>
                <a:spcPct val="120000"/>
              </a:lnSpc>
              <a:spcBef>
                <a:spcPts val="0"/>
              </a:spcBef>
              <a:buSzPct val="100000"/>
              <a:buAutoNum type="arabicPeriod" startAt="1"/>
            </a:pPr>
            <a:r>
              <a:t>代理人签字并不加盖法人公章，需要签约授权委托书。</a:t>
            </a:r>
          </a:p>
          <a:p>
            <a:pPr marL="879230" indent="-879230" algn="l" defTabSz="825500">
              <a:lnSpc>
                <a:spcPct val="120000"/>
              </a:lnSpc>
              <a:spcBef>
                <a:spcPts val="0"/>
              </a:spcBef>
              <a:buSzPct val="100000"/>
              <a:buAutoNum type="arabicPeriod" startAt="1"/>
            </a:pPr>
            <a:r>
              <a:t>遇到两页以上的合同，加盖骑缝章。 </a:t>
            </a:r>
          </a:p>
          <a:p>
            <a:pPr marL="879230" indent="-879230" algn="l" defTabSz="825500">
              <a:lnSpc>
                <a:spcPct val="120000"/>
              </a:lnSpc>
              <a:spcBef>
                <a:spcPts val="0"/>
              </a:spcBef>
              <a:buSzPct val="100000"/>
              <a:buAutoNum type="arabicPeriod" startAt="1"/>
            </a:pPr>
            <a:r>
              <a:t>建议约定盖章并经法定代表人或法定代表人授权的人签字后生效。</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8" name="Shape 1308"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309" name="Shape 1309"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0" name="Shape 1310"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1" name="Shape 1311"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2" name="Shape 1312"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3" name="Shape 1313"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4" name="Shape 1314"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5" name="Shape 1315"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6" name="Shape 1316"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7" name="Shape 1317"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8" name="Shape 1318"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19" name="Shape 1319"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20" name="Shape 1320"/>
          <p:cNvSpPr/>
          <p:nvPr/>
        </p:nvSpPr>
        <p:spPr>
          <a:xfrm>
            <a:off x="789402" y="11147408"/>
            <a:ext cx="10274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不可抗力条款</a:t>
            </a:r>
            <a:r>
              <a:t>注意</a:t>
            </a:r>
          </a:p>
        </p:txBody>
      </p:sp>
      <p:sp>
        <p:nvSpPr>
          <p:cNvPr id="1321" name="Shape 1321"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22" name="Shape 1322"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23" name="Shape 1323"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24" name="Shape 1324"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25" name="Shape 1325"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26" name="Shape 1326"/>
          <p:cNvSpPr/>
          <p:nvPr>
            <p:ph type="body" idx="1"/>
          </p:nvPr>
        </p:nvSpPr>
        <p:spPr>
          <a:xfrm>
            <a:off x="3048000" y="1949713"/>
            <a:ext cx="18288000" cy="7793538"/>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订立不可抗力条款注意：</a:t>
            </a:r>
          </a:p>
          <a:p>
            <a:pPr marL="879230" indent="-879230" algn="l" defTabSz="825500">
              <a:lnSpc>
                <a:spcPct val="120000"/>
              </a:lnSpc>
              <a:spcBef>
                <a:spcPts val="0"/>
              </a:spcBef>
              <a:buSzPct val="100000"/>
              <a:buAutoNum type="arabicPeriod" startAt="1"/>
            </a:pPr>
            <a:r>
              <a:t>不可抗力的范围 ：</a:t>
            </a:r>
          </a:p>
          <a:p>
            <a:pPr marL="879230" indent="-879230" algn="l" defTabSz="825500">
              <a:lnSpc>
                <a:spcPct val="120000"/>
              </a:lnSpc>
              <a:spcBef>
                <a:spcPts val="0"/>
              </a:spcBef>
              <a:buSzPct val="100000"/>
              <a:buAutoNum type="arabicPeriod" startAt="1"/>
            </a:pPr>
            <a:r>
              <a:t>自然原因引起的，如水灾、 地震等人类无法控制的自然灾害。 社会原因引起的，如战争、政府封锁禁运等。</a:t>
            </a:r>
          </a:p>
          <a:p>
            <a:pPr marL="879230" indent="-879230" algn="l" defTabSz="825500">
              <a:lnSpc>
                <a:spcPct val="120000"/>
              </a:lnSpc>
              <a:spcBef>
                <a:spcPts val="0"/>
              </a:spcBef>
              <a:buSzPct val="100000"/>
              <a:buAutoNum type="arabicPeriod" startAt="1"/>
            </a:pPr>
            <a:r>
              <a:t>不可抗力的法律后果 </a:t>
            </a:r>
          </a:p>
          <a:p>
            <a:pPr marL="879230" indent="-879230" algn="l" defTabSz="825500">
              <a:lnSpc>
                <a:spcPct val="120000"/>
              </a:lnSpc>
              <a:spcBef>
                <a:spcPts val="0"/>
              </a:spcBef>
              <a:buSzPct val="100000"/>
              <a:buAutoNum type="arabicPeriod" startAt="1"/>
            </a:pPr>
            <a:r>
              <a:t>解除合同、延迟履行合同。</a:t>
            </a:r>
          </a:p>
          <a:p>
            <a:pPr marL="879230" indent="-879230" algn="l" defTabSz="825500">
              <a:lnSpc>
                <a:spcPct val="120000"/>
              </a:lnSpc>
              <a:spcBef>
                <a:spcPts val="0"/>
              </a:spcBef>
              <a:buSzPct val="100000"/>
              <a:buAutoNum type="arabicPeriod" startAt="1"/>
            </a:pPr>
            <a:r>
              <a:t>不可抗力事件的通知和证明 </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8" name="Shape 1328" descr="直接连接符 1"/>
          <p:cNvSpPr/>
          <p:nvPr/>
        </p:nvSpPr>
        <p:spPr>
          <a:xfrm flipH="1">
            <a:off x="4463462" y="-254420"/>
            <a:ext cx="1" cy="6680201"/>
          </a:xfrm>
          <a:prstGeom prst="line">
            <a:avLst/>
          </a:prstGeom>
          <a:ln w="127000">
            <a:solidFill>
              <a:srgbClr val="595959"/>
            </a:solidFill>
            <a:miter/>
          </a:ln>
        </p:spPr>
        <p:txBody>
          <a:bodyPr lIns="91439" tIns="91439" rIns="91439" bIns="91439"/>
          <a:lstStyle/>
          <a:p>
            <a:pPr indent="0" defTabSz="1828800">
              <a:lnSpc>
                <a:spcPct val="100000"/>
              </a:lnSpc>
              <a:defRPr sz="3200">
                <a:solidFill>
                  <a:srgbClr val="000000"/>
                </a:solidFill>
                <a:latin typeface="等线"/>
                <a:ea typeface="等线"/>
                <a:cs typeface="等线"/>
                <a:sym typeface="等线"/>
              </a:defRPr>
            </a:pPr>
          </a:p>
        </p:txBody>
      </p:sp>
      <p:sp>
        <p:nvSpPr>
          <p:cNvPr id="1329" name="Shape 1329" descr="椭圆 3"/>
          <p:cNvSpPr/>
          <p:nvPr/>
        </p:nvSpPr>
        <p:spPr>
          <a:xfrm>
            <a:off x="3469948" y="5505290"/>
            <a:ext cx="1987029" cy="1987029"/>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0" name="Shape 1330" descr="椭圆 4"/>
          <p:cNvSpPr/>
          <p:nvPr/>
        </p:nvSpPr>
        <p:spPr>
          <a:xfrm>
            <a:off x="3101388" y="5136730"/>
            <a:ext cx="2724153" cy="2724153"/>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1" name="Shape 1331" descr="椭圆 5"/>
          <p:cNvSpPr/>
          <p:nvPr/>
        </p:nvSpPr>
        <p:spPr>
          <a:xfrm>
            <a:off x="4069772" y="2780880"/>
            <a:ext cx="787401" cy="787401"/>
          </a:xfrm>
          <a:prstGeom prst="ellipse">
            <a:avLst/>
          </a:prstGeom>
          <a:solidFill>
            <a:srgbClr val="59595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2" name="Shape 1332" descr="椭圆 6"/>
          <p:cNvSpPr/>
          <p:nvPr/>
        </p:nvSpPr>
        <p:spPr>
          <a:xfrm>
            <a:off x="3923722" y="2634830"/>
            <a:ext cx="1079501" cy="1079501"/>
          </a:xfrm>
          <a:prstGeom prst="ellipse">
            <a:avLst/>
          </a:prstGeom>
          <a:ln w="3175">
            <a:solidFill>
              <a:srgbClr val="595959"/>
            </a:solidFill>
            <a:miter/>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3" name="Shape 1333" descr="平行四边形 15"/>
          <p:cNvSpPr/>
          <p:nvPr/>
        </p:nvSpPr>
        <p:spPr>
          <a:xfrm>
            <a:off x="14565027"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4" name="Shape 1334" descr="平行四边形 16"/>
          <p:cNvSpPr/>
          <p:nvPr/>
        </p:nvSpPr>
        <p:spPr>
          <a:xfrm>
            <a:off x="1561606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5" name="Shape 1335" descr="平行四边形 17"/>
          <p:cNvSpPr/>
          <p:nvPr/>
        </p:nvSpPr>
        <p:spPr>
          <a:xfrm>
            <a:off x="1666709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6" name="Shape 1336" descr="平行四边形 18"/>
          <p:cNvSpPr/>
          <p:nvPr/>
        </p:nvSpPr>
        <p:spPr>
          <a:xfrm>
            <a:off x="1771813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7" name="Shape 1337" descr="平行四边形 24"/>
          <p:cNvSpPr/>
          <p:nvPr/>
        </p:nvSpPr>
        <p:spPr>
          <a:xfrm>
            <a:off x="1351399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8" name="Shape 1338" descr="平行四边形 25"/>
          <p:cNvSpPr/>
          <p:nvPr/>
        </p:nvSpPr>
        <p:spPr>
          <a:xfrm>
            <a:off x="1246758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39" name="Shape 1339" descr="平行四边形 26"/>
          <p:cNvSpPr/>
          <p:nvPr/>
        </p:nvSpPr>
        <p:spPr>
          <a:xfrm>
            <a:off x="11422510" y="11577063"/>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40" name="Shape 1340"/>
          <p:cNvSpPr/>
          <p:nvPr/>
        </p:nvSpPr>
        <p:spPr>
          <a:xfrm>
            <a:off x="1550414" y="11147408"/>
            <a:ext cx="8242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defRPr b="1" sz="8000"/>
            </a:pPr>
            <a:r>
              <a:t>订立</a:t>
            </a:r>
            <a:r>
              <a:rPr>
                <a:solidFill>
                  <a:srgbClr val="FFC000"/>
                </a:solidFill>
              </a:rPr>
              <a:t>格式条款</a:t>
            </a:r>
            <a:r>
              <a:t>注意</a:t>
            </a:r>
          </a:p>
        </p:txBody>
      </p:sp>
      <p:sp>
        <p:nvSpPr>
          <p:cNvPr id="1341" name="Shape 1341" descr="平行四边形 17"/>
          <p:cNvSpPr/>
          <p:nvPr/>
        </p:nvSpPr>
        <p:spPr>
          <a:xfrm>
            <a:off x="18769164"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42" name="Shape 1342" descr="平行四边形 18"/>
          <p:cNvSpPr/>
          <p:nvPr/>
        </p:nvSpPr>
        <p:spPr>
          <a:xfrm>
            <a:off x="19820201"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43" name="Shape 1343" descr="平行四边形 18"/>
          <p:cNvSpPr/>
          <p:nvPr/>
        </p:nvSpPr>
        <p:spPr>
          <a:xfrm>
            <a:off x="2086594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44" name="Shape 1344" descr="平行四边形 17"/>
          <p:cNvSpPr/>
          <p:nvPr/>
        </p:nvSpPr>
        <p:spPr>
          <a:xfrm>
            <a:off x="21916973"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45" name="Shape 1345" descr="平行四边形 18"/>
          <p:cNvSpPr/>
          <p:nvPr/>
        </p:nvSpPr>
        <p:spPr>
          <a:xfrm>
            <a:off x="22968010" y="1156478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46" name="Shape 1346"/>
          <p:cNvSpPr/>
          <p:nvPr>
            <p:ph type="body" idx="1"/>
          </p:nvPr>
        </p:nvSpPr>
        <p:spPr>
          <a:xfrm>
            <a:off x="3048000" y="1424640"/>
            <a:ext cx="18288000" cy="9072825"/>
          </a:xfrm>
          <a:prstGeom prst="rect">
            <a:avLst/>
          </a:prstGeom>
        </p:spPr>
        <p:txBody>
          <a:bodyPr lIns="50800" tIns="50800" rIns="50800" bIns="50800" anchor="ctr">
            <a:noAutofit/>
          </a:bodyPr>
          <a:lstStyle/>
          <a:p>
            <a:pPr marL="879230" indent="-879230" algn="l" defTabSz="825500">
              <a:lnSpc>
                <a:spcPct val="120000"/>
              </a:lnSpc>
              <a:spcBef>
                <a:spcPts val="0"/>
              </a:spcBef>
              <a:buSzPct val="100000"/>
              <a:buAutoNum type="arabicPeriod" startAt="1"/>
            </a:pPr>
            <a:r>
              <a:t>《合同法》第三十九条规定：“采用格式条款订立合同的，提供格式条款的一方应当遵循公平原则确定当事人之间的权利和义务，并采取合理的方式提请对方注意免除或者限制其责任的条款，按照对方的要求，对该条款予以说明。 </a:t>
            </a:r>
          </a:p>
          <a:p>
            <a:pPr marL="879230" indent="-879230" algn="l" defTabSz="825500">
              <a:lnSpc>
                <a:spcPct val="120000"/>
              </a:lnSpc>
              <a:spcBef>
                <a:spcPts val="0"/>
              </a:spcBef>
              <a:buSzPct val="100000"/>
              <a:buAutoNum type="arabicPeriod" startAt="1"/>
            </a:pPr>
            <a:r>
              <a:t>第一，审查合同事项是否适用所用范本</a:t>
            </a:r>
          </a:p>
          <a:p>
            <a:pPr marL="879230" indent="-879230" algn="l" defTabSz="825500">
              <a:lnSpc>
                <a:spcPct val="120000"/>
              </a:lnSpc>
              <a:spcBef>
                <a:spcPts val="0"/>
              </a:spcBef>
              <a:buSzPct val="100000"/>
              <a:buAutoNum type="arabicPeriod" startAt="1"/>
            </a:pPr>
            <a:r>
              <a:t>第二，审查空白填写项目的内容是否符合法律规定</a:t>
            </a:r>
          </a:p>
          <a:p>
            <a:pPr marL="879230" indent="-879230" algn="l" defTabSz="825500">
              <a:lnSpc>
                <a:spcPct val="120000"/>
              </a:lnSpc>
              <a:spcBef>
                <a:spcPts val="0"/>
              </a:spcBef>
              <a:buSzPct val="100000"/>
              <a:buAutoNum type="arabicPeriod" startAt="1"/>
            </a:pPr>
            <a:r>
              <a:t>第三，审查空白填写项的商务条款与范本固有条款内容是否相协调，保证合同内容在逻辑上的一致性</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8" name="Shape 1348" descr="矩形 68"/>
          <p:cNvSpPr/>
          <p:nvPr/>
        </p:nvSpPr>
        <p:spPr>
          <a:xfrm>
            <a:off x="4198939" y="192358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49" name="Shape 1349" descr="矩形 69"/>
          <p:cNvSpPr/>
          <p:nvPr/>
        </p:nvSpPr>
        <p:spPr>
          <a:xfrm>
            <a:off x="5220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0" name="Shape 1350" descr="矩形 70"/>
          <p:cNvSpPr/>
          <p:nvPr/>
        </p:nvSpPr>
        <p:spPr>
          <a:xfrm>
            <a:off x="6236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1" name="Shape 1351" descr="矩形 71"/>
          <p:cNvSpPr/>
          <p:nvPr/>
        </p:nvSpPr>
        <p:spPr>
          <a:xfrm>
            <a:off x="7252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2" name="Shape 1352" descr="矩形 72"/>
          <p:cNvSpPr/>
          <p:nvPr/>
        </p:nvSpPr>
        <p:spPr>
          <a:xfrm>
            <a:off x="8268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3" name="Shape 1353" descr="矩形 73"/>
          <p:cNvSpPr/>
          <p:nvPr/>
        </p:nvSpPr>
        <p:spPr>
          <a:xfrm>
            <a:off x="9284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4" name="Shape 1354" descr="矩形 74"/>
          <p:cNvSpPr/>
          <p:nvPr/>
        </p:nvSpPr>
        <p:spPr>
          <a:xfrm>
            <a:off x="420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5" name="Shape 1355" descr="矩形 75"/>
          <p:cNvSpPr/>
          <p:nvPr/>
        </p:nvSpPr>
        <p:spPr>
          <a:xfrm>
            <a:off x="5220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6" name="Shape 1356" descr="矩形 76"/>
          <p:cNvSpPr/>
          <p:nvPr/>
        </p:nvSpPr>
        <p:spPr>
          <a:xfrm>
            <a:off x="6236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7" name="Shape 1357" descr="矩形 77"/>
          <p:cNvSpPr/>
          <p:nvPr/>
        </p:nvSpPr>
        <p:spPr>
          <a:xfrm>
            <a:off x="7252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8" name="Shape 1358" descr="矩形 78"/>
          <p:cNvSpPr/>
          <p:nvPr/>
        </p:nvSpPr>
        <p:spPr>
          <a:xfrm>
            <a:off x="8268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59" name="Shape 1359" descr="矩形 82"/>
          <p:cNvSpPr/>
          <p:nvPr/>
        </p:nvSpPr>
        <p:spPr>
          <a:xfrm>
            <a:off x="928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0" name="Shape 1360" descr="矩形 83"/>
          <p:cNvSpPr/>
          <p:nvPr/>
        </p:nvSpPr>
        <p:spPr>
          <a:xfrm>
            <a:off x="420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1" name="Shape 1361" descr="矩形 84"/>
          <p:cNvSpPr/>
          <p:nvPr/>
        </p:nvSpPr>
        <p:spPr>
          <a:xfrm>
            <a:off x="5220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2" name="Shape 1362" descr="矩形 85"/>
          <p:cNvSpPr/>
          <p:nvPr/>
        </p:nvSpPr>
        <p:spPr>
          <a:xfrm>
            <a:off x="6236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3" name="Shape 1363" descr="矩形 86"/>
          <p:cNvSpPr/>
          <p:nvPr/>
        </p:nvSpPr>
        <p:spPr>
          <a:xfrm>
            <a:off x="7252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4" name="Shape 1364" descr="矩形 87"/>
          <p:cNvSpPr/>
          <p:nvPr/>
        </p:nvSpPr>
        <p:spPr>
          <a:xfrm>
            <a:off x="8268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5" name="Shape 1365" descr="矩形 88"/>
          <p:cNvSpPr/>
          <p:nvPr/>
        </p:nvSpPr>
        <p:spPr>
          <a:xfrm>
            <a:off x="9284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6" name="Shape 1366" descr="矩形 89"/>
          <p:cNvSpPr/>
          <p:nvPr/>
        </p:nvSpPr>
        <p:spPr>
          <a:xfrm>
            <a:off x="420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7" name="Shape 1367" descr="矩形 90"/>
          <p:cNvSpPr/>
          <p:nvPr/>
        </p:nvSpPr>
        <p:spPr>
          <a:xfrm>
            <a:off x="5220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8" name="Shape 1368" descr="矩形 91"/>
          <p:cNvSpPr/>
          <p:nvPr/>
        </p:nvSpPr>
        <p:spPr>
          <a:xfrm>
            <a:off x="6236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69" name="Shape 1369" descr="矩形 92"/>
          <p:cNvSpPr/>
          <p:nvPr/>
        </p:nvSpPr>
        <p:spPr>
          <a:xfrm>
            <a:off x="7252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0" name="Shape 1370" descr="矩形 93"/>
          <p:cNvSpPr/>
          <p:nvPr/>
        </p:nvSpPr>
        <p:spPr>
          <a:xfrm>
            <a:off x="8268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1" name="Shape 1371" descr="矩形 94"/>
          <p:cNvSpPr/>
          <p:nvPr/>
        </p:nvSpPr>
        <p:spPr>
          <a:xfrm>
            <a:off x="9284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2" name="Shape 1372" descr="矩形 95"/>
          <p:cNvSpPr/>
          <p:nvPr/>
        </p:nvSpPr>
        <p:spPr>
          <a:xfrm>
            <a:off x="420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3" name="Shape 1373" descr="矩形 96"/>
          <p:cNvSpPr/>
          <p:nvPr/>
        </p:nvSpPr>
        <p:spPr>
          <a:xfrm>
            <a:off x="5220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4" name="Shape 1374" descr="矩形 97"/>
          <p:cNvSpPr/>
          <p:nvPr/>
        </p:nvSpPr>
        <p:spPr>
          <a:xfrm>
            <a:off x="6236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5" name="Shape 1375" descr="矩形 98"/>
          <p:cNvSpPr/>
          <p:nvPr/>
        </p:nvSpPr>
        <p:spPr>
          <a:xfrm>
            <a:off x="7252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6" name="Shape 1376" descr="矩形 99"/>
          <p:cNvSpPr/>
          <p:nvPr/>
        </p:nvSpPr>
        <p:spPr>
          <a:xfrm>
            <a:off x="8268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7" name="Shape 1377" descr="矩形 100"/>
          <p:cNvSpPr/>
          <p:nvPr/>
        </p:nvSpPr>
        <p:spPr>
          <a:xfrm>
            <a:off x="928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8" name="Shape 1378" descr="矩形 101"/>
          <p:cNvSpPr/>
          <p:nvPr/>
        </p:nvSpPr>
        <p:spPr>
          <a:xfrm>
            <a:off x="420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79" name="Shape 1379" descr="矩形 102"/>
          <p:cNvSpPr/>
          <p:nvPr/>
        </p:nvSpPr>
        <p:spPr>
          <a:xfrm>
            <a:off x="5220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0" name="Shape 1380" descr="矩形 103"/>
          <p:cNvSpPr/>
          <p:nvPr/>
        </p:nvSpPr>
        <p:spPr>
          <a:xfrm>
            <a:off x="6236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1" name="Shape 1381" descr="矩形 104"/>
          <p:cNvSpPr/>
          <p:nvPr/>
        </p:nvSpPr>
        <p:spPr>
          <a:xfrm>
            <a:off x="7252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2" name="Shape 1382" descr="矩形 105"/>
          <p:cNvSpPr/>
          <p:nvPr/>
        </p:nvSpPr>
        <p:spPr>
          <a:xfrm>
            <a:off x="8268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3" name="Shape 1383" descr="矩形 106"/>
          <p:cNvSpPr/>
          <p:nvPr/>
        </p:nvSpPr>
        <p:spPr>
          <a:xfrm>
            <a:off x="928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4" name="Shape 1384" descr="矩形 107"/>
          <p:cNvSpPr/>
          <p:nvPr/>
        </p:nvSpPr>
        <p:spPr>
          <a:xfrm>
            <a:off x="4204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5" name="Shape 1385" descr="矩形 108"/>
          <p:cNvSpPr/>
          <p:nvPr/>
        </p:nvSpPr>
        <p:spPr>
          <a:xfrm>
            <a:off x="5220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6" name="Shape 1386" descr="矩形 109"/>
          <p:cNvSpPr/>
          <p:nvPr/>
        </p:nvSpPr>
        <p:spPr>
          <a:xfrm>
            <a:off x="6236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7" name="Shape 1387" descr="矩形 110"/>
          <p:cNvSpPr/>
          <p:nvPr/>
        </p:nvSpPr>
        <p:spPr>
          <a:xfrm>
            <a:off x="7252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8" name="Shape 1388" descr="矩形 111"/>
          <p:cNvSpPr/>
          <p:nvPr/>
        </p:nvSpPr>
        <p:spPr>
          <a:xfrm>
            <a:off x="8268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89" name="Shape 1389" descr="矩形 112"/>
          <p:cNvSpPr/>
          <p:nvPr/>
        </p:nvSpPr>
        <p:spPr>
          <a:xfrm>
            <a:off x="928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0" name="Shape 1390" descr="矩形 113"/>
          <p:cNvSpPr/>
          <p:nvPr/>
        </p:nvSpPr>
        <p:spPr>
          <a:xfrm>
            <a:off x="4204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1" name="Shape 1391" descr="矩形 114"/>
          <p:cNvSpPr/>
          <p:nvPr/>
        </p:nvSpPr>
        <p:spPr>
          <a:xfrm>
            <a:off x="5220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2" name="Shape 1392" descr="矩形 115"/>
          <p:cNvSpPr/>
          <p:nvPr/>
        </p:nvSpPr>
        <p:spPr>
          <a:xfrm>
            <a:off x="6236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3" name="Shape 1393" descr="矩形 116"/>
          <p:cNvSpPr/>
          <p:nvPr/>
        </p:nvSpPr>
        <p:spPr>
          <a:xfrm>
            <a:off x="7252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4" name="Shape 1394" descr="矩形 117"/>
          <p:cNvSpPr/>
          <p:nvPr/>
        </p:nvSpPr>
        <p:spPr>
          <a:xfrm>
            <a:off x="8268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5" name="Shape 1395" descr="矩形 118"/>
          <p:cNvSpPr/>
          <p:nvPr/>
        </p:nvSpPr>
        <p:spPr>
          <a:xfrm>
            <a:off x="928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6" name="Shape 1396" descr="矩形 119"/>
          <p:cNvSpPr/>
          <p:nvPr/>
        </p:nvSpPr>
        <p:spPr>
          <a:xfrm>
            <a:off x="420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7" name="Shape 1397" descr="矩形 120"/>
          <p:cNvSpPr/>
          <p:nvPr/>
        </p:nvSpPr>
        <p:spPr>
          <a:xfrm>
            <a:off x="5220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8" name="Shape 1398" descr="矩形 121"/>
          <p:cNvSpPr/>
          <p:nvPr/>
        </p:nvSpPr>
        <p:spPr>
          <a:xfrm>
            <a:off x="6236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399" name="Shape 1399" descr="矩形 122"/>
          <p:cNvSpPr/>
          <p:nvPr/>
        </p:nvSpPr>
        <p:spPr>
          <a:xfrm>
            <a:off x="7252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00" name="Shape 1400" descr="矩形 123"/>
          <p:cNvSpPr/>
          <p:nvPr/>
        </p:nvSpPr>
        <p:spPr>
          <a:xfrm>
            <a:off x="8268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01" name="Shape 1401" descr="矩形 124"/>
          <p:cNvSpPr/>
          <p:nvPr/>
        </p:nvSpPr>
        <p:spPr>
          <a:xfrm>
            <a:off x="928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02" name="Shape 1402" descr="矩形 125"/>
          <p:cNvSpPr/>
          <p:nvPr/>
        </p:nvSpPr>
        <p:spPr>
          <a:xfrm>
            <a:off x="420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03" name="Shape 1403" descr="矩形 126"/>
          <p:cNvSpPr/>
          <p:nvPr/>
        </p:nvSpPr>
        <p:spPr>
          <a:xfrm>
            <a:off x="5220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04" name="Shape 1404" descr="矩形 127"/>
          <p:cNvSpPr/>
          <p:nvPr/>
        </p:nvSpPr>
        <p:spPr>
          <a:xfrm>
            <a:off x="6236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05" name="Shape 1405" descr="矩形 128"/>
          <p:cNvSpPr/>
          <p:nvPr/>
        </p:nvSpPr>
        <p:spPr>
          <a:xfrm>
            <a:off x="7252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06" name="Shape 1406" descr="矩形 129"/>
          <p:cNvSpPr/>
          <p:nvPr/>
        </p:nvSpPr>
        <p:spPr>
          <a:xfrm>
            <a:off x="8268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07" name="Shape 1407" descr="矩形 130"/>
          <p:cNvSpPr/>
          <p:nvPr/>
        </p:nvSpPr>
        <p:spPr>
          <a:xfrm>
            <a:off x="928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1411" name="Group 1411" descr="组合 2"/>
          <p:cNvGrpSpPr/>
          <p:nvPr/>
        </p:nvGrpSpPr>
        <p:grpSpPr>
          <a:xfrm>
            <a:off x="11950111" y="5288429"/>
            <a:ext cx="8023338" cy="3542102"/>
            <a:chOff x="0" y="0"/>
            <a:chExt cx="8023336" cy="3542100"/>
          </a:xfrm>
        </p:grpSpPr>
        <p:sp>
          <p:nvSpPr>
            <p:cNvPr id="1408" name="Shape 1408"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Five</a:t>
              </a:r>
            </a:p>
          </p:txBody>
        </p:sp>
        <p:sp>
          <p:nvSpPr>
            <p:cNvPr id="1409" name="Shape 1409" descr="文本占位符 2"/>
            <p:cNvSpPr/>
            <p:nvPr/>
          </p:nvSpPr>
          <p:spPr>
            <a:xfrm>
              <a:off x="170003" y="1644720"/>
              <a:ext cx="7853334"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合同形式</a:t>
              </a:r>
            </a:p>
          </p:txBody>
        </p:sp>
        <p:sp>
          <p:nvSpPr>
            <p:cNvPr id="1410" name="Shape 1410"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3" name="Shape 1413" descr="平行四边形 1"/>
          <p:cNvSpPr/>
          <p:nvPr/>
        </p:nvSpPr>
        <p:spPr>
          <a:xfrm>
            <a:off x="12279991" y="2068764"/>
            <a:ext cx="2077415"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14" name="Shape 1414"/>
          <p:cNvSpPr/>
          <p:nvPr/>
        </p:nvSpPr>
        <p:spPr>
          <a:xfrm>
            <a:off x="9373575" y="1961665"/>
            <a:ext cx="5636851"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lgn="ctr">
              <a:defRPr b="1" sz="7000"/>
            </a:lvl1pPr>
          </a:lstStyle>
          <a:p>
            <a:pPr/>
            <a:r>
              <a:t>合同的形式</a:t>
            </a:r>
          </a:p>
        </p:txBody>
      </p:sp>
      <p:sp>
        <p:nvSpPr>
          <p:cNvPr id="1415" name="Shape 1415"/>
          <p:cNvSpPr/>
          <p:nvPr>
            <p:ph type="body" sz="half" idx="1"/>
          </p:nvPr>
        </p:nvSpPr>
        <p:spPr>
          <a:xfrm>
            <a:off x="3962400" y="4119165"/>
            <a:ext cx="16459200" cy="8046075"/>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合同的形式：书面形式和口头形式</a:t>
            </a:r>
          </a:p>
          <a:p>
            <a:pPr marL="879230" indent="-879230" algn="l" defTabSz="825500">
              <a:lnSpc>
                <a:spcPct val="130000"/>
              </a:lnSpc>
              <a:spcBef>
                <a:spcPts val="0"/>
              </a:spcBef>
              <a:buSzPct val="100000"/>
              <a:buAutoNum type="arabicPeriod" startAt="1"/>
            </a:pPr>
            <a:r>
              <a:t>书面形式：原件方式、传真方式、电子邮件微信等方式</a:t>
            </a:r>
          </a:p>
          <a:p>
            <a:pPr lvl="1" marL="1793630" indent="-879230" algn="l" defTabSz="825500">
              <a:lnSpc>
                <a:spcPct val="130000"/>
              </a:lnSpc>
              <a:spcBef>
                <a:spcPts val="0"/>
              </a:spcBef>
              <a:buSzPct val="100000"/>
              <a:buAutoNum type="arabicPeriod" startAt="1"/>
            </a:pPr>
            <a:r>
              <a:t>原件方式：加盖公章的合同，原则上公司所有的合同尽量采用这种形式。</a:t>
            </a:r>
          </a:p>
          <a:p>
            <a:pPr lvl="1" marL="1793630" indent="-879230" algn="l" defTabSz="825500">
              <a:lnSpc>
                <a:spcPct val="130000"/>
              </a:lnSpc>
              <a:spcBef>
                <a:spcPts val="0"/>
              </a:spcBef>
              <a:buSzPct val="100000"/>
              <a:buAutoNum type="arabicPeriod" startAt="1"/>
            </a:pPr>
            <a:r>
              <a:t>传真和电子邮件微信方式：年度合同下面的订单或者普通合同中有其他业务往来资料相印证。</a:t>
            </a:r>
          </a:p>
          <a:p>
            <a:pPr marL="879230" indent="-879230" algn="l" defTabSz="825500">
              <a:lnSpc>
                <a:spcPct val="130000"/>
              </a:lnSpc>
              <a:spcBef>
                <a:spcPts val="0"/>
              </a:spcBef>
              <a:buSzPct val="100000"/>
              <a:buAutoNum type="arabicPeriod" startAt="1"/>
            </a:pPr>
            <a:r>
              <a:t>口头形式：5000元以下，即时结清。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15">
                                            <p:bg/>
                                          </p:spTgt>
                                        </p:tgtEl>
                                        <p:attrNameLst>
                                          <p:attrName>style.visibility</p:attrName>
                                        </p:attrNameLst>
                                      </p:cBhvr>
                                      <p:to>
                                        <p:strVal val="visible"/>
                                      </p:to>
                                    </p:set>
                                    <p:animEffect filter="dissolve" transition="in">
                                      <p:cBhvr>
                                        <p:cTn id="7" dur="500"/>
                                        <p:tgtEl>
                                          <p:spTgt spid="141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15">
                                            <p:txEl>
                                              <p:pRg st="0" end="0"/>
                                            </p:txEl>
                                          </p:spTgt>
                                        </p:tgtEl>
                                        <p:attrNameLst>
                                          <p:attrName>style.visibility</p:attrName>
                                        </p:attrNameLst>
                                      </p:cBhvr>
                                      <p:to>
                                        <p:strVal val="visible"/>
                                      </p:to>
                                    </p:set>
                                    <p:animEffect filter="dissolve" transition="in">
                                      <p:cBhvr>
                                        <p:cTn id="10" dur="500"/>
                                        <p:tgtEl>
                                          <p:spTgt spid="14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15">
                                            <p:txEl>
                                              <p:pRg st="1" end="1"/>
                                            </p:txEl>
                                          </p:spTgt>
                                        </p:tgtEl>
                                        <p:attrNameLst>
                                          <p:attrName>style.visibility</p:attrName>
                                        </p:attrNameLst>
                                      </p:cBhvr>
                                      <p:to>
                                        <p:strVal val="visible"/>
                                      </p:to>
                                    </p:set>
                                    <p:animEffect filter="dissolve" transition="in">
                                      <p:cBhvr>
                                        <p:cTn id="15" dur="500"/>
                                        <p:tgtEl>
                                          <p:spTgt spid="1415">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1415">
                                            <p:txEl>
                                              <p:pRg st="2" end="2"/>
                                            </p:txEl>
                                          </p:spTgt>
                                        </p:tgtEl>
                                        <p:attrNameLst>
                                          <p:attrName>style.visibility</p:attrName>
                                        </p:attrNameLst>
                                      </p:cBhvr>
                                      <p:to>
                                        <p:strVal val="visible"/>
                                      </p:to>
                                    </p:set>
                                    <p:animEffect filter="dissolve" transition="in">
                                      <p:cBhvr>
                                        <p:cTn id="18" dur="500"/>
                                        <p:tgtEl>
                                          <p:spTgt spid="1415">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1415">
                                            <p:txEl>
                                              <p:pRg st="3" end="3"/>
                                            </p:txEl>
                                          </p:spTgt>
                                        </p:tgtEl>
                                        <p:attrNameLst>
                                          <p:attrName>style.visibility</p:attrName>
                                        </p:attrNameLst>
                                      </p:cBhvr>
                                      <p:to>
                                        <p:strVal val="visible"/>
                                      </p:to>
                                    </p:set>
                                    <p:animEffect filter="dissolve" transition="in">
                                      <p:cBhvr>
                                        <p:cTn id="21" dur="500"/>
                                        <p:tgtEl>
                                          <p:spTgt spid="141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1" fill="hold">
                                  <p:stCondLst>
                                    <p:cond delay="0"/>
                                  </p:stCondLst>
                                  <p:iterate type="el" backwards="0">
                                    <p:tmAbs val="0"/>
                                  </p:iterate>
                                  <p:childTnLst>
                                    <p:set>
                                      <p:cBhvr>
                                        <p:cTn id="25" fill="hold"/>
                                        <p:tgtEl>
                                          <p:spTgt spid="1415">
                                            <p:txEl>
                                              <p:pRg st="4" end="4"/>
                                            </p:txEl>
                                          </p:spTgt>
                                        </p:tgtEl>
                                        <p:attrNameLst>
                                          <p:attrName>style.visibility</p:attrName>
                                        </p:attrNameLst>
                                      </p:cBhvr>
                                      <p:to>
                                        <p:strVal val="visible"/>
                                      </p:to>
                                    </p:set>
                                    <p:animEffect filter="dissolve" transition="in">
                                      <p:cBhvr>
                                        <p:cTn id="26" dur="500"/>
                                        <p:tgtEl>
                                          <p:spTgt spid="141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15" grpId="1"/>
    </p:bldLst>
  </p:timing>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7" name="Shape 1417" descr="平行四边形 1"/>
          <p:cNvSpPr/>
          <p:nvPr/>
        </p:nvSpPr>
        <p:spPr>
          <a:xfrm>
            <a:off x="12279991" y="2068764"/>
            <a:ext cx="2077415"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18" name="Shape 1418"/>
          <p:cNvSpPr/>
          <p:nvPr/>
        </p:nvSpPr>
        <p:spPr>
          <a:xfrm>
            <a:off x="9373575" y="1961665"/>
            <a:ext cx="5636851"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lgn="ctr">
              <a:defRPr b="1" sz="7000"/>
            </a:lvl1pPr>
          </a:lstStyle>
          <a:p>
            <a:pPr/>
            <a:r>
              <a:t>合同的形式</a:t>
            </a:r>
          </a:p>
        </p:txBody>
      </p:sp>
      <p:sp>
        <p:nvSpPr>
          <p:cNvPr id="1419" name="Shape 1419"/>
          <p:cNvSpPr/>
          <p:nvPr>
            <p:ph type="body" sz="half" idx="1"/>
          </p:nvPr>
        </p:nvSpPr>
        <p:spPr>
          <a:xfrm>
            <a:off x="3962400" y="3174460"/>
            <a:ext cx="16459200" cy="8046075"/>
          </a:xfrm>
          <a:prstGeom prst="rect">
            <a:avLst/>
          </a:prstGeom>
        </p:spPr>
        <p:txBody>
          <a:bodyPr lIns="50800" tIns="50800" rIns="50800" bIns="50800" anchor="ctr">
            <a:noAutofit/>
          </a:bodyPr>
          <a:lstStyle/>
          <a:p>
            <a:pPr indent="1295400" algn="l" defTabSz="825500">
              <a:lnSpc>
                <a:spcPct val="110000"/>
              </a:lnSpc>
              <a:spcBef>
                <a:spcPts val="0"/>
              </a:spcBef>
              <a:defRPr sz="4500"/>
            </a:pPr>
            <a:r>
              <a:t>合同形式的选择决定合同在效率和公平之间的平衡，在公司目前的情况下，应当</a:t>
            </a:r>
            <a:r>
              <a:rPr b="1" u="sng"/>
              <a:t>以安全有限，适当考虑效率</a:t>
            </a:r>
            <a:r>
              <a:t>，尽量采用原件方式来签订合同，需要用其他方式签订合同的，如在安全性上把握不准，应当寻求法律顾问的帮助。</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19">
                                            <p:bg/>
                                          </p:spTgt>
                                        </p:tgtEl>
                                        <p:attrNameLst>
                                          <p:attrName>style.visibility</p:attrName>
                                        </p:attrNameLst>
                                      </p:cBhvr>
                                      <p:to>
                                        <p:strVal val="visible"/>
                                      </p:to>
                                    </p:set>
                                    <p:animEffect filter="dissolve" transition="in">
                                      <p:cBhvr>
                                        <p:cTn id="7" dur="500"/>
                                        <p:tgtEl>
                                          <p:spTgt spid="141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19">
                                            <p:txEl>
                                              <p:pRg st="0" end="0"/>
                                            </p:txEl>
                                          </p:spTgt>
                                        </p:tgtEl>
                                        <p:attrNameLst>
                                          <p:attrName>style.visibility</p:attrName>
                                        </p:attrNameLst>
                                      </p:cBhvr>
                                      <p:to>
                                        <p:strVal val="visible"/>
                                      </p:to>
                                    </p:set>
                                    <p:animEffect filter="dissolve" transition="in">
                                      <p:cBhvr>
                                        <p:cTn id="10" dur="500"/>
                                        <p:tgtEl>
                                          <p:spTgt spid="141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19" grpId="1"/>
    </p:bldLst>
  </p:timing>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1" name="Shape 1421" descr="矩形 68"/>
          <p:cNvSpPr/>
          <p:nvPr/>
        </p:nvSpPr>
        <p:spPr>
          <a:xfrm>
            <a:off x="4198939" y="192358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22" name="Shape 1422" descr="矩形 69"/>
          <p:cNvSpPr/>
          <p:nvPr/>
        </p:nvSpPr>
        <p:spPr>
          <a:xfrm>
            <a:off x="5220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23" name="Shape 1423" descr="矩形 70"/>
          <p:cNvSpPr/>
          <p:nvPr/>
        </p:nvSpPr>
        <p:spPr>
          <a:xfrm>
            <a:off x="6236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24" name="Shape 1424" descr="矩形 71"/>
          <p:cNvSpPr/>
          <p:nvPr/>
        </p:nvSpPr>
        <p:spPr>
          <a:xfrm>
            <a:off x="7252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25" name="Shape 1425" descr="矩形 72"/>
          <p:cNvSpPr/>
          <p:nvPr/>
        </p:nvSpPr>
        <p:spPr>
          <a:xfrm>
            <a:off x="8268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26" name="Shape 1426" descr="矩形 73"/>
          <p:cNvSpPr/>
          <p:nvPr/>
        </p:nvSpPr>
        <p:spPr>
          <a:xfrm>
            <a:off x="9284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27" name="Shape 1427" descr="矩形 74"/>
          <p:cNvSpPr/>
          <p:nvPr/>
        </p:nvSpPr>
        <p:spPr>
          <a:xfrm>
            <a:off x="420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28" name="Shape 1428" descr="矩形 75"/>
          <p:cNvSpPr/>
          <p:nvPr/>
        </p:nvSpPr>
        <p:spPr>
          <a:xfrm>
            <a:off x="5220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29" name="Shape 1429" descr="矩形 76"/>
          <p:cNvSpPr/>
          <p:nvPr/>
        </p:nvSpPr>
        <p:spPr>
          <a:xfrm>
            <a:off x="6236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0" name="Shape 1430" descr="矩形 77"/>
          <p:cNvSpPr/>
          <p:nvPr/>
        </p:nvSpPr>
        <p:spPr>
          <a:xfrm>
            <a:off x="7252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1" name="Shape 1431" descr="矩形 78"/>
          <p:cNvSpPr/>
          <p:nvPr/>
        </p:nvSpPr>
        <p:spPr>
          <a:xfrm>
            <a:off x="8268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2" name="Shape 1432" descr="矩形 82"/>
          <p:cNvSpPr/>
          <p:nvPr/>
        </p:nvSpPr>
        <p:spPr>
          <a:xfrm>
            <a:off x="928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3" name="Shape 1433" descr="矩形 83"/>
          <p:cNvSpPr/>
          <p:nvPr/>
        </p:nvSpPr>
        <p:spPr>
          <a:xfrm>
            <a:off x="420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4" name="Shape 1434" descr="矩形 84"/>
          <p:cNvSpPr/>
          <p:nvPr/>
        </p:nvSpPr>
        <p:spPr>
          <a:xfrm>
            <a:off x="5220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5" name="Shape 1435" descr="矩形 85"/>
          <p:cNvSpPr/>
          <p:nvPr/>
        </p:nvSpPr>
        <p:spPr>
          <a:xfrm>
            <a:off x="6236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6" name="Shape 1436" descr="矩形 86"/>
          <p:cNvSpPr/>
          <p:nvPr/>
        </p:nvSpPr>
        <p:spPr>
          <a:xfrm>
            <a:off x="7252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7" name="Shape 1437" descr="矩形 87"/>
          <p:cNvSpPr/>
          <p:nvPr/>
        </p:nvSpPr>
        <p:spPr>
          <a:xfrm>
            <a:off x="8268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8" name="Shape 1438" descr="矩形 88"/>
          <p:cNvSpPr/>
          <p:nvPr/>
        </p:nvSpPr>
        <p:spPr>
          <a:xfrm>
            <a:off x="9284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39" name="Shape 1439" descr="矩形 89"/>
          <p:cNvSpPr/>
          <p:nvPr/>
        </p:nvSpPr>
        <p:spPr>
          <a:xfrm>
            <a:off x="420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0" name="Shape 1440" descr="矩形 90"/>
          <p:cNvSpPr/>
          <p:nvPr/>
        </p:nvSpPr>
        <p:spPr>
          <a:xfrm>
            <a:off x="5220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1" name="Shape 1441" descr="矩形 91"/>
          <p:cNvSpPr/>
          <p:nvPr/>
        </p:nvSpPr>
        <p:spPr>
          <a:xfrm>
            <a:off x="6236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2" name="Shape 1442" descr="矩形 92"/>
          <p:cNvSpPr/>
          <p:nvPr/>
        </p:nvSpPr>
        <p:spPr>
          <a:xfrm>
            <a:off x="7252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3" name="Shape 1443" descr="矩形 93"/>
          <p:cNvSpPr/>
          <p:nvPr/>
        </p:nvSpPr>
        <p:spPr>
          <a:xfrm>
            <a:off x="8268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4" name="Shape 1444" descr="矩形 94"/>
          <p:cNvSpPr/>
          <p:nvPr/>
        </p:nvSpPr>
        <p:spPr>
          <a:xfrm>
            <a:off x="9284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5" name="Shape 1445" descr="矩形 95"/>
          <p:cNvSpPr/>
          <p:nvPr/>
        </p:nvSpPr>
        <p:spPr>
          <a:xfrm>
            <a:off x="420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6" name="Shape 1446" descr="矩形 96"/>
          <p:cNvSpPr/>
          <p:nvPr/>
        </p:nvSpPr>
        <p:spPr>
          <a:xfrm>
            <a:off x="5220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7" name="Shape 1447" descr="矩形 97"/>
          <p:cNvSpPr/>
          <p:nvPr/>
        </p:nvSpPr>
        <p:spPr>
          <a:xfrm>
            <a:off x="6236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8" name="Shape 1448" descr="矩形 98"/>
          <p:cNvSpPr/>
          <p:nvPr/>
        </p:nvSpPr>
        <p:spPr>
          <a:xfrm>
            <a:off x="7252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49" name="Shape 1449" descr="矩形 99"/>
          <p:cNvSpPr/>
          <p:nvPr/>
        </p:nvSpPr>
        <p:spPr>
          <a:xfrm>
            <a:off x="8268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0" name="Shape 1450" descr="矩形 100"/>
          <p:cNvSpPr/>
          <p:nvPr/>
        </p:nvSpPr>
        <p:spPr>
          <a:xfrm>
            <a:off x="928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1" name="Shape 1451" descr="矩形 101"/>
          <p:cNvSpPr/>
          <p:nvPr/>
        </p:nvSpPr>
        <p:spPr>
          <a:xfrm>
            <a:off x="420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2" name="Shape 1452" descr="矩形 102"/>
          <p:cNvSpPr/>
          <p:nvPr/>
        </p:nvSpPr>
        <p:spPr>
          <a:xfrm>
            <a:off x="5220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3" name="Shape 1453" descr="矩形 103"/>
          <p:cNvSpPr/>
          <p:nvPr/>
        </p:nvSpPr>
        <p:spPr>
          <a:xfrm>
            <a:off x="6236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4" name="Shape 1454" descr="矩形 104"/>
          <p:cNvSpPr/>
          <p:nvPr/>
        </p:nvSpPr>
        <p:spPr>
          <a:xfrm>
            <a:off x="7252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5" name="Shape 1455" descr="矩形 105"/>
          <p:cNvSpPr/>
          <p:nvPr/>
        </p:nvSpPr>
        <p:spPr>
          <a:xfrm>
            <a:off x="8268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6" name="Shape 1456" descr="矩形 106"/>
          <p:cNvSpPr/>
          <p:nvPr/>
        </p:nvSpPr>
        <p:spPr>
          <a:xfrm>
            <a:off x="928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7" name="Shape 1457" descr="矩形 107"/>
          <p:cNvSpPr/>
          <p:nvPr/>
        </p:nvSpPr>
        <p:spPr>
          <a:xfrm>
            <a:off x="420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8" name="Shape 1458" descr="矩形 108"/>
          <p:cNvSpPr/>
          <p:nvPr/>
        </p:nvSpPr>
        <p:spPr>
          <a:xfrm>
            <a:off x="5220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59" name="Shape 1459" descr="矩形 109"/>
          <p:cNvSpPr/>
          <p:nvPr/>
        </p:nvSpPr>
        <p:spPr>
          <a:xfrm>
            <a:off x="6236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0" name="Shape 1460" descr="矩形 110"/>
          <p:cNvSpPr/>
          <p:nvPr/>
        </p:nvSpPr>
        <p:spPr>
          <a:xfrm>
            <a:off x="7252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1" name="Shape 1461" descr="矩形 111"/>
          <p:cNvSpPr/>
          <p:nvPr/>
        </p:nvSpPr>
        <p:spPr>
          <a:xfrm>
            <a:off x="8268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2" name="Shape 1462" descr="矩形 112"/>
          <p:cNvSpPr/>
          <p:nvPr/>
        </p:nvSpPr>
        <p:spPr>
          <a:xfrm>
            <a:off x="928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3" name="Shape 1463" descr="矩形 113"/>
          <p:cNvSpPr/>
          <p:nvPr/>
        </p:nvSpPr>
        <p:spPr>
          <a:xfrm>
            <a:off x="420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4" name="Shape 1464" descr="矩形 114"/>
          <p:cNvSpPr/>
          <p:nvPr/>
        </p:nvSpPr>
        <p:spPr>
          <a:xfrm>
            <a:off x="5220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5" name="Shape 1465" descr="矩形 115"/>
          <p:cNvSpPr/>
          <p:nvPr/>
        </p:nvSpPr>
        <p:spPr>
          <a:xfrm>
            <a:off x="6236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6" name="Shape 1466" descr="矩形 116"/>
          <p:cNvSpPr/>
          <p:nvPr/>
        </p:nvSpPr>
        <p:spPr>
          <a:xfrm>
            <a:off x="7252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7" name="Shape 1467" descr="矩形 117"/>
          <p:cNvSpPr/>
          <p:nvPr/>
        </p:nvSpPr>
        <p:spPr>
          <a:xfrm>
            <a:off x="8268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8" name="Shape 1468" descr="矩形 118"/>
          <p:cNvSpPr/>
          <p:nvPr/>
        </p:nvSpPr>
        <p:spPr>
          <a:xfrm>
            <a:off x="928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69" name="Shape 1469" descr="矩形 119"/>
          <p:cNvSpPr/>
          <p:nvPr/>
        </p:nvSpPr>
        <p:spPr>
          <a:xfrm>
            <a:off x="420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0" name="Shape 1470" descr="矩形 120"/>
          <p:cNvSpPr/>
          <p:nvPr/>
        </p:nvSpPr>
        <p:spPr>
          <a:xfrm>
            <a:off x="5220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1" name="Shape 1471" descr="矩形 121"/>
          <p:cNvSpPr/>
          <p:nvPr/>
        </p:nvSpPr>
        <p:spPr>
          <a:xfrm>
            <a:off x="6236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2" name="Shape 1472" descr="矩形 122"/>
          <p:cNvSpPr/>
          <p:nvPr/>
        </p:nvSpPr>
        <p:spPr>
          <a:xfrm>
            <a:off x="7252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3" name="Shape 1473" descr="矩形 123"/>
          <p:cNvSpPr/>
          <p:nvPr/>
        </p:nvSpPr>
        <p:spPr>
          <a:xfrm>
            <a:off x="8268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4" name="Shape 1474" descr="矩形 124"/>
          <p:cNvSpPr/>
          <p:nvPr/>
        </p:nvSpPr>
        <p:spPr>
          <a:xfrm>
            <a:off x="928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5" name="Shape 1475" descr="矩形 125"/>
          <p:cNvSpPr/>
          <p:nvPr/>
        </p:nvSpPr>
        <p:spPr>
          <a:xfrm>
            <a:off x="420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6" name="Shape 1476" descr="矩形 126"/>
          <p:cNvSpPr/>
          <p:nvPr/>
        </p:nvSpPr>
        <p:spPr>
          <a:xfrm>
            <a:off x="5220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7" name="Shape 1477" descr="矩形 127"/>
          <p:cNvSpPr/>
          <p:nvPr/>
        </p:nvSpPr>
        <p:spPr>
          <a:xfrm>
            <a:off x="6236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8" name="Shape 1478" descr="矩形 128"/>
          <p:cNvSpPr/>
          <p:nvPr/>
        </p:nvSpPr>
        <p:spPr>
          <a:xfrm>
            <a:off x="7252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79" name="Shape 1479" descr="矩形 129"/>
          <p:cNvSpPr/>
          <p:nvPr/>
        </p:nvSpPr>
        <p:spPr>
          <a:xfrm>
            <a:off x="8268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80" name="Shape 1480" descr="矩形 130"/>
          <p:cNvSpPr/>
          <p:nvPr/>
        </p:nvSpPr>
        <p:spPr>
          <a:xfrm>
            <a:off x="928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1484" name="Group 1484" descr="组合 2"/>
          <p:cNvGrpSpPr/>
          <p:nvPr/>
        </p:nvGrpSpPr>
        <p:grpSpPr>
          <a:xfrm>
            <a:off x="11950111" y="5288429"/>
            <a:ext cx="8023338" cy="3542102"/>
            <a:chOff x="0" y="0"/>
            <a:chExt cx="8023336" cy="3542100"/>
          </a:xfrm>
        </p:grpSpPr>
        <p:sp>
          <p:nvSpPr>
            <p:cNvPr id="1481" name="Shape 1481"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Six</a:t>
              </a:r>
            </a:p>
          </p:txBody>
        </p:sp>
        <p:sp>
          <p:nvSpPr>
            <p:cNvPr id="1482" name="Shape 1482" descr="文本占位符 2"/>
            <p:cNvSpPr/>
            <p:nvPr/>
          </p:nvSpPr>
          <p:spPr>
            <a:xfrm>
              <a:off x="170003" y="1644720"/>
              <a:ext cx="7853334"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合同审查审批</a:t>
              </a:r>
            </a:p>
          </p:txBody>
        </p:sp>
        <p:sp>
          <p:nvSpPr>
            <p:cNvPr id="1483" name="Shape 1483"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6" name="Shape 1486" descr="标题 1"/>
          <p:cNvSpPr/>
          <p:nvPr>
            <p:ph type="title"/>
          </p:nvPr>
        </p:nvSpPr>
        <p:spPr>
          <a:xfrm>
            <a:off x="2836770" y="698404"/>
            <a:ext cx="18288001" cy="2593248"/>
          </a:xfrm>
          <a:prstGeom prst="rect">
            <a:avLst/>
          </a:prstGeom>
        </p:spPr>
        <p:txBody>
          <a:bodyPr/>
          <a:lstStyle>
            <a:lvl1pPr>
              <a:defRPr sz="9000"/>
            </a:lvl1pPr>
          </a:lstStyle>
          <a:p>
            <a:pPr/>
            <a:r>
              <a:t>合同审查审批概述</a:t>
            </a:r>
          </a:p>
        </p:txBody>
      </p:sp>
      <p:sp>
        <p:nvSpPr>
          <p:cNvPr id="1487" name="Shape 1487" descr="内容占位符 2"/>
          <p:cNvSpPr/>
          <p:nvPr>
            <p:ph type="body" idx="1"/>
          </p:nvPr>
        </p:nvSpPr>
        <p:spPr>
          <a:xfrm>
            <a:off x="3423594" y="3603656"/>
            <a:ext cx="17565088" cy="8975024"/>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概念：合同审查是对合同提出专业意见的过程，合同的审批是合同是否签订和合同审查意见是否采纳的批准过程。审查是审批的前置程序。</a:t>
            </a:r>
          </a:p>
          <a:p>
            <a:pPr marL="879230" indent="-879230" algn="l" defTabSz="825500">
              <a:lnSpc>
                <a:spcPct val="130000"/>
              </a:lnSpc>
              <a:spcBef>
                <a:spcPts val="0"/>
              </a:spcBef>
              <a:buSzPct val="100000"/>
              <a:buAutoNum type="arabicPeriod" startAt="1"/>
            </a:pPr>
            <a:r>
              <a:t>合同的审查和审批，是合同管理中最核心的内容，也是本管理办法实际执行最外在体现，他的实施，是本办法其他内容实施的基础。</a:t>
            </a:r>
          </a:p>
        </p:txBody>
      </p:sp>
      <p:sp>
        <p:nvSpPr>
          <p:cNvPr id="1488" name="Shape 1488"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89" name="Shape 1489"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90" name="Shape 1490"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91" name="Shape 1491"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92" name="Shape 1492"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93" name="Shape 1493"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94" name="Shape 1494"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1"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342" name="Shape 342"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43" name="Shape 343"/>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344" name="Shape 344"/>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345" name="Shape 345"/>
          <p:cNvSpPr/>
          <p:nvPr/>
        </p:nvSpPr>
        <p:spPr>
          <a:xfrm>
            <a:off x="3439034" y="3456940"/>
            <a:ext cx="17534207" cy="68021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879230" indent="-879230">
              <a:buSzPct val="100000"/>
              <a:buAutoNum type="arabicPeriod" startAt="1"/>
            </a:pPr>
            <a:r>
              <a:rPr b="1" u="sng"/>
              <a:t>对极端情况的风险预计不足</a:t>
            </a:r>
            <a:r>
              <a:t>：合同签订时觉着根本不可能发生的问题，往往会出现，如果合同中没有约定，处理会很被动；</a:t>
            </a:r>
          </a:p>
          <a:p>
            <a:pPr marL="879230" indent="-879230">
              <a:buSzPct val="100000"/>
              <a:buAutoNum type="arabicPeriod" startAt="1"/>
            </a:pPr>
            <a:r>
              <a:t>对于合同存在的风险，要不厌其烦，除非有100%的把握不发生，就要把该风险写入合同，尤其要考虑极端情况下的风险，虽然这种风险的概率很小，但发生了就是很大的损失。</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6"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497" name="Shape 1497"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498" name="Shape 1498"/>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499" name="Shape 1499"/>
          <p:cNvSpPr/>
          <p:nvPr/>
        </p:nvSpPr>
        <p:spPr>
          <a:xfrm>
            <a:off x="10215662" y="595250"/>
            <a:ext cx="392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合同审查流程</a:t>
            </a:r>
          </a:p>
        </p:txBody>
      </p:sp>
      <p:sp>
        <p:nvSpPr>
          <p:cNvPr id="1500" name="Shape 1500"/>
          <p:cNvSpPr/>
          <p:nvPr/>
        </p:nvSpPr>
        <p:spPr>
          <a:xfrm>
            <a:off x="1732875" y="3340352"/>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经办人起草合同</a:t>
            </a:r>
          </a:p>
        </p:txBody>
      </p:sp>
      <p:sp>
        <p:nvSpPr>
          <p:cNvPr id="1501" name="Shape 1501"/>
          <p:cNvSpPr/>
          <p:nvPr/>
        </p:nvSpPr>
        <p:spPr>
          <a:xfrm>
            <a:off x="8713193" y="3340352"/>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经办部门领导审核</a:t>
            </a:r>
          </a:p>
        </p:txBody>
      </p:sp>
      <p:sp>
        <p:nvSpPr>
          <p:cNvPr id="1502" name="Shape 1502"/>
          <p:cNvSpPr/>
          <p:nvPr/>
        </p:nvSpPr>
        <p:spPr>
          <a:xfrm>
            <a:off x="15321616" y="3340352"/>
            <a:ext cx="7357785"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合同需求部门或执行部门</a:t>
            </a:r>
          </a:p>
        </p:txBody>
      </p:sp>
      <p:sp>
        <p:nvSpPr>
          <p:cNvPr id="1503" name="Shape 1503"/>
          <p:cNvSpPr/>
          <p:nvPr/>
        </p:nvSpPr>
        <p:spPr>
          <a:xfrm>
            <a:off x="15966795" y="6223000"/>
            <a:ext cx="6067426" cy="1270000"/>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项目主管部门审核</a:t>
            </a:r>
          </a:p>
        </p:txBody>
      </p:sp>
      <p:sp>
        <p:nvSpPr>
          <p:cNvPr id="1504" name="Shape 1504"/>
          <p:cNvSpPr/>
          <p:nvPr/>
        </p:nvSpPr>
        <p:spPr>
          <a:xfrm>
            <a:off x="8713193" y="6223000"/>
            <a:ext cx="6067426" cy="1270000"/>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财务投资部门审核</a:t>
            </a:r>
          </a:p>
        </p:txBody>
      </p:sp>
      <p:cxnSp>
        <p:nvCxnSpPr>
          <p:cNvPr id="1505" name="Connector 1505"/>
          <p:cNvCxnSpPr>
            <a:stCxn id="1501" idx="0"/>
            <a:endCxn id="1500" idx="0"/>
          </p:cNvCxnSpPr>
          <p:nvPr/>
        </p:nvCxnSpPr>
        <p:spPr>
          <a:xfrm flipH="1">
            <a:off x="4766587" y="3975352"/>
            <a:ext cx="6980320" cy="1"/>
          </a:xfrm>
          <a:prstGeom prst="straightConnector1">
            <a:avLst/>
          </a:prstGeom>
          <a:ln w="50800">
            <a:solidFill>
              <a:schemeClr val="accent4">
                <a:hueOff val="102361"/>
                <a:satOff val="14118"/>
                <a:lumOff val="10675"/>
              </a:schemeClr>
            </a:solidFill>
            <a:miter lim="400000"/>
            <a:headEnd type="triangle"/>
          </a:ln>
        </p:spPr>
      </p:cxnSp>
      <p:cxnSp>
        <p:nvCxnSpPr>
          <p:cNvPr id="1506" name="Connector 1506"/>
          <p:cNvCxnSpPr>
            <a:stCxn id="1503" idx="0"/>
            <a:endCxn id="1502" idx="0"/>
          </p:cNvCxnSpPr>
          <p:nvPr/>
        </p:nvCxnSpPr>
        <p:spPr>
          <a:xfrm flipV="1">
            <a:off x="19000508" y="3975352"/>
            <a:ext cx="1" cy="2882648"/>
          </a:xfrm>
          <a:prstGeom prst="straightConnector1">
            <a:avLst/>
          </a:prstGeom>
          <a:ln w="50800">
            <a:solidFill>
              <a:schemeClr val="accent4">
                <a:hueOff val="102361"/>
                <a:satOff val="14118"/>
                <a:lumOff val="10675"/>
              </a:schemeClr>
            </a:solidFill>
            <a:miter lim="400000"/>
            <a:headEnd type="triangle"/>
          </a:ln>
        </p:spPr>
      </p:cxnSp>
      <p:cxnSp>
        <p:nvCxnSpPr>
          <p:cNvPr id="1507" name="Connector 1507"/>
          <p:cNvCxnSpPr>
            <a:stCxn id="1504" idx="0"/>
            <a:endCxn id="1503" idx="0"/>
          </p:cNvCxnSpPr>
          <p:nvPr/>
        </p:nvCxnSpPr>
        <p:spPr>
          <a:xfrm>
            <a:off x="11746906" y="6858000"/>
            <a:ext cx="7253603" cy="0"/>
          </a:xfrm>
          <a:prstGeom prst="straightConnector1">
            <a:avLst/>
          </a:prstGeom>
          <a:ln w="50800">
            <a:solidFill>
              <a:schemeClr val="accent4">
                <a:hueOff val="102361"/>
                <a:satOff val="14118"/>
                <a:lumOff val="10675"/>
              </a:schemeClr>
            </a:solidFill>
            <a:miter lim="400000"/>
            <a:headEnd type="triangle"/>
          </a:ln>
        </p:spPr>
      </p:cxnSp>
      <p:cxnSp>
        <p:nvCxnSpPr>
          <p:cNvPr id="1508" name="Connector 1508"/>
          <p:cNvCxnSpPr>
            <a:stCxn id="1502" idx="0"/>
            <a:endCxn id="1501" idx="0"/>
          </p:cNvCxnSpPr>
          <p:nvPr/>
        </p:nvCxnSpPr>
        <p:spPr>
          <a:xfrm flipH="1">
            <a:off x="11746906" y="3975352"/>
            <a:ext cx="7253603" cy="1"/>
          </a:xfrm>
          <a:prstGeom prst="straightConnector1">
            <a:avLst/>
          </a:prstGeom>
          <a:ln w="50800">
            <a:solidFill>
              <a:schemeClr val="accent4">
                <a:hueOff val="102361"/>
                <a:satOff val="14118"/>
                <a:lumOff val="10675"/>
              </a:schemeClr>
            </a:solidFill>
            <a:miter lim="400000"/>
            <a:headEnd type="triangle"/>
          </a:ln>
        </p:spPr>
      </p:cxnSp>
      <p:sp>
        <p:nvSpPr>
          <p:cNvPr id="1509" name="Shape 1509"/>
          <p:cNvSpPr/>
          <p:nvPr/>
        </p:nvSpPr>
        <p:spPr>
          <a:xfrm>
            <a:off x="1732875" y="6223000"/>
            <a:ext cx="6067426" cy="1270000"/>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法律部门审核</a:t>
            </a:r>
          </a:p>
        </p:txBody>
      </p:sp>
      <p:sp>
        <p:nvSpPr>
          <p:cNvPr id="1510" name="Shape 1510"/>
          <p:cNvSpPr/>
          <p:nvPr/>
        </p:nvSpPr>
        <p:spPr>
          <a:xfrm>
            <a:off x="1732875" y="9105648"/>
            <a:ext cx="6067426" cy="1270001"/>
          </a:xfrm>
          <a:prstGeom prst="rect">
            <a:avLst/>
          </a:prstGeom>
          <a:ln w="38100">
            <a:solidFill>
              <a:srgbClr val="FFC000"/>
            </a:solidFill>
          </a:ln>
          <a:extLst>
            <a:ext uri="{C572A759-6A51-4108-AA02-DFA0A04FC94B}">
              <ma14:wrappingTextBoxFlag xmlns:ma14="http://schemas.microsoft.com/office/mac/drawingml/2011/main" val="1"/>
            </a:ext>
          </a:extLst>
        </p:spPr>
        <p:txBody>
          <a:bodyPr lIns="50800" tIns="50800" rIns="50800" bIns="50800" anchor="ctr"/>
          <a:lstStyle>
            <a:lvl1pPr indent="0" algn="ctr">
              <a:lnSpc>
                <a:spcPct val="100000"/>
              </a:lnSpc>
              <a:defRPr b="1"/>
            </a:lvl1pPr>
          </a:lstStyle>
          <a:p>
            <a:pPr/>
            <a:r>
              <a:t>公司领导审核</a:t>
            </a:r>
          </a:p>
        </p:txBody>
      </p:sp>
      <p:cxnSp>
        <p:nvCxnSpPr>
          <p:cNvPr id="1511" name="Connector 1511"/>
          <p:cNvCxnSpPr>
            <a:stCxn id="1504" idx="0"/>
            <a:endCxn id="1509" idx="0"/>
          </p:cNvCxnSpPr>
          <p:nvPr/>
        </p:nvCxnSpPr>
        <p:spPr>
          <a:xfrm flipH="1">
            <a:off x="4766587" y="6858000"/>
            <a:ext cx="6980320" cy="0"/>
          </a:xfrm>
          <a:prstGeom prst="straightConnector1">
            <a:avLst/>
          </a:prstGeom>
          <a:ln w="50800">
            <a:solidFill>
              <a:schemeClr val="accent4">
                <a:hueOff val="102361"/>
                <a:satOff val="14118"/>
                <a:lumOff val="10675"/>
              </a:schemeClr>
            </a:solidFill>
            <a:miter lim="400000"/>
            <a:tailEnd type="triangle"/>
          </a:ln>
        </p:spPr>
      </p:cxnSp>
      <p:cxnSp>
        <p:nvCxnSpPr>
          <p:cNvPr id="1512" name="Connector 1512"/>
          <p:cNvCxnSpPr>
            <a:stCxn id="1510" idx="0"/>
            <a:endCxn id="1509" idx="0"/>
          </p:cNvCxnSpPr>
          <p:nvPr/>
        </p:nvCxnSpPr>
        <p:spPr>
          <a:xfrm flipV="1">
            <a:off x="4766587" y="6858000"/>
            <a:ext cx="1" cy="2882649"/>
          </a:xfrm>
          <a:prstGeom prst="straightConnector1">
            <a:avLst/>
          </a:prstGeom>
          <a:ln w="50800">
            <a:solidFill>
              <a:schemeClr val="accent4">
                <a:hueOff val="102361"/>
                <a:satOff val="14118"/>
                <a:lumOff val="10675"/>
              </a:schemeClr>
            </a:solidFill>
            <a:miter lim="400000"/>
            <a:headEnd type="triangle"/>
          </a:ln>
        </p:spPr>
      </p:cxn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4" name="Shape 1514" descr="平行四边形 1"/>
          <p:cNvSpPr/>
          <p:nvPr/>
        </p:nvSpPr>
        <p:spPr>
          <a:xfrm>
            <a:off x="13236176" y="1780104"/>
            <a:ext cx="2077415"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15" name="Shape 1515"/>
          <p:cNvSpPr/>
          <p:nvPr/>
        </p:nvSpPr>
        <p:spPr>
          <a:xfrm>
            <a:off x="9017670" y="1673005"/>
            <a:ext cx="6348660"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合同审查的步骤</a:t>
            </a:r>
          </a:p>
        </p:txBody>
      </p:sp>
      <p:sp>
        <p:nvSpPr>
          <p:cNvPr id="1516" name="Shape 1516"/>
          <p:cNvSpPr/>
          <p:nvPr>
            <p:ph type="body" idx="1"/>
          </p:nvPr>
        </p:nvSpPr>
        <p:spPr>
          <a:xfrm>
            <a:off x="3048000" y="2474549"/>
            <a:ext cx="18288000" cy="10718473"/>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合同经办人员在合同管理系统中起草合同，填写合同基本信息、审批表，并依照规定将合同正文文本、合同附件和合同成批件及其他背景文件上传到系统</a:t>
            </a:r>
          </a:p>
          <a:p>
            <a:pPr marL="879230" indent="-879230" algn="l" defTabSz="825500">
              <a:lnSpc>
                <a:spcPct val="130000"/>
              </a:lnSpc>
              <a:spcBef>
                <a:spcPts val="0"/>
              </a:spcBef>
              <a:buSzPct val="100000"/>
              <a:buAutoNum type="arabicPeriod" startAt="1"/>
            </a:pPr>
            <a:r>
              <a:t>经办部门领导及合同会签部门按照各自的审查之责对合同的内容进行审查，并填写审查意见</a:t>
            </a:r>
          </a:p>
          <a:p>
            <a:pPr marL="879230" indent="-879230" algn="l" defTabSz="825500">
              <a:lnSpc>
                <a:spcPct val="130000"/>
              </a:lnSpc>
              <a:spcBef>
                <a:spcPts val="0"/>
              </a:spcBef>
              <a:buSzPct val="100000"/>
              <a:buAutoNum type="arabicPeriod" startAt="1"/>
            </a:pPr>
            <a:r>
              <a:t>法律审查人员在合同系统中收到合同审查“待办工作”之后，对合同正文文本、附件及相关背景资料进行形式审查</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8" name="Shape 1518" descr="平行四边形 1"/>
          <p:cNvSpPr/>
          <p:nvPr/>
        </p:nvSpPr>
        <p:spPr>
          <a:xfrm>
            <a:off x="13236176" y="1780104"/>
            <a:ext cx="2077415"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19" name="Shape 1519"/>
          <p:cNvSpPr/>
          <p:nvPr/>
        </p:nvSpPr>
        <p:spPr>
          <a:xfrm>
            <a:off x="9017670" y="1673005"/>
            <a:ext cx="6348660"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合同审查的步骤</a:t>
            </a:r>
          </a:p>
        </p:txBody>
      </p:sp>
      <p:sp>
        <p:nvSpPr>
          <p:cNvPr id="1520" name="Shape 1520"/>
          <p:cNvSpPr/>
          <p:nvPr>
            <p:ph type="body" idx="1"/>
          </p:nvPr>
        </p:nvSpPr>
        <p:spPr>
          <a:xfrm>
            <a:off x="3048000" y="288053"/>
            <a:ext cx="18288000" cy="12261306"/>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p>
          <a:p>
            <a:pPr marL="879230" indent="-879230" algn="l" defTabSz="825500">
              <a:lnSpc>
                <a:spcPct val="130000"/>
              </a:lnSpc>
              <a:spcBef>
                <a:spcPts val="0"/>
              </a:spcBef>
              <a:buSzPct val="100000"/>
              <a:buAutoNum type="arabicPeriod" startAt="2"/>
            </a:pPr>
          </a:p>
          <a:p>
            <a:pPr marL="879230" indent="-879230" algn="l" defTabSz="825500">
              <a:lnSpc>
                <a:spcPct val="130000"/>
              </a:lnSpc>
              <a:spcBef>
                <a:spcPts val="0"/>
              </a:spcBef>
              <a:buSzPct val="100000"/>
              <a:buAutoNum type="arabicPeriod" startAt="3"/>
            </a:pPr>
          </a:p>
          <a:p>
            <a:pPr marL="879230" indent="-879230" algn="l" defTabSz="825500">
              <a:lnSpc>
                <a:spcPct val="130000"/>
              </a:lnSpc>
              <a:spcBef>
                <a:spcPts val="0"/>
              </a:spcBef>
              <a:buSzPct val="100000"/>
              <a:buAutoNum type="arabicPeriod" startAt="4"/>
            </a:pPr>
            <a:r>
              <a:t>合同送审资料经审查完整后，进入合同文本内调的法律审查阶段</a:t>
            </a:r>
          </a:p>
          <a:p>
            <a:pPr marL="879230" indent="-879230" algn="l" defTabSz="825500">
              <a:lnSpc>
                <a:spcPct val="130000"/>
              </a:lnSpc>
              <a:spcBef>
                <a:spcPts val="0"/>
              </a:spcBef>
              <a:buSzPct val="100000"/>
              <a:buAutoNum type="arabicPeriod" startAt="4"/>
            </a:pPr>
            <a:r>
              <a:t>公司领导审核合同文本及相关材料，并结合上述各关节审批人员的意见，同意签订合同的，在合同审批表上签署“同意”意见；不同意签订合同的，可以将合同退至合同经办部门或合同管理部门处理</a:t>
            </a:r>
          </a:p>
          <a:p>
            <a:pPr marL="879230" indent="-879230" algn="l" defTabSz="825500">
              <a:lnSpc>
                <a:spcPct val="130000"/>
              </a:lnSpc>
              <a:spcBef>
                <a:spcPts val="0"/>
              </a:spcBef>
              <a:buSzPct val="100000"/>
              <a:buAutoNum type="arabicPeriod" startAt="4"/>
            </a:pPr>
            <a:r>
              <a:t>公司领导审批同意之后，合同审批完毕</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2" name="Shape 1522" descr="平行四边形 1"/>
          <p:cNvSpPr/>
          <p:nvPr/>
        </p:nvSpPr>
        <p:spPr>
          <a:xfrm>
            <a:off x="13670139" y="2593600"/>
            <a:ext cx="2077414"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23" name="Shape 1523"/>
          <p:cNvSpPr/>
          <p:nvPr/>
        </p:nvSpPr>
        <p:spPr>
          <a:xfrm>
            <a:off x="7457257" y="2486501"/>
            <a:ext cx="9469486"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7000"/>
            </a:pPr>
            <a:r>
              <a:t>合同审查的</a:t>
            </a:r>
            <a:r>
              <a:t>基本原则</a:t>
            </a:r>
          </a:p>
        </p:txBody>
      </p:sp>
      <p:sp>
        <p:nvSpPr>
          <p:cNvPr id="1524" name="Shape 1524"/>
          <p:cNvSpPr/>
          <p:nvPr>
            <p:ph type="body" sz="half" idx="1"/>
          </p:nvPr>
        </p:nvSpPr>
        <p:spPr>
          <a:xfrm>
            <a:off x="3062137" y="3778212"/>
            <a:ext cx="18288001" cy="6159576"/>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合法性原则（主体适格、目的正当、内容形式及程序合法）</a:t>
            </a:r>
          </a:p>
          <a:p>
            <a:pPr marL="879230" indent="-879230" algn="l" defTabSz="825500">
              <a:lnSpc>
                <a:spcPct val="130000"/>
              </a:lnSpc>
              <a:spcBef>
                <a:spcPts val="0"/>
              </a:spcBef>
              <a:buSzPct val="100000"/>
              <a:buAutoNum type="arabicPeriod" startAt="2"/>
            </a:pPr>
            <a:r>
              <a:t>公平性原则（双方权利义务相对平衡）</a:t>
            </a:r>
          </a:p>
          <a:p>
            <a:pPr marL="879230" indent="-879230" algn="l" defTabSz="825500">
              <a:lnSpc>
                <a:spcPct val="130000"/>
              </a:lnSpc>
              <a:spcBef>
                <a:spcPts val="0"/>
              </a:spcBef>
              <a:buSzPct val="100000"/>
              <a:buAutoNum type="arabicPeriod" startAt="3"/>
            </a:pPr>
            <a:r>
              <a:t>可操作性原则</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6" name="Shape 1526"/>
          <p:cNvSpPr/>
          <p:nvPr/>
        </p:nvSpPr>
        <p:spPr>
          <a:xfrm>
            <a:off x="5022850" y="6184900"/>
            <a:ext cx="12560300"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sz="7000">
                <a:solidFill>
                  <a:srgbClr val="FFC000"/>
                </a:solidFill>
              </a:defRPr>
            </a:lvl1pPr>
          </a:lstStyle>
          <a:p>
            <a:pPr/>
            <a:r>
              <a:t>“风险控制者”，非“交易扼杀者”</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8" name="Shape 1528" descr="平行四边形 1"/>
          <p:cNvSpPr/>
          <p:nvPr/>
        </p:nvSpPr>
        <p:spPr>
          <a:xfrm>
            <a:off x="13319872" y="2672326"/>
            <a:ext cx="2077414" cy="113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29" name="Shape 1529"/>
          <p:cNvSpPr/>
          <p:nvPr/>
        </p:nvSpPr>
        <p:spPr>
          <a:xfrm>
            <a:off x="8917674" y="2565226"/>
            <a:ext cx="6548651"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indent="0">
              <a:defRPr b="1" sz="7000"/>
            </a:pPr>
            <a:r>
              <a:t>合同审查的</a:t>
            </a:r>
            <a:r>
              <a:t>思维</a:t>
            </a:r>
          </a:p>
        </p:txBody>
      </p:sp>
      <p:sp>
        <p:nvSpPr>
          <p:cNvPr id="1530" name="Shape 1530"/>
          <p:cNvSpPr/>
          <p:nvPr>
            <p:ph type="body" sz="half" idx="1"/>
          </p:nvPr>
        </p:nvSpPr>
        <p:spPr>
          <a:xfrm>
            <a:off x="3048000" y="4049057"/>
            <a:ext cx="18288000" cy="6159575"/>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正确的法律思维</a:t>
            </a:r>
          </a:p>
          <a:p>
            <a:pPr marL="879230" indent="-879230" algn="l" defTabSz="825500">
              <a:lnSpc>
                <a:spcPct val="130000"/>
              </a:lnSpc>
              <a:spcBef>
                <a:spcPts val="0"/>
              </a:spcBef>
              <a:buSzPct val="100000"/>
              <a:buAutoNum type="arabicPeriod" startAt="1"/>
            </a:pPr>
            <a:r>
              <a:t>注重“以法律手段防范风险”而不仅仅是“防范法律风险”</a:t>
            </a:r>
          </a:p>
          <a:p>
            <a:pPr marL="879230" indent="-879230" algn="l" defTabSz="825500">
              <a:lnSpc>
                <a:spcPct val="130000"/>
              </a:lnSpc>
              <a:spcBef>
                <a:spcPts val="0"/>
              </a:spcBef>
              <a:buSzPct val="100000"/>
              <a:buAutoNum type="arabicPeriod" startAt="1"/>
            </a:pPr>
            <a:r>
              <a:t>“以实现企业目标为前提”</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2" name="Shape 1532" descr="平行四边形 1"/>
          <p:cNvSpPr/>
          <p:nvPr/>
        </p:nvSpPr>
        <p:spPr>
          <a:xfrm>
            <a:off x="13319872" y="2672326"/>
            <a:ext cx="2077414" cy="113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33" name="Shape 1533"/>
          <p:cNvSpPr/>
          <p:nvPr/>
        </p:nvSpPr>
        <p:spPr>
          <a:xfrm>
            <a:off x="9626203" y="2565226"/>
            <a:ext cx="6548651"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审查准备工作</a:t>
            </a:r>
          </a:p>
        </p:txBody>
      </p:sp>
      <p:sp>
        <p:nvSpPr>
          <p:cNvPr id="1534" name="Shape 1534"/>
          <p:cNvSpPr/>
          <p:nvPr>
            <p:ph type="body" sz="half" idx="1"/>
          </p:nvPr>
        </p:nvSpPr>
        <p:spPr>
          <a:xfrm>
            <a:off x="3062137" y="4337717"/>
            <a:ext cx="18288001" cy="6159575"/>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了解合同签订的背景及企业的目标等相关要求</a:t>
            </a:r>
          </a:p>
          <a:p>
            <a:pPr marL="879230" indent="-879230" algn="l" defTabSz="825500">
              <a:lnSpc>
                <a:spcPct val="130000"/>
              </a:lnSpc>
              <a:spcBef>
                <a:spcPts val="0"/>
              </a:spcBef>
              <a:buSzPct val="100000"/>
              <a:buAutoNum type="arabicPeriod" startAt="2"/>
            </a:pPr>
            <a:r>
              <a:t>做好相关资料的查询工作（法律法规、合同示范文本等）</a:t>
            </a:r>
          </a:p>
          <a:p>
            <a:pPr marL="879230" indent="-879230" algn="l" defTabSz="825500">
              <a:lnSpc>
                <a:spcPct val="130000"/>
              </a:lnSpc>
              <a:spcBef>
                <a:spcPts val="0"/>
              </a:spcBef>
              <a:buSzPct val="100000"/>
              <a:buAutoNum type="arabicPeriod" startAt="3"/>
            </a:pPr>
            <a:r>
              <a:t>法律调查和论证工作</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6" name="Shape 1536" descr="平行四边形 1"/>
          <p:cNvSpPr/>
          <p:nvPr/>
        </p:nvSpPr>
        <p:spPr>
          <a:xfrm>
            <a:off x="13726517" y="2672326"/>
            <a:ext cx="2077414" cy="113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37" name="Shape 1537"/>
          <p:cNvSpPr/>
          <p:nvPr/>
        </p:nvSpPr>
        <p:spPr>
          <a:xfrm>
            <a:off x="7790191" y="2565226"/>
            <a:ext cx="8831893"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合同审查的主要内容</a:t>
            </a:r>
          </a:p>
        </p:txBody>
      </p:sp>
      <p:sp>
        <p:nvSpPr>
          <p:cNvPr id="1538" name="Shape 1538"/>
          <p:cNvSpPr/>
          <p:nvPr>
            <p:ph type="body" sz="half" idx="1"/>
          </p:nvPr>
        </p:nvSpPr>
        <p:spPr>
          <a:xfrm>
            <a:off x="3062137" y="4337717"/>
            <a:ext cx="18288001" cy="6159575"/>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了解合同签订的背景及企业的目标等相关要求</a:t>
            </a:r>
          </a:p>
          <a:p>
            <a:pPr marL="879230" indent="-879230" algn="l" defTabSz="825500">
              <a:lnSpc>
                <a:spcPct val="130000"/>
              </a:lnSpc>
              <a:spcBef>
                <a:spcPts val="0"/>
              </a:spcBef>
              <a:buSzPct val="100000"/>
              <a:buAutoNum type="arabicPeriod" startAt="2"/>
            </a:pPr>
            <a:r>
              <a:t>做好相关资料的查询工作（法律法规、合同示范文本等）</a:t>
            </a:r>
          </a:p>
          <a:p>
            <a:pPr marL="879230" indent="-879230" algn="l" defTabSz="825500">
              <a:lnSpc>
                <a:spcPct val="130000"/>
              </a:lnSpc>
              <a:spcBef>
                <a:spcPts val="0"/>
              </a:spcBef>
              <a:buSzPct val="100000"/>
              <a:buAutoNum type="arabicPeriod" startAt="3"/>
            </a:pPr>
            <a:r>
              <a:t>法律调查和论证工作</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0"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541" name="Shape 1541"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42" name="Shape 1542"/>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543" name="Shape 1543"/>
          <p:cNvSpPr/>
          <p:nvPr/>
        </p:nvSpPr>
        <p:spPr>
          <a:xfrm>
            <a:off x="9580662" y="595250"/>
            <a:ext cx="519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合同审查主要内容</a:t>
            </a:r>
          </a:p>
        </p:txBody>
      </p:sp>
      <p:grpSp>
        <p:nvGrpSpPr>
          <p:cNvPr id="1549" name="Group 1549"/>
          <p:cNvGrpSpPr/>
          <p:nvPr/>
        </p:nvGrpSpPr>
        <p:grpSpPr>
          <a:xfrm>
            <a:off x="1907553" y="2498786"/>
            <a:ext cx="4631385" cy="6805843"/>
            <a:chOff x="0" y="0"/>
            <a:chExt cx="4631383" cy="6805841"/>
          </a:xfrm>
        </p:grpSpPr>
        <p:sp>
          <p:nvSpPr>
            <p:cNvPr id="1544" name="Shape 1544"/>
            <p:cNvSpPr/>
            <p:nvPr/>
          </p:nvSpPr>
          <p:spPr>
            <a:xfrm>
              <a:off x="204901" y="0"/>
              <a:ext cx="4221582" cy="1270000"/>
            </a:xfrm>
            <a:prstGeom prst="rect">
              <a:avLst/>
            </a:prstGeom>
            <a:no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b="1"/>
              </a:lvl1pPr>
            </a:lstStyle>
            <a:p>
              <a:pPr/>
              <a:r>
                <a:t>主体审查</a:t>
              </a:r>
            </a:p>
          </p:txBody>
        </p:sp>
        <p:sp>
          <p:nvSpPr>
            <p:cNvPr id="1545" name="Shape 1545"/>
            <p:cNvSpPr/>
            <p:nvPr/>
          </p:nvSpPr>
          <p:spPr>
            <a:xfrm>
              <a:off x="0" y="1653460"/>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1.民事主体问题</a:t>
              </a:r>
            </a:p>
          </p:txBody>
        </p:sp>
        <p:sp>
          <p:nvSpPr>
            <p:cNvPr id="1546" name="Shape 1546"/>
            <p:cNvSpPr/>
            <p:nvPr/>
          </p:nvSpPr>
          <p:spPr>
            <a:xfrm>
              <a:off x="0" y="2850345"/>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2.委托代理人问题</a:t>
              </a:r>
            </a:p>
          </p:txBody>
        </p:sp>
        <p:sp>
          <p:nvSpPr>
            <p:cNvPr id="1547" name="Shape 1547"/>
            <p:cNvSpPr/>
            <p:nvPr/>
          </p:nvSpPr>
          <p:spPr>
            <a:xfrm>
              <a:off x="0" y="4047231"/>
              <a:ext cx="4631384" cy="813425"/>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3.经营资格问题</a:t>
              </a:r>
            </a:p>
          </p:txBody>
        </p:sp>
        <p:sp>
          <p:nvSpPr>
            <p:cNvPr id="1548" name="Shape 1548"/>
            <p:cNvSpPr/>
            <p:nvPr/>
          </p:nvSpPr>
          <p:spPr>
            <a:xfrm>
              <a:off x="0" y="5244116"/>
              <a:ext cx="4631384" cy="15617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4.特定类型合同的主体资格问题</a:t>
              </a:r>
            </a:p>
          </p:txBody>
        </p:sp>
      </p:grpSp>
      <p:grpSp>
        <p:nvGrpSpPr>
          <p:cNvPr id="1555" name="Group 1555"/>
          <p:cNvGrpSpPr/>
          <p:nvPr/>
        </p:nvGrpSpPr>
        <p:grpSpPr>
          <a:xfrm>
            <a:off x="7210597" y="2498786"/>
            <a:ext cx="4631385" cy="6009534"/>
            <a:chOff x="0" y="0"/>
            <a:chExt cx="4631383" cy="6009532"/>
          </a:xfrm>
        </p:grpSpPr>
        <p:sp>
          <p:nvSpPr>
            <p:cNvPr id="1550" name="Shape 1550"/>
            <p:cNvSpPr/>
            <p:nvPr/>
          </p:nvSpPr>
          <p:spPr>
            <a:xfrm>
              <a:off x="204901" y="0"/>
              <a:ext cx="4221582" cy="1270000"/>
            </a:xfrm>
            <a:prstGeom prst="rect">
              <a:avLst/>
            </a:prstGeom>
            <a:no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b="1"/>
              </a:lvl1pPr>
            </a:lstStyle>
            <a:p>
              <a:pPr/>
              <a:r>
                <a:t>信用审查</a:t>
              </a:r>
            </a:p>
          </p:txBody>
        </p:sp>
        <p:sp>
          <p:nvSpPr>
            <p:cNvPr id="1551" name="Shape 1551"/>
            <p:cNvSpPr/>
            <p:nvPr/>
          </p:nvSpPr>
          <p:spPr>
            <a:xfrm>
              <a:off x="0" y="1653460"/>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1.合法性审查</a:t>
              </a:r>
            </a:p>
          </p:txBody>
        </p:sp>
        <p:sp>
          <p:nvSpPr>
            <p:cNvPr id="1552" name="Shape 1552"/>
            <p:cNvSpPr/>
            <p:nvPr/>
          </p:nvSpPr>
          <p:spPr>
            <a:xfrm>
              <a:off x="0" y="2850345"/>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2.效力合法性</a:t>
              </a:r>
            </a:p>
          </p:txBody>
        </p:sp>
        <p:sp>
          <p:nvSpPr>
            <p:cNvPr id="1553" name="Shape 1553"/>
            <p:cNvSpPr/>
            <p:nvPr/>
          </p:nvSpPr>
          <p:spPr>
            <a:xfrm>
              <a:off x="0" y="4047231"/>
              <a:ext cx="4631384" cy="813425"/>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3.内容合法性</a:t>
              </a:r>
            </a:p>
          </p:txBody>
        </p:sp>
        <p:sp>
          <p:nvSpPr>
            <p:cNvPr id="1554" name="Shape 1554"/>
            <p:cNvSpPr/>
            <p:nvPr/>
          </p:nvSpPr>
          <p:spPr>
            <a:xfrm>
              <a:off x="0" y="5196108"/>
              <a:ext cx="4631384" cy="813425"/>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4.订立程序合法性</a:t>
              </a:r>
            </a:p>
          </p:txBody>
        </p:sp>
      </p:grpSp>
      <p:grpSp>
        <p:nvGrpSpPr>
          <p:cNvPr id="1564" name="Group 1564"/>
          <p:cNvGrpSpPr/>
          <p:nvPr/>
        </p:nvGrpSpPr>
        <p:grpSpPr>
          <a:xfrm>
            <a:off x="12513643" y="2498786"/>
            <a:ext cx="4631385" cy="9456164"/>
            <a:chOff x="0" y="0"/>
            <a:chExt cx="4631383" cy="9456162"/>
          </a:xfrm>
        </p:grpSpPr>
        <p:sp>
          <p:nvSpPr>
            <p:cNvPr id="1556" name="Shape 1556"/>
            <p:cNvSpPr/>
            <p:nvPr/>
          </p:nvSpPr>
          <p:spPr>
            <a:xfrm>
              <a:off x="204901" y="0"/>
              <a:ext cx="4221582" cy="1270000"/>
            </a:xfrm>
            <a:prstGeom prst="rect">
              <a:avLst/>
            </a:prstGeom>
            <a:no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b="1"/>
              </a:lvl1pPr>
            </a:lstStyle>
            <a:p>
              <a:pPr/>
              <a:r>
                <a:t>商业性审查</a:t>
              </a:r>
            </a:p>
          </p:txBody>
        </p:sp>
        <p:sp>
          <p:nvSpPr>
            <p:cNvPr id="1557" name="Shape 1557"/>
            <p:cNvSpPr/>
            <p:nvPr/>
          </p:nvSpPr>
          <p:spPr>
            <a:xfrm>
              <a:off x="0" y="1653460"/>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1.定义模块</a:t>
              </a:r>
            </a:p>
          </p:txBody>
        </p:sp>
        <p:sp>
          <p:nvSpPr>
            <p:cNvPr id="1558" name="Shape 1558"/>
            <p:cNvSpPr/>
            <p:nvPr/>
          </p:nvSpPr>
          <p:spPr>
            <a:xfrm>
              <a:off x="0" y="2850345"/>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2.主业务模块</a:t>
              </a:r>
            </a:p>
          </p:txBody>
        </p:sp>
        <p:sp>
          <p:nvSpPr>
            <p:cNvPr id="1559" name="Shape 1559"/>
            <p:cNvSpPr/>
            <p:nvPr/>
          </p:nvSpPr>
          <p:spPr>
            <a:xfrm>
              <a:off x="0" y="4047231"/>
              <a:ext cx="4631384" cy="813425"/>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3.担保义务模块</a:t>
              </a:r>
            </a:p>
          </p:txBody>
        </p:sp>
        <p:sp>
          <p:nvSpPr>
            <p:cNvPr id="1560" name="Shape 1560"/>
            <p:cNvSpPr/>
            <p:nvPr/>
          </p:nvSpPr>
          <p:spPr>
            <a:xfrm>
              <a:off x="0" y="5196108"/>
              <a:ext cx="4631384" cy="813425"/>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4.附随义务模块</a:t>
              </a:r>
            </a:p>
          </p:txBody>
        </p:sp>
        <p:sp>
          <p:nvSpPr>
            <p:cNvPr id="1561" name="Shape 1561"/>
            <p:cNvSpPr/>
            <p:nvPr/>
          </p:nvSpPr>
          <p:spPr>
            <a:xfrm>
              <a:off x="0" y="6344984"/>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5.责任分配和处理</a:t>
              </a:r>
            </a:p>
          </p:txBody>
        </p:sp>
        <p:sp>
          <p:nvSpPr>
            <p:cNvPr id="1562" name="Shape 1562"/>
            <p:cNvSpPr/>
            <p:nvPr/>
          </p:nvSpPr>
          <p:spPr>
            <a:xfrm>
              <a:off x="0" y="7493861"/>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6.争议解决模块</a:t>
              </a:r>
            </a:p>
          </p:txBody>
        </p:sp>
        <p:sp>
          <p:nvSpPr>
            <p:cNvPr id="1563" name="Shape 1563"/>
            <p:cNvSpPr/>
            <p:nvPr/>
          </p:nvSpPr>
          <p:spPr>
            <a:xfrm>
              <a:off x="0" y="8642738"/>
              <a:ext cx="4631384" cy="813425"/>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7.合同效力与附则</a:t>
              </a:r>
            </a:p>
          </p:txBody>
        </p:sp>
      </p:grpSp>
      <p:grpSp>
        <p:nvGrpSpPr>
          <p:cNvPr id="1570" name="Group 1570"/>
          <p:cNvGrpSpPr/>
          <p:nvPr/>
        </p:nvGrpSpPr>
        <p:grpSpPr>
          <a:xfrm>
            <a:off x="17816687" y="2498786"/>
            <a:ext cx="4631385" cy="6009534"/>
            <a:chOff x="0" y="0"/>
            <a:chExt cx="4631383" cy="6009532"/>
          </a:xfrm>
        </p:grpSpPr>
        <p:sp>
          <p:nvSpPr>
            <p:cNvPr id="1565" name="Shape 1565"/>
            <p:cNvSpPr/>
            <p:nvPr/>
          </p:nvSpPr>
          <p:spPr>
            <a:xfrm>
              <a:off x="204900" y="0"/>
              <a:ext cx="4221582" cy="1270000"/>
            </a:xfrm>
            <a:prstGeom prst="rect">
              <a:avLst/>
            </a:prstGeom>
            <a:no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b="1"/>
              </a:lvl1pPr>
            </a:lstStyle>
            <a:p>
              <a:pPr/>
              <a:r>
                <a:t>表述性审查</a:t>
              </a:r>
            </a:p>
          </p:txBody>
        </p:sp>
        <p:sp>
          <p:nvSpPr>
            <p:cNvPr id="1566" name="Shape 1566"/>
            <p:cNvSpPr/>
            <p:nvPr/>
          </p:nvSpPr>
          <p:spPr>
            <a:xfrm>
              <a:off x="0" y="1653460"/>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1.体例严谨</a:t>
              </a:r>
            </a:p>
          </p:txBody>
        </p:sp>
        <p:sp>
          <p:nvSpPr>
            <p:cNvPr id="1567" name="Shape 1567"/>
            <p:cNvSpPr/>
            <p:nvPr/>
          </p:nvSpPr>
          <p:spPr>
            <a:xfrm>
              <a:off x="0" y="2850345"/>
              <a:ext cx="4631384" cy="813426"/>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2.内容齐备</a:t>
              </a:r>
            </a:p>
          </p:txBody>
        </p:sp>
        <p:sp>
          <p:nvSpPr>
            <p:cNvPr id="1568" name="Shape 1568"/>
            <p:cNvSpPr/>
            <p:nvPr/>
          </p:nvSpPr>
          <p:spPr>
            <a:xfrm>
              <a:off x="0" y="4047231"/>
              <a:ext cx="4631384" cy="813425"/>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3.表达精准</a:t>
              </a:r>
            </a:p>
          </p:txBody>
        </p:sp>
        <p:sp>
          <p:nvSpPr>
            <p:cNvPr id="1569" name="Shape 1569"/>
            <p:cNvSpPr/>
            <p:nvPr/>
          </p:nvSpPr>
          <p:spPr>
            <a:xfrm>
              <a:off x="0" y="5196108"/>
              <a:ext cx="4631384" cy="813425"/>
            </a:xfrm>
            <a:prstGeom prst="rect">
              <a:avLst/>
            </a:prstGeom>
            <a:solidFill>
              <a:srgbClr val="FFC000"/>
            </a:solidFill>
            <a:ln w="38100" cap="flat">
              <a:solidFill>
                <a:srgbClr val="FFC000"/>
              </a:solidFill>
              <a:prstDash val="solid"/>
              <a:round/>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indent="0" algn="ctr">
                <a:lnSpc>
                  <a:spcPct val="100000"/>
                </a:lnSpc>
                <a:defRPr sz="4000"/>
              </a:lvl1pPr>
            </a:lstStyle>
            <a:p>
              <a:pPr/>
              <a:r>
                <a:t>4.版面美观</a:t>
              </a:r>
            </a:p>
          </p:txBody>
        </p:sp>
      </p:gr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2" name="Shape 1572" descr="矩形 68"/>
          <p:cNvSpPr/>
          <p:nvPr/>
        </p:nvSpPr>
        <p:spPr>
          <a:xfrm>
            <a:off x="4198939" y="192358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73" name="Shape 1573" descr="矩形 69"/>
          <p:cNvSpPr/>
          <p:nvPr/>
        </p:nvSpPr>
        <p:spPr>
          <a:xfrm>
            <a:off x="5220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74" name="Shape 1574" descr="矩形 70"/>
          <p:cNvSpPr/>
          <p:nvPr/>
        </p:nvSpPr>
        <p:spPr>
          <a:xfrm>
            <a:off x="6236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75" name="Shape 1575" descr="矩形 71"/>
          <p:cNvSpPr/>
          <p:nvPr/>
        </p:nvSpPr>
        <p:spPr>
          <a:xfrm>
            <a:off x="7252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76" name="Shape 1576" descr="矩形 72"/>
          <p:cNvSpPr/>
          <p:nvPr/>
        </p:nvSpPr>
        <p:spPr>
          <a:xfrm>
            <a:off x="8268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77" name="Shape 1577" descr="矩形 73"/>
          <p:cNvSpPr/>
          <p:nvPr/>
        </p:nvSpPr>
        <p:spPr>
          <a:xfrm>
            <a:off x="9284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78" name="Shape 1578" descr="矩形 74"/>
          <p:cNvSpPr/>
          <p:nvPr/>
        </p:nvSpPr>
        <p:spPr>
          <a:xfrm>
            <a:off x="420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79" name="Shape 1579" descr="矩形 75"/>
          <p:cNvSpPr/>
          <p:nvPr/>
        </p:nvSpPr>
        <p:spPr>
          <a:xfrm>
            <a:off x="5220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0" name="Shape 1580" descr="矩形 76"/>
          <p:cNvSpPr/>
          <p:nvPr/>
        </p:nvSpPr>
        <p:spPr>
          <a:xfrm>
            <a:off x="6236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1" name="Shape 1581" descr="矩形 77"/>
          <p:cNvSpPr/>
          <p:nvPr/>
        </p:nvSpPr>
        <p:spPr>
          <a:xfrm>
            <a:off x="7252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2" name="Shape 1582" descr="矩形 78"/>
          <p:cNvSpPr/>
          <p:nvPr/>
        </p:nvSpPr>
        <p:spPr>
          <a:xfrm>
            <a:off x="8268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3" name="Shape 1583" descr="矩形 82"/>
          <p:cNvSpPr/>
          <p:nvPr/>
        </p:nvSpPr>
        <p:spPr>
          <a:xfrm>
            <a:off x="928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4" name="Shape 1584" descr="矩形 83"/>
          <p:cNvSpPr/>
          <p:nvPr/>
        </p:nvSpPr>
        <p:spPr>
          <a:xfrm>
            <a:off x="4204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5" name="Shape 1585" descr="矩形 84"/>
          <p:cNvSpPr/>
          <p:nvPr/>
        </p:nvSpPr>
        <p:spPr>
          <a:xfrm>
            <a:off x="5220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6" name="Shape 1586" descr="矩形 85"/>
          <p:cNvSpPr/>
          <p:nvPr/>
        </p:nvSpPr>
        <p:spPr>
          <a:xfrm>
            <a:off x="6236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7" name="Shape 1587" descr="矩形 86"/>
          <p:cNvSpPr/>
          <p:nvPr/>
        </p:nvSpPr>
        <p:spPr>
          <a:xfrm>
            <a:off x="7252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8" name="Shape 1588" descr="矩形 87"/>
          <p:cNvSpPr/>
          <p:nvPr/>
        </p:nvSpPr>
        <p:spPr>
          <a:xfrm>
            <a:off x="8268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89" name="Shape 1589" descr="矩形 88"/>
          <p:cNvSpPr/>
          <p:nvPr/>
        </p:nvSpPr>
        <p:spPr>
          <a:xfrm>
            <a:off x="928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0" name="Shape 1590" descr="矩形 89"/>
          <p:cNvSpPr/>
          <p:nvPr/>
        </p:nvSpPr>
        <p:spPr>
          <a:xfrm>
            <a:off x="4204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1" name="Shape 1591" descr="矩形 90"/>
          <p:cNvSpPr/>
          <p:nvPr/>
        </p:nvSpPr>
        <p:spPr>
          <a:xfrm>
            <a:off x="5220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2" name="Shape 1592" descr="矩形 91"/>
          <p:cNvSpPr/>
          <p:nvPr/>
        </p:nvSpPr>
        <p:spPr>
          <a:xfrm>
            <a:off x="6236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3" name="Shape 1593" descr="矩形 92"/>
          <p:cNvSpPr/>
          <p:nvPr/>
        </p:nvSpPr>
        <p:spPr>
          <a:xfrm>
            <a:off x="7252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4" name="Shape 1594" descr="矩形 93"/>
          <p:cNvSpPr/>
          <p:nvPr/>
        </p:nvSpPr>
        <p:spPr>
          <a:xfrm>
            <a:off x="8268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5" name="Shape 1595" descr="矩形 94"/>
          <p:cNvSpPr/>
          <p:nvPr/>
        </p:nvSpPr>
        <p:spPr>
          <a:xfrm>
            <a:off x="928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6" name="Shape 1596" descr="矩形 95"/>
          <p:cNvSpPr/>
          <p:nvPr/>
        </p:nvSpPr>
        <p:spPr>
          <a:xfrm>
            <a:off x="4204185" y="5992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7" name="Shape 1597" descr="矩形 96"/>
          <p:cNvSpPr/>
          <p:nvPr/>
        </p:nvSpPr>
        <p:spPr>
          <a:xfrm>
            <a:off x="5220185" y="5992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8" name="Shape 1598" descr="矩形 97"/>
          <p:cNvSpPr/>
          <p:nvPr/>
        </p:nvSpPr>
        <p:spPr>
          <a:xfrm>
            <a:off x="6236185" y="5992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599" name="Shape 1599" descr="矩形 98"/>
          <p:cNvSpPr/>
          <p:nvPr/>
        </p:nvSpPr>
        <p:spPr>
          <a:xfrm>
            <a:off x="7252185" y="5992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0" name="Shape 1600" descr="矩形 99"/>
          <p:cNvSpPr/>
          <p:nvPr/>
        </p:nvSpPr>
        <p:spPr>
          <a:xfrm>
            <a:off x="8268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1" name="Shape 1601" descr="矩形 100"/>
          <p:cNvSpPr/>
          <p:nvPr/>
        </p:nvSpPr>
        <p:spPr>
          <a:xfrm>
            <a:off x="928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2" name="Shape 1602" descr="矩形 101"/>
          <p:cNvSpPr/>
          <p:nvPr/>
        </p:nvSpPr>
        <p:spPr>
          <a:xfrm>
            <a:off x="4204185"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3" name="Shape 1603" descr="矩形 102"/>
          <p:cNvSpPr/>
          <p:nvPr/>
        </p:nvSpPr>
        <p:spPr>
          <a:xfrm>
            <a:off x="5220185"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4" name="Shape 1604" descr="矩形 103"/>
          <p:cNvSpPr/>
          <p:nvPr/>
        </p:nvSpPr>
        <p:spPr>
          <a:xfrm>
            <a:off x="6236185"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5" name="Shape 1605" descr="矩形 104"/>
          <p:cNvSpPr/>
          <p:nvPr/>
        </p:nvSpPr>
        <p:spPr>
          <a:xfrm>
            <a:off x="7252185" y="7008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6" name="Shape 1606" descr="矩形 105"/>
          <p:cNvSpPr/>
          <p:nvPr/>
        </p:nvSpPr>
        <p:spPr>
          <a:xfrm>
            <a:off x="8268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7" name="Shape 1607" descr="矩形 106"/>
          <p:cNvSpPr/>
          <p:nvPr/>
        </p:nvSpPr>
        <p:spPr>
          <a:xfrm>
            <a:off x="928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8" name="Shape 1608" descr="矩形 107"/>
          <p:cNvSpPr/>
          <p:nvPr/>
        </p:nvSpPr>
        <p:spPr>
          <a:xfrm>
            <a:off x="4204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09" name="Shape 1609" descr="矩形 108"/>
          <p:cNvSpPr/>
          <p:nvPr/>
        </p:nvSpPr>
        <p:spPr>
          <a:xfrm>
            <a:off x="5220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0" name="Shape 1610" descr="矩形 109"/>
          <p:cNvSpPr/>
          <p:nvPr/>
        </p:nvSpPr>
        <p:spPr>
          <a:xfrm>
            <a:off x="6236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1" name="Shape 1611" descr="矩形 110"/>
          <p:cNvSpPr/>
          <p:nvPr/>
        </p:nvSpPr>
        <p:spPr>
          <a:xfrm>
            <a:off x="7252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2" name="Shape 1612" descr="矩形 111"/>
          <p:cNvSpPr/>
          <p:nvPr/>
        </p:nvSpPr>
        <p:spPr>
          <a:xfrm>
            <a:off x="8268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3" name="Shape 1613" descr="矩形 112"/>
          <p:cNvSpPr/>
          <p:nvPr/>
        </p:nvSpPr>
        <p:spPr>
          <a:xfrm>
            <a:off x="928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4" name="Shape 1614" descr="矩形 113"/>
          <p:cNvSpPr/>
          <p:nvPr/>
        </p:nvSpPr>
        <p:spPr>
          <a:xfrm>
            <a:off x="4204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5" name="Shape 1615" descr="矩形 114"/>
          <p:cNvSpPr/>
          <p:nvPr/>
        </p:nvSpPr>
        <p:spPr>
          <a:xfrm>
            <a:off x="5220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6" name="Shape 1616" descr="矩形 115"/>
          <p:cNvSpPr/>
          <p:nvPr/>
        </p:nvSpPr>
        <p:spPr>
          <a:xfrm>
            <a:off x="6236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7" name="Shape 1617" descr="矩形 116"/>
          <p:cNvSpPr/>
          <p:nvPr/>
        </p:nvSpPr>
        <p:spPr>
          <a:xfrm>
            <a:off x="7252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8" name="Shape 1618" descr="矩形 117"/>
          <p:cNvSpPr/>
          <p:nvPr/>
        </p:nvSpPr>
        <p:spPr>
          <a:xfrm>
            <a:off x="8268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19" name="Shape 1619" descr="矩形 118"/>
          <p:cNvSpPr/>
          <p:nvPr/>
        </p:nvSpPr>
        <p:spPr>
          <a:xfrm>
            <a:off x="928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0" name="Shape 1620" descr="矩形 119"/>
          <p:cNvSpPr/>
          <p:nvPr/>
        </p:nvSpPr>
        <p:spPr>
          <a:xfrm>
            <a:off x="4204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1" name="Shape 1621" descr="矩形 120"/>
          <p:cNvSpPr/>
          <p:nvPr/>
        </p:nvSpPr>
        <p:spPr>
          <a:xfrm>
            <a:off x="5220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2" name="Shape 1622" descr="矩形 121"/>
          <p:cNvSpPr/>
          <p:nvPr/>
        </p:nvSpPr>
        <p:spPr>
          <a:xfrm>
            <a:off x="6236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3" name="Shape 1623" descr="矩形 122"/>
          <p:cNvSpPr/>
          <p:nvPr/>
        </p:nvSpPr>
        <p:spPr>
          <a:xfrm>
            <a:off x="7252185" y="10056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4" name="Shape 1624" descr="矩形 123"/>
          <p:cNvSpPr/>
          <p:nvPr/>
        </p:nvSpPr>
        <p:spPr>
          <a:xfrm>
            <a:off x="8268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5" name="Shape 1625" descr="矩形 124"/>
          <p:cNvSpPr/>
          <p:nvPr/>
        </p:nvSpPr>
        <p:spPr>
          <a:xfrm>
            <a:off x="928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6" name="Shape 1626" descr="矩形 125"/>
          <p:cNvSpPr/>
          <p:nvPr/>
        </p:nvSpPr>
        <p:spPr>
          <a:xfrm>
            <a:off x="4204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7" name="Shape 1627" descr="矩形 126"/>
          <p:cNvSpPr/>
          <p:nvPr/>
        </p:nvSpPr>
        <p:spPr>
          <a:xfrm>
            <a:off x="5220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8" name="Shape 1628" descr="矩形 127"/>
          <p:cNvSpPr/>
          <p:nvPr/>
        </p:nvSpPr>
        <p:spPr>
          <a:xfrm>
            <a:off x="6236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29" name="Shape 1629" descr="矩形 128"/>
          <p:cNvSpPr/>
          <p:nvPr/>
        </p:nvSpPr>
        <p:spPr>
          <a:xfrm>
            <a:off x="7252185" y="11072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30" name="Shape 1630" descr="矩形 129"/>
          <p:cNvSpPr/>
          <p:nvPr/>
        </p:nvSpPr>
        <p:spPr>
          <a:xfrm>
            <a:off x="8268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31" name="Shape 1631" descr="矩形 130"/>
          <p:cNvSpPr/>
          <p:nvPr/>
        </p:nvSpPr>
        <p:spPr>
          <a:xfrm>
            <a:off x="928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1635" name="Group 1635" descr="组合 2"/>
          <p:cNvGrpSpPr/>
          <p:nvPr/>
        </p:nvGrpSpPr>
        <p:grpSpPr>
          <a:xfrm>
            <a:off x="11950111" y="5288429"/>
            <a:ext cx="8023338" cy="3542102"/>
            <a:chOff x="0" y="0"/>
            <a:chExt cx="8023336" cy="3542100"/>
          </a:xfrm>
        </p:grpSpPr>
        <p:sp>
          <p:nvSpPr>
            <p:cNvPr id="1632" name="Shape 1632"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Seven</a:t>
              </a:r>
            </a:p>
          </p:txBody>
        </p:sp>
        <p:sp>
          <p:nvSpPr>
            <p:cNvPr id="1633" name="Shape 1633" descr="文本占位符 2"/>
            <p:cNvSpPr/>
            <p:nvPr/>
          </p:nvSpPr>
          <p:spPr>
            <a:xfrm>
              <a:off x="170003" y="1644720"/>
              <a:ext cx="7853334"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合同盖章</a:t>
              </a:r>
            </a:p>
          </p:txBody>
        </p:sp>
        <p:sp>
          <p:nvSpPr>
            <p:cNvPr id="1634" name="Shape 1634"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7"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348" name="Shape 348" descr="矩形 7"/>
          <p:cNvSpPr/>
          <p:nvPr/>
        </p:nvSpPr>
        <p:spPr>
          <a:xfrm>
            <a:off x="914399" y="1066799"/>
            <a:ext cx="22555201" cy="11582401"/>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349" name="Shape 349"/>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350" name="Shape 350"/>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案例三</a:t>
            </a:r>
          </a:p>
        </p:txBody>
      </p:sp>
      <p:sp>
        <p:nvSpPr>
          <p:cNvPr id="351" name="Shape 351"/>
          <p:cNvSpPr/>
          <p:nvPr/>
        </p:nvSpPr>
        <p:spPr>
          <a:xfrm>
            <a:off x="3410709" y="2895600"/>
            <a:ext cx="17534207" cy="792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公司某机器采购合同，经过法务部审查后，加入了违约责任，后因质量问题产生了纠纷。移交法务部后，部分分析了材料，认为胜诉没有问题。但在立案的过程中，发现对方没按时年检，存在被吊销营业执照的可能，所以我们立刻查阅了该公司档案，发现该公司资本金在注册后就被抽走，并且连年亏损，赔偿能力很有限。可以说此案胜诉没有问题，但是执行风险很大，即</a:t>
            </a:r>
            <a:r>
              <a:t>胜</a:t>
            </a:r>
            <a:r>
              <a:t>了官司拿不到钱。</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7" name="Shape 1637" descr="标题 1"/>
          <p:cNvSpPr/>
          <p:nvPr>
            <p:ph type="title"/>
          </p:nvPr>
        </p:nvSpPr>
        <p:spPr>
          <a:xfrm>
            <a:off x="2836770" y="698404"/>
            <a:ext cx="18288001" cy="2593248"/>
          </a:xfrm>
          <a:prstGeom prst="rect">
            <a:avLst/>
          </a:prstGeom>
        </p:spPr>
        <p:txBody>
          <a:bodyPr/>
          <a:lstStyle>
            <a:lvl1pPr>
              <a:defRPr sz="9000"/>
            </a:lvl1pPr>
          </a:lstStyle>
          <a:p>
            <a:pPr/>
            <a:r>
              <a:t>公司合同盖章常见问题</a:t>
            </a:r>
          </a:p>
        </p:txBody>
      </p:sp>
      <p:sp>
        <p:nvSpPr>
          <p:cNvPr id="1638" name="Shape 1638"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39" name="Shape 1639"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40" name="Shape 1640"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41" name="Shape 1641"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42" name="Shape 1642"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43" name="Shape 1643"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44" name="Shape 1644"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45" name="Shape 1645"/>
          <p:cNvSpPr/>
          <p:nvPr/>
        </p:nvSpPr>
        <p:spPr>
          <a:xfrm>
            <a:off x="4535699" y="5390161"/>
            <a:ext cx="15340877" cy="445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（1）项目印章管理不善</a:t>
            </a:r>
          </a:p>
          <a:p>
            <a:pPr/>
            <a:r>
              <a:t>（2）越权使用项目章签订合同甚至提供担保</a:t>
            </a:r>
          </a:p>
          <a:p>
            <a:pPr/>
            <a:r>
              <a:t>（3）项目印章失控，完全交由他人管理</a:t>
            </a:r>
          </a:p>
          <a:p>
            <a:pPr/>
            <a:r>
              <a:t>（4）私刻印章、伪造公章</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7" name="Shape 1647" descr="标题 1"/>
          <p:cNvSpPr/>
          <p:nvPr>
            <p:ph type="title"/>
          </p:nvPr>
        </p:nvSpPr>
        <p:spPr>
          <a:xfrm>
            <a:off x="2836770" y="698404"/>
            <a:ext cx="18288001" cy="2593248"/>
          </a:xfrm>
          <a:prstGeom prst="rect">
            <a:avLst/>
          </a:prstGeom>
        </p:spPr>
        <p:txBody>
          <a:bodyPr/>
          <a:lstStyle>
            <a:lvl1pPr>
              <a:defRPr sz="9000"/>
            </a:lvl1pPr>
          </a:lstStyle>
          <a:p>
            <a:pPr/>
            <a:r>
              <a:t>公司合同盖章管理建议</a:t>
            </a:r>
          </a:p>
        </p:txBody>
      </p:sp>
      <p:sp>
        <p:nvSpPr>
          <p:cNvPr id="1648" name="Shape 1648"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49" name="Shape 1649"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50" name="Shape 1650"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51" name="Shape 1651"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52" name="Shape 1652"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53" name="Shape 1653"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54" name="Shape 1654"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55" name="Shape 1655" descr="内容占位符 2"/>
          <p:cNvSpPr/>
          <p:nvPr>
            <p:ph type="body" sz="half" idx="1"/>
          </p:nvPr>
        </p:nvSpPr>
        <p:spPr>
          <a:xfrm>
            <a:off x="3751170" y="4276616"/>
            <a:ext cx="16459201" cy="8046075"/>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实行合同专用章制度，禁止部门章或行政章在合同上使用。</a:t>
            </a:r>
          </a:p>
          <a:p>
            <a:pPr marL="879230" indent="-879230" algn="l" defTabSz="825500">
              <a:lnSpc>
                <a:spcPct val="130000"/>
              </a:lnSpc>
              <a:spcBef>
                <a:spcPts val="0"/>
              </a:spcBef>
              <a:buSzPct val="100000"/>
              <a:buAutoNum type="arabicPeriod" startAt="1"/>
            </a:pPr>
            <a:r>
              <a:t>合同专用章的意义在与通过盖章这个控制点来控制合同必须经过审查审批手续。</a:t>
            </a:r>
          </a:p>
          <a:p>
            <a:pPr marL="879230" indent="-879230" algn="l" defTabSz="825500">
              <a:lnSpc>
                <a:spcPct val="130000"/>
              </a:lnSpc>
              <a:spcBef>
                <a:spcPts val="0"/>
              </a:spcBef>
              <a:buSzPct val="100000"/>
              <a:buAutoNum type="arabicPeriod" startAt="1"/>
            </a:pPr>
            <a:r>
              <a:t>合同专用章的设置和申请刻制可以由法务部负责</a:t>
            </a:r>
          </a:p>
          <a:p>
            <a:pPr marL="879230" indent="-879230" algn="l" defTabSz="825500">
              <a:lnSpc>
                <a:spcPct val="130000"/>
              </a:lnSpc>
              <a:spcBef>
                <a:spcPts val="0"/>
              </a:spcBef>
              <a:buSzPct val="100000"/>
              <a:buAutoNum type="arabicPeriod" startAt="1"/>
            </a:pPr>
            <a:r>
              <a:t>盖章原则上对方先盖章，我方再行盖章。</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55">
                                            <p:bg/>
                                          </p:spTgt>
                                        </p:tgtEl>
                                        <p:attrNameLst>
                                          <p:attrName>style.visibility</p:attrName>
                                        </p:attrNameLst>
                                      </p:cBhvr>
                                      <p:to>
                                        <p:strVal val="visible"/>
                                      </p:to>
                                    </p:set>
                                    <p:animEffect filter="dissolve" transition="in">
                                      <p:cBhvr>
                                        <p:cTn id="7" dur="500"/>
                                        <p:tgtEl>
                                          <p:spTgt spid="165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55">
                                            <p:txEl>
                                              <p:pRg st="0" end="0"/>
                                            </p:txEl>
                                          </p:spTgt>
                                        </p:tgtEl>
                                        <p:attrNameLst>
                                          <p:attrName>style.visibility</p:attrName>
                                        </p:attrNameLst>
                                      </p:cBhvr>
                                      <p:to>
                                        <p:strVal val="visible"/>
                                      </p:to>
                                    </p:set>
                                    <p:animEffect filter="dissolve" transition="in">
                                      <p:cBhvr>
                                        <p:cTn id="10" dur="500"/>
                                        <p:tgtEl>
                                          <p:spTgt spid="16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55">
                                            <p:txEl>
                                              <p:pRg st="1" end="1"/>
                                            </p:txEl>
                                          </p:spTgt>
                                        </p:tgtEl>
                                        <p:attrNameLst>
                                          <p:attrName>style.visibility</p:attrName>
                                        </p:attrNameLst>
                                      </p:cBhvr>
                                      <p:to>
                                        <p:strVal val="visible"/>
                                      </p:to>
                                    </p:set>
                                    <p:animEffect filter="dissolve" transition="in">
                                      <p:cBhvr>
                                        <p:cTn id="15" dur="500"/>
                                        <p:tgtEl>
                                          <p:spTgt spid="165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655">
                                            <p:txEl>
                                              <p:pRg st="2" end="2"/>
                                            </p:txEl>
                                          </p:spTgt>
                                        </p:tgtEl>
                                        <p:attrNameLst>
                                          <p:attrName>style.visibility</p:attrName>
                                        </p:attrNameLst>
                                      </p:cBhvr>
                                      <p:to>
                                        <p:strVal val="visible"/>
                                      </p:to>
                                    </p:set>
                                    <p:animEffect filter="dissolve" transition="in">
                                      <p:cBhvr>
                                        <p:cTn id="20" dur="500"/>
                                        <p:tgtEl>
                                          <p:spTgt spid="165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655">
                                            <p:txEl>
                                              <p:pRg st="3" end="3"/>
                                            </p:txEl>
                                          </p:spTgt>
                                        </p:tgtEl>
                                        <p:attrNameLst>
                                          <p:attrName>style.visibility</p:attrName>
                                        </p:attrNameLst>
                                      </p:cBhvr>
                                      <p:to>
                                        <p:strVal val="visible"/>
                                      </p:to>
                                    </p:set>
                                    <p:animEffect filter="dissolve" transition="in">
                                      <p:cBhvr>
                                        <p:cTn id="25" dur="500"/>
                                        <p:tgtEl>
                                          <p:spTgt spid="165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55" grpId="1"/>
    </p:bldLst>
  </p:timing>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7" name="Shape 1657" descr="矩形 68"/>
          <p:cNvSpPr/>
          <p:nvPr/>
        </p:nvSpPr>
        <p:spPr>
          <a:xfrm>
            <a:off x="4198939" y="192358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58" name="Shape 1658" descr="矩形 69"/>
          <p:cNvSpPr/>
          <p:nvPr/>
        </p:nvSpPr>
        <p:spPr>
          <a:xfrm>
            <a:off x="5220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59" name="Shape 1659" descr="矩形 70"/>
          <p:cNvSpPr/>
          <p:nvPr/>
        </p:nvSpPr>
        <p:spPr>
          <a:xfrm>
            <a:off x="6236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0" name="Shape 1660" descr="矩形 71"/>
          <p:cNvSpPr/>
          <p:nvPr/>
        </p:nvSpPr>
        <p:spPr>
          <a:xfrm>
            <a:off x="7252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1" name="Shape 1661" descr="矩形 72"/>
          <p:cNvSpPr/>
          <p:nvPr/>
        </p:nvSpPr>
        <p:spPr>
          <a:xfrm>
            <a:off x="8268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2" name="Shape 1662" descr="矩形 73"/>
          <p:cNvSpPr/>
          <p:nvPr/>
        </p:nvSpPr>
        <p:spPr>
          <a:xfrm>
            <a:off x="9284185" y="1928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3" name="Shape 1663" descr="矩形 74"/>
          <p:cNvSpPr/>
          <p:nvPr/>
        </p:nvSpPr>
        <p:spPr>
          <a:xfrm>
            <a:off x="420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4" name="Shape 1664" descr="矩形 75"/>
          <p:cNvSpPr/>
          <p:nvPr/>
        </p:nvSpPr>
        <p:spPr>
          <a:xfrm>
            <a:off x="5220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5" name="Shape 1665" descr="矩形 76"/>
          <p:cNvSpPr/>
          <p:nvPr/>
        </p:nvSpPr>
        <p:spPr>
          <a:xfrm>
            <a:off x="6236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6" name="Shape 1666" descr="矩形 77"/>
          <p:cNvSpPr/>
          <p:nvPr/>
        </p:nvSpPr>
        <p:spPr>
          <a:xfrm>
            <a:off x="7252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7" name="Shape 1667" descr="矩形 78"/>
          <p:cNvSpPr/>
          <p:nvPr/>
        </p:nvSpPr>
        <p:spPr>
          <a:xfrm>
            <a:off x="8268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8" name="Shape 1668" descr="矩形 82"/>
          <p:cNvSpPr/>
          <p:nvPr/>
        </p:nvSpPr>
        <p:spPr>
          <a:xfrm>
            <a:off x="9284185" y="2944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69" name="Shape 1669" descr="矩形 83"/>
          <p:cNvSpPr/>
          <p:nvPr/>
        </p:nvSpPr>
        <p:spPr>
          <a:xfrm>
            <a:off x="420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0" name="Shape 1670" descr="矩形 84"/>
          <p:cNvSpPr/>
          <p:nvPr/>
        </p:nvSpPr>
        <p:spPr>
          <a:xfrm>
            <a:off x="5220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1" name="Shape 1671" descr="矩形 85"/>
          <p:cNvSpPr/>
          <p:nvPr/>
        </p:nvSpPr>
        <p:spPr>
          <a:xfrm>
            <a:off x="6236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2" name="Shape 1672" descr="矩形 86"/>
          <p:cNvSpPr/>
          <p:nvPr/>
        </p:nvSpPr>
        <p:spPr>
          <a:xfrm>
            <a:off x="7252185" y="3960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3" name="Shape 1673" descr="矩形 87"/>
          <p:cNvSpPr/>
          <p:nvPr/>
        </p:nvSpPr>
        <p:spPr>
          <a:xfrm>
            <a:off x="8268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4" name="Shape 1674" descr="矩形 88"/>
          <p:cNvSpPr/>
          <p:nvPr/>
        </p:nvSpPr>
        <p:spPr>
          <a:xfrm>
            <a:off x="9284185" y="3960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5" name="Shape 1675" descr="矩形 89"/>
          <p:cNvSpPr/>
          <p:nvPr/>
        </p:nvSpPr>
        <p:spPr>
          <a:xfrm>
            <a:off x="420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6" name="Shape 1676" descr="矩形 90"/>
          <p:cNvSpPr/>
          <p:nvPr/>
        </p:nvSpPr>
        <p:spPr>
          <a:xfrm>
            <a:off x="5220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7" name="Shape 1677" descr="矩形 91"/>
          <p:cNvSpPr/>
          <p:nvPr/>
        </p:nvSpPr>
        <p:spPr>
          <a:xfrm>
            <a:off x="6236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8" name="Shape 1678" descr="矩形 92"/>
          <p:cNvSpPr/>
          <p:nvPr/>
        </p:nvSpPr>
        <p:spPr>
          <a:xfrm>
            <a:off x="7252185" y="4976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79" name="Shape 1679" descr="矩形 93"/>
          <p:cNvSpPr/>
          <p:nvPr/>
        </p:nvSpPr>
        <p:spPr>
          <a:xfrm>
            <a:off x="8268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0" name="Shape 1680" descr="矩形 94"/>
          <p:cNvSpPr/>
          <p:nvPr/>
        </p:nvSpPr>
        <p:spPr>
          <a:xfrm>
            <a:off x="9284185" y="4976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1" name="Shape 1681" descr="矩形 95"/>
          <p:cNvSpPr/>
          <p:nvPr/>
        </p:nvSpPr>
        <p:spPr>
          <a:xfrm>
            <a:off x="420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2" name="Shape 1682" descr="矩形 96"/>
          <p:cNvSpPr/>
          <p:nvPr/>
        </p:nvSpPr>
        <p:spPr>
          <a:xfrm>
            <a:off x="5220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3" name="Shape 1683" descr="矩形 97"/>
          <p:cNvSpPr/>
          <p:nvPr/>
        </p:nvSpPr>
        <p:spPr>
          <a:xfrm>
            <a:off x="6236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4" name="Shape 1684" descr="矩形 98"/>
          <p:cNvSpPr/>
          <p:nvPr/>
        </p:nvSpPr>
        <p:spPr>
          <a:xfrm>
            <a:off x="7252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5" name="Shape 1685" descr="矩形 99"/>
          <p:cNvSpPr/>
          <p:nvPr/>
        </p:nvSpPr>
        <p:spPr>
          <a:xfrm>
            <a:off x="8268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6" name="Shape 1686" descr="矩形 100"/>
          <p:cNvSpPr/>
          <p:nvPr/>
        </p:nvSpPr>
        <p:spPr>
          <a:xfrm>
            <a:off x="9284185" y="5992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7" name="Shape 1687" descr="矩形 101"/>
          <p:cNvSpPr/>
          <p:nvPr/>
        </p:nvSpPr>
        <p:spPr>
          <a:xfrm>
            <a:off x="420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8" name="Shape 1688" descr="矩形 102"/>
          <p:cNvSpPr/>
          <p:nvPr/>
        </p:nvSpPr>
        <p:spPr>
          <a:xfrm>
            <a:off x="5220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89" name="Shape 1689" descr="矩形 103"/>
          <p:cNvSpPr/>
          <p:nvPr/>
        </p:nvSpPr>
        <p:spPr>
          <a:xfrm>
            <a:off x="6236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0" name="Shape 1690" descr="矩形 104"/>
          <p:cNvSpPr/>
          <p:nvPr/>
        </p:nvSpPr>
        <p:spPr>
          <a:xfrm>
            <a:off x="7252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1" name="Shape 1691" descr="矩形 105"/>
          <p:cNvSpPr/>
          <p:nvPr/>
        </p:nvSpPr>
        <p:spPr>
          <a:xfrm>
            <a:off x="8268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2" name="Shape 1692" descr="矩形 106"/>
          <p:cNvSpPr/>
          <p:nvPr/>
        </p:nvSpPr>
        <p:spPr>
          <a:xfrm>
            <a:off x="9284185" y="7008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3" name="Shape 1693" descr="矩形 107"/>
          <p:cNvSpPr/>
          <p:nvPr/>
        </p:nvSpPr>
        <p:spPr>
          <a:xfrm>
            <a:off x="420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4" name="Shape 1694" descr="矩形 108"/>
          <p:cNvSpPr/>
          <p:nvPr/>
        </p:nvSpPr>
        <p:spPr>
          <a:xfrm>
            <a:off x="5220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5" name="Shape 1695" descr="矩形 109"/>
          <p:cNvSpPr/>
          <p:nvPr/>
        </p:nvSpPr>
        <p:spPr>
          <a:xfrm>
            <a:off x="6236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6" name="Shape 1696" descr="矩形 110"/>
          <p:cNvSpPr/>
          <p:nvPr/>
        </p:nvSpPr>
        <p:spPr>
          <a:xfrm>
            <a:off x="7252185" y="8024410"/>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7" name="Shape 1697" descr="矩形 111"/>
          <p:cNvSpPr/>
          <p:nvPr/>
        </p:nvSpPr>
        <p:spPr>
          <a:xfrm>
            <a:off x="8268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8" name="Shape 1698" descr="矩形 112"/>
          <p:cNvSpPr/>
          <p:nvPr/>
        </p:nvSpPr>
        <p:spPr>
          <a:xfrm>
            <a:off x="9284185" y="8024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699" name="Shape 1699" descr="矩形 113"/>
          <p:cNvSpPr/>
          <p:nvPr/>
        </p:nvSpPr>
        <p:spPr>
          <a:xfrm>
            <a:off x="420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0" name="Shape 1700" descr="矩形 114"/>
          <p:cNvSpPr/>
          <p:nvPr/>
        </p:nvSpPr>
        <p:spPr>
          <a:xfrm>
            <a:off x="5220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1" name="Shape 1701" descr="矩形 115"/>
          <p:cNvSpPr/>
          <p:nvPr/>
        </p:nvSpPr>
        <p:spPr>
          <a:xfrm>
            <a:off x="6236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2" name="Shape 1702" descr="矩形 116"/>
          <p:cNvSpPr/>
          <p:nvPr/>
        </p:nvSpPr>
        <p:spPr>
          <a:xfrm>
            <a:off x="7252185" y="9040409"/>
            <a:ext cx="720001" cy="720001"/>
          </a:xfrm>
          <a:prstGeom prst="rect">
            <a:avLst/>
          </a:prstGeom>
          <a:solidFill>
            <a:srgbClr val="D9D9D9"/>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3" name="Shape 1703" descr="矩形 117"/>
          <p:cNvSpPr/>
          <p:nvPr/>
        </p:nvSpPr>
        <p:spPr>
          <a:xfrm>
            <a:off x="8268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4" name="Shape 1704" descr="矩形 118"/>
          <p:cNvSpPr/>
          <p:nvPr/>
        </p:nvSpPr>
        <p:spPr>
          <a:xfrm>
            <a:off x="9284185" y="9040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5" name="Shape 1705" descr="矩形 119"/>
          <p:cNvSpPr/>
          <p:nvPr/>
        </p:nvSpPr>
        <p:spPr>
          <a:xfrm>
            <a:off x="420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6" name="Shape 1706" descr="矩形 120"/>
          <p:cNvSpPr/>
          <p:nvPr/>
        </p:nvSpPr>
        <p:spPr>
          <a:xfrm>
            <a:off x="5220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7" name="Shape 1707" descr="矩形 121"/>
          <p:cNvSpPr/>
          <p:nvPr/>
        </p:nvSpPr>
        <p:spPr>
          <a:xfrm>
            <a:off x="6236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8" name="Shape 1708" descr="矩形 122"/>
          <p:cNvSpPr/>
          <p:nvPr/>
        </p:nvSpPr>
        <p:spPr>
          <a:xfrm>
            <a:off x="7252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09" name="Shape 1709" descr="矩形 123"/>
          <p:cNvSpPr/>
          <p:nvPr/>
        </p:nvSpPr>
        <p:spPr>
          <a:xfrm>
            <a:off x="8268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10" name="Shape 1710" descr="矩形 124"/>
          <p:cNvSpPr/>
          <p:nvPr/>
        </p:nvSpPr>
        <p:spPr>
          <a:xfrm>
            <a:off x="9284185" y="10056409"/>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11" name="Shape 1711" descr="矩形 125"/>
          <p:cNvSpPr/>
          <p:nvPr/>
        </p:nvSpPr>
        <p:spPr>
          <a:xfrm>
            <a:off x="420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12" name="Shape 1712" descr="矩形 126"/>
          <p:cNvSpPr/>
          <p:nvPr/>
        </p:nvSpPr>
        <p:spPr>
          <a:xfrm>
            <a:off x="5220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13" name="Shape 1713" descr="矩形 127"/>
          <p:cNvSpPr/>
          <p:nvPr/>
        </p:nvSpPr>
        <p:spPr>
          <a:xfrm>
            <a:off x="6236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14" name="Shape 1714" descr="矩形 128"/>
          <p:cNvSpPr/>
          <p:nvPr/>
        </p:nvSpPr>
        <p:spPr>
          <a:xfrm>
            <a:off x="7252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15" name="Shape 1715" descr="矩形 129"/>
          <p:cNvSpPr/>
          <p:nvPr/>
        </p:nvSpPr>
        <p:spPr>
          <a:xfrm>
            <a:off x="8268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16" name="Shape 1716" descr="矩形 130"/>
          <p:cNvSpPr/>
          <p:nvPr/>
        </p:nvSpPr>
        <p:spPr>
          <a:xfrm>
            <a:off x="9284185" y="11072410"/>
            <a:ext cx="720001" cy="720001"/>
          </a:xfrm>
          <a:prstGeom prst="rect">
            <a:avLst/>
          </a:pr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grpSp>
        <p:nvGrpSpPr>
          <p:cNvPr id="1720" name="Group 1720" descr="组合 2"/>
          <p:cNvGrpSpPr/>
          <p:nvPr/>
        </p:nvGrpSpPr>
        <p:grpSpPr>
          <a:xfrm>
            <a:off x="11950111" y="5288429"/>
            <a:ext cx="8023338" cy="3542102"/>
            <a:chOff x="0" y="0"/>
            <a:chExt cx="8023336" cy="3542100"/>
          </a:xfrm>
        </p:grpSpPr>
        <p:sp>
          <p:nvSpPr>
            <p:cNvPr id="1717" name="Shape 1717" descr="文本占位符 1"/>
            <p:cNvSpPr/>
            <p:nvPr/>
          </p:nvSpPr>
          <p:spPr>
            <a:xfrm>
              <a:off x="156113" y="0"/>
              <a:ext cx="7867224" cy="1643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atin typeface="微软雅黑"/>
                  <a:ea typeface="微软雅黑"/>
                  <a:cs typeface="微软雅黑"/>
                  <a:sym typeface="微软雅黑"/>
                </a:defRPr>
              </a:lvl1pPr>
            </a:lstStyle>
            <a:p>
              <a:pPr/>
              <a:r>
                <a:t>Part Eight</a:t>
              </a:r>
            </a:p>
          </p:txBody>
        </p:sp>
        <p:sp>
          <p:nvSpPr>
            <p:cNvPr id="1718" name="Shape 1718" descr="文本占位符 2"/>
            <p:cNvSpPr/>
            <p:nvPr/>
          </p:nvSpPr>
          <p:spPr>
            <a:xfrm>
              <a:off x="170003" y="1644720"/>
              <a:ext cx="7853334" cy="1897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indent="0" defTabSz="1828800">
                <a:lnSpc>
                  <a:spcPct val="90000"/>
                </a:lnSpc>
                <a:spcBef>
                  <a:spcPts val="2000"/>
                </a:spcBef>
                <a:defRPr b="1" sz="9600"/>
              </a:lvl1pPr>
            </a:lstStyle>
            <a:p>
              <a:pPr/>
              <a:r>
                <a:t>合同履行</a:t>
              </a:r>
            </a:p>
          </p:txBody>
        </p:sp>
        <p:sp>
          <p:nvSpPr>
            <p:cNvPr id="1719" name="Shape 1719" descr="直接连接符 81"/>
            <p:cNvSpPr/>
            <p:nvPr/>
          </p:nvSpPr>
          <p:spPr>
            <a:xfrm flipH="1">
              <a:off x="-1" y="150297"/>
              <a:ext cx="2" cy="2988843"/>
            </a:xfrm>
            <a:prstGeom prst="line">
              <a:avLst/>
            </a:prstGeom>
            <a:noFill/>
            <a:ln w="127000" cap="flat">
              <a:solidFill>
                <a:srgbClr val="FFC000"/>
              </a:solidFill>
              <a:prstDash val="solid"/>
              <a:miter lim="800000"/>
            </a:ln>
            <a:effectLst/>
          </p:spPr>
          <p:txBody>
            <a:bodyPr wrap="square" lIns="91439" tIns="91439" rIns="91439" bIns="91439" numCol="1" anchor="t">
              <a:noAutofit/>
            </a:bodyPr>
            <a:lstStyle/>
            <a:p>
              <a:pPr indent="0" defTabSz="1828800">
                <a:lnSpc>
                  <a:spcPct val="100000"/>
                </a:lnSpc>
                <a:defRPr sz="3200">
                  <a:solidFill>
                    <a:srgbClr val="000000"/>
                  </a:solidFill>
                  <a:latin typeface="等线"/>
                  <a:ea typeface="等线"/>
                  <a:cs typeface="等线"/>
                  <a:sym typeface="等线"/>
                </a:defRPr>
              </a:pPr>
            </a:p>
          </p:txBody>
        </p:sp>
      </p:gr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2" name="Shape 1722" descr="标题 1"/>
          <p:cNvSpPr/>
          <p:nvPr>
            <p:ph type="title"/>
          </p:nvPr>
        </p:nvSpPr>
        <p:spPr>
          <a:xfrm>
            <a:off x="2679319" y="1535609"/>
            <a:ext cx="18288001" cy="1800561"/>
          </a:xfrm>
          <a:prstGeom prst="rect">
            <a:avLst/>
          </a:prstGeom>
        </p:spPr>
        <p:txBody>
          <a:bodyPr/>
          <a:lstStyle>
            <a:lvl1pPr>
              <a:defRPr sz="9000"/>
            </a:lvl1pPr>
          </a:lstStyle>
          <a:p>
            <a:pPr/>
            <a:r>
              <a:t>合同履行的基本原则</a:t>
            </a:r>
          </a:p>
        </p:txBody>
      </p:sp>
      <p:sp>
        <p:nvSpPr>
          <p:cNvPr id="1723" name="Shape 1723" descr="平行四边形 52"/>
          <p:cNvSpPr/>
          <p:nvPr/>
        </p:nvSpPr>
        <p:spPr>
          <a:xfrm>
            <a:off x="-774307" y="2103544"/>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24" name="Shape 1724" descr="平行四边形 53"/>
          <p:cNvSpPr/>
          <p:nvPr/>
        </p:nvSpPr>
        <p:spPr>
          <a:xfrm>
            <a:off x="276727"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25" name="Shape 1725" descr="平行四边形 54"/>
          <p:cNvSpPr/>
          <p:nvPr/>
        </p:nvSpPr>
        <p:spPr>
          <a:xfrm>
            <a:off x="1327761"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26" name="Shape 1726" descr="平行四边形 55"/>
          <p:cNvSpPr/>
          <p:nvPr/>
        </p:nvSpPr>
        <p:spPr>
          <a:xfrm>
            <a:off x="2378796" y="2091266"/>
            <a:ext cx="702817" cy="6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27" name="Shape 1727" descr="平行四边形 56"/>
          <p:cNvSpPr/>
          <p:nvPr/>
        </p:nvSpPr>
        <p:spPr>
          <a:xfrm>
            <a:off x="2110641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28" name="Shape 1728" descr="平行四边形 57"/>
          <p:cNvSpPr/>
          <p:nvPr/>
        </p:nvSpPr>
        <p:spPr>
          <a:xfrm>
            <a:off x="22157449"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29" name="Shape 1729" descr="平行四边形 58"/>
          <p:cNvSpPr/>
          <p:nvPr/>
        </p:nvSpPr>
        <p:spPr>
          <a:xfrm>
            <a:off x="23208485" y="2097405"/>
            <a:ext cx="702817" cy="689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246" y="0"/>
                </a:lnTo>
                <a:lnTo>
                  <a:pt x="21600" y="0"/>
                </a:lnTo>
                <a:lnTo>
                  <a:pt x="13354"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30" name="Shape 1730" descr="内容占位符 2"/>
          <p:cNvSpPr/>
          <p:nvPr>
            <p:ph type="body" sz="half" idx="1"/>
          </p:nvPr>
        </p:nvSpPr>
        <p:spPr>
          <a:xfrm>
            <a:off x="3048000" y="4258991"/>
            <a:ext cx="18288000" cy="6159576"/>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全面履行原则：适当主体在适当时间和地点以适当方式履行适当标的。</a:t>
            </a:r>
          </a:p>
          <a:p>
            <a:pPr marL="879230" indent="-879230" algn="l" defTabSz="825500">
              <a:lnSpc>
                <a:spcPct val="130000"/>
              </a:lnSpc>
              <a:spcBef>
                <a:spcPts val="0"/>
              </a:spcBef>
              <a:buSzPct val="100000"/>
              <a:buAutoNum type="arabicPeriod" startAt="1"/>
            </a:pPr>
            <a:r>
              <a:t>诚实信用原则：按照合同约定的条件，相互配合，切实履行其所承担的义务，共同全面实现合同签订目的。</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2" name="Shape 1732" descr="平行四边形 1"/>
          <p:cNvSpPr/>
          <p:nvPr/>
        </p:nvSpPr>
        <p:spPr>
          <a:xfrm>
            <a:off x="12373217" y="1349694"/>
            <a:ext cx="4881148" cy="1132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82" y="0"/>
                </a:lnTo>
                <a:lnTo>
                  <a:pt x="21600" y="0"/>
                </a:lnTo>
                <a:lnTo>
                  <a:pt x="19218" y="21600"/>
                </a:lnTo>
                <a:close/>
              </a:path>
            </a:pathLst>
          </a:custGeom>
          <a:solidFill>
            <a:srgbClr val="FFC000"/>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33" name="Shape 1733"/>
          <p:cNvSpPr/>
          <p:nvPr/>
        </p:nvSpPr>
        <p:spPr>
          <a:xfrm>
            <a:off x="7656505" y="1242594"/>
            <a:ext cx="10010044"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indent="0">
              <a:defRPr b="1" sz="7000"/>
            </a:lvl1pPr>
          </a:lstStyle>
          <a:p>
            <a:pPr/>
            <a:r>
              <a:t>合同履行的法律风险点</a:t>
            </a:r>
          </a:p>
        </p:txBody>
      </p:sp>
      <p:sp>
        <p:nvSpPr>
          <p:cNvPr id="1734" name="Shape 1734"/>
          <p:cNvSpPr/>
          <p:nvPr>
            <p:ph type="body" sz="half" idx="1"/>
          </p:nvPr>
        </p:nvSpPr>
        <p:spPr>
          <a:xfrm>
            <a:off x="3062137" y="3778212"/>
            <a:ext cx="18288001" cy="6159576"/>
          </a:xfrm>
          <a:prstGeom prst="rect">
            <a:avLst/>
          </a:prstGeom>
        </p:spPr>
        <p:txBody>
          <a:bodyPr lIns="50800" tIns="50800" rIns="50800" bIns="50800" anchor="ctr">
            <a:noAutofit/>
          </a:bodyPr>
          <a:lstStyle/>
          <a:p>
            <a:pPr marL="879230" indent="-879230" algn="l" defTabSz="825500">
              <a:lnSpc>
                <a:spcPct val="130000"/>
              </a:lnSpc>
              <a:spcBef>
                <a:spcPts val="0"/>
              </a:spcBef>
              <a:buSzPct val="100000"/>
              <a:buAutoNum type="arabicPeriod" startAt="1"/>
            </a:pPr>
            <a:r>
              <a:t>没有按照约定全面履行义务或是履行合同义务没有坚持诚实信用原则。</a:t>
            </a:r>
          </a:p>
          <a:p>
            <a:pPr marL="879230" indent="-879230" algn="l" defTabSz="825500">
              <a:lnSpc>
                <a:spcPct val="130000"/>
              </a:lnSpc>
              <a:spcBef>
                <a:spcPts val="0"/>
              </a:spcBef>
              <a:buSzPct val="100000"/>
              <a:buAutoNum type="arabicPeriod" startAt="1"/>
            </a:pPr>
            <a:r>
              <a:t>没有充分利用合同履行中的抗辩权。</a:t>
            </a:r>
          </a:p>
          <a:p>
            <a:pPr marL="879230" indent="-879230" algn="l" defTabSz="825500">
              <a:lnSpc>
                <a:spcPct val="130000"/>
              </a:lnSpc>
              <a:spcBef>
                <a:spcPts val="0"/>
              </a:spcBef>
              <a:buSzPct val="100000"/>
              <a:buAutoNum type="arabicPeriod" startAt="1"/>
            </a:pPr>
            <a:r>
              <a:t>合同变更、转让或解除时没有履行相关法律程序。</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6"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737" name="Shape 1737"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38" name="Shape 1738"/>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739" name="Shape 1739"/>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案例一</a:t>
            </a:r>
          </a:p>
        </p:txBody>
      </p:sp>
      <p:sp>
        <p:nvSpPr>
          <p:cNvPr id="1740" name="Shape 1740"/>
          <p:cNvSpPr/>
          <p:nvPr/>
        </p:nvSpPr>
        <p:spPr>
          <a:xfrm>
            <a:off x="10215662" y="1736532"/>
            <a:ext cx="392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先履行抗辩权</a:t>
            </a:r>
          </a:p>
        </p:txBody>
      </p:sp>
      <p:sp>
        <p:nvSpPr>
          <p:cNvPr id="1741" name="Shape 1741"/>
          <p:cNvSpPr/>
          <p:nvPr/>
        </p:nvSpPr>
        <p:spPr>
          <a:xfrm>
            <a:off x="3823696" y="2601722"/>
            <a:ext cx="16708233" cy="792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甲公司与乙公司签订了造纸机买卖合同一份。合同约定：甲公司向乙公司出售造纸机一台，质量标准为日产15吨，单价为100万元。乙公司支付20万定金后，甲公司负责免费安装，安装调试验收合格后付清余下80万元。合同签定后，乙方支付定金20万元，但是设备安装调试后，始终无法达到合同约定日产15吨。</a:t>
            </a:r>
          </a:p>
          <a:p>
            <a:pPr/>
            <a:r>
              <a:t>乙公司是否应当支付剩余80万货款？</a:t>
            </a:r>
          </a:p>
        </p:txBody>
      </p:sp>
      <p:sp>
        <p:nvSpPr>
          <p:cNvPr id="1742" name="Shape 1742"/>
          <p:cNvSpPr/>
          <p:nvPr/>
        </p:nvSpPr>
        <p:spPr>
          <a:xfrm>
            <a:off x="997792" y="10650815"/>
            <a:ext cx="22416691" cy="22264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indent="0" algn="ctr" defTabSz="1828800">
              <a:lnSpc>
                <a:spcPct val="100000"/>
              </a:lnSpc>
              <a:spcBef>
                <a:spcPts val="2000"/>
              </a:spcBef>
              <a:defRPr b="1" sz="4000">
                <a:latin typeface="Tahoma"/>
                <a:ea typeface="Tahoma"/>
                <a:cs typeface="Tahoma"/>
                <a:sym typeface="Tahoma"/>
              </a:defRPr>
            </a:pPr>
            <a:r>
              <a:t>   </a:t>
            </a:r>
            <a:r>
              <a:rPr b="0">
                <a:latin typeface="宋体"/>
                <a:ea typeface="宋体"/>
                <a:cs typeface="宋体"/>
                <a:sym typeface="宋体"/>
              </a:rPr>
              <a:t>《</a:t>
            </a:r>
            <a:r>
              <a:rPr b="0">
                <a:latin typeface="宋体"/>
                <a:ea typeface="宋体"/>
                <a:cs typeface="宋体"/>
                <a:sym typeface="宋体"/>
              </a:rPr>
              <a:t>合同法</a:t>
            </a:r>
            <a:r>
              <a:rPr b="0">
                <a:latin typeface="宋体"/>
                <a:ea typeface="宋体"/>
                <a:cs typeface="宋体"/>
                <a:sym typeface="宋体"/>
              </a:rPr>
              <a:t>》</a:t>
            </a:r>
            <a:r>
              <a:rPr b="0">
                <a:latin typeface="宋体"/>
                <a:ea typeface="宋体"/>
                <a:cs typeface="宋体"/>
                <a:sym typeface="宋体"/>
              </a:rPr>
              <a:t>第</a:t>
            </a:r>
            <a:r>
              <a:t>67</a:t>
            </a:r>
            <a:r>
              <a:rPr b="0">
                <a:latin typeface="宋体"/>
                <a:ea typeface="宋体"/>
                <a:cs typeface="宋体"/>
                <a:sym typeface="宋体"/>
              </a:rPr>
              <a:t>条规定：</a:t>
            </a:r>
            <a:r>
              <a:rPr>
                <a:latin typeface="Arial"/>
                <a:ea typeface="Arial"/>
                <a:cs typeface="Arial"/>
                <a:sym typeface="Arial"/>
              </a:rPr>
              <a:t>“</a:t>
            </a:r>
            <a:r>
              <a:rPr b="0">
                <a:latin typeface="宋体"/>
                <a:ea typeface="宋体"/>
                <a:cs typeface="宋体"/>
                <a:sym typeface="宋体"/>
              </a:rPr>
              <a:t>当事人互负债务，有先后履行顺序的，先履行一方未履行的，后履行方</a:t>
            </a:r>
            <a:endParaRPr b="0">
              <a:latin typeface="宋体"/>
              <a:ea typeface="宋体"/>
              <a:cs typeface="宋体"/>
              <a:sym typeface="宋体"/>
            </a:endParaRPr>
          </a:p>
          <a:p>
            <a:pPr indent="0" algn="ctr" defTabSz="1828800">
              <a:lnSpc>
                <a:spcPct val="100000"/>
              </a:lnSpc>
              <a:spcBef>
                <a:spcPts val="2000"/>
              </a:spcBef>
              <a:defRPr b="1" sz="4000">
                <a:latin typeface="Tahoma"/>
                <a:ea typeface="Tahoma"/>
                <a:cs typeface="Tahoma"/>
                <a:sym typeface="Tahoma"/>
              </a:defRPr>
            </a:pPr>
            <a:r>
              <a:rPr b="0">
                <a:latin typeface="宋体"/>
                <a:ea typeface="宋体"/>
                <a:cs typeface="宋体"/>
                <a:sym typeface="宋体"/>
              </a:rPr>
              <a:t>有权拒绝其履行要求。先履行方履行债务不符合约定的，后履行方有权拒绝其相应的履行要求</a:t>
            </a:r>
            <a:r>
              <a:rPr b="0" sz="6400">
                <a:latin typeface="宋体"/>
                <a:ea typeface="宋体"/>
                <a:cs typeface="宋体"/>
                <a:sym typeface="宋体"/>
              </a:rPr>
              <a:t>。</a:t>
            </a:r>
            <a:r>
              <a:rPr sz="6400">
                <a:latin typeface="Arial"/>
                <a:ea typeface="Arial"/>
                <a:cs typeface="Arial"/>
                <a:sym typeface="Arial"/>
              </a:rPr>
              <a:t>”</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4"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745" name="Shape 1745"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46" name="Shape 1746"/>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747" name="Shape 1747"/>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1748" name="Shape 1748"/>
          <p:cNvSpPr/>
          <p:nvPr/>
        </p:nvSpPr>
        <p:spPr>
          <a:xfrm>
            <a:off x="10215662" y="2227027"/>
            <a:ext cx="392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先履行抗辩权</a:t>
            </a:r>
          </a:p>
        </p:txBody>
      </p:sp>
      <p:sp>
        <p:nvSpPr>
          <p:cNvPr id="1749" name="Shape 1749"/>
          <p:cNvSpPr/>
          <p:nvPr/>
        </p:nvSpPr>
        <p:spPr>
          <a:xfrm>
            <a:off x="3989041" y="4629150"/>
            <a:ext cx="16377543" cy="445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  </a:t>
            </a:r>
            <a:r>
              <a:rPr b="1"/>
              <a:t> 《合同法》第67条</a:t>
            </a:r>
            <a:r>
              <a:t>规定：“当事人互负债务，有先后履行顺序的，先履行一方未履行的，后履行方有权拒绝其履行要求。先履行方履行债务不符合约定的，后履行方有权拒绝其相应的履行要求。”</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1"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752" name="Shape 1752"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53" name="Shape 1753"/>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754" name="Shape 1754"/>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案例二</a:t>
            </a:r>
          </a:p>
        </p:txBody>
      </p:sp>
      <p:sp>
        <p:nvSpPr>
          <p:cNvPr id="1755" name="Shape 1755"/>
          <p:cNvSpPr/>
          <p:nvPr/>
        </p:nvSpPr>
        <p:spPr>
          <a:xfrm>
            <a:off x="10215662" y="2227027"/>
            <a:ext cx="455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同时履行抗辩权</a:t>
            </a:r>
          </a:p>
        </p:txBody>
      </p:sp>
      <p:sp>
        <p:nvSpPr>
          <p:cNvPr id="1756" name="Shape 1756"/>
          <p:cNvSpPr/>
          <p:nvPr/>
        </p:nvSpPr>
        <p:spPr>
          <a:xfrm>
            <a:off x="3717038" y="5207000"/>
            <a:ext cx="16921550" cy="330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   2008年6月20日，甲乙订立合同约定：甲向乙购买钢材，总价款450 万元。合同签订后，甲未按约支付货款，则乙可以拒绝交付钢材。</a:t>
            </a:r>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8"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759" name="Shape 1759"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60" name="Shape 1760"/>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761" name="Shape 1761"/>
          <p:cNvSpPr/>
          <p:nvPr/>
        </p:nvSpPr>
        <p:spPr>
          <a:xfrm>
            <a:off x="11168162" y="595250"/>
            <a:ext cx="201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案例三</a:t>
            </a:r>
          </a:p>
        </p:txBody>
      </p:sp>
      <p:sp>
        <p:nvSpPr>
          <p:cNvPr id="1762" name="Shape 1762"/>
          <p:cNvSpPr/>
          <p:nvPr/>
        </p:nvSpPr>
        <p:spPr>
          <a:xfrm>
            <a:off x="10215662" y="2227027"/>
            <a:ext cx="455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同时履行抗辩权</a:t>
            </a:r>
          </a:p>
        </p:txBody>
      </p:sp>
      <p:sp>
        <p:nvSpPr>
          <p:cNvPr id="1763" name="Shape 1763"/>
          <p:cNvSpPr/>
          <p:nvPr>
            <p:ph type="body" idx="1"/>
          </p:nvPr>
        </p:nvSpPr>
        <p:spPr>
          <a:xfrm>
            <a:off x="2754122" y="1792262"/>
            <a:ext cx="18847381" cy="11582401"/>
          </a:xfrm>
          <a:prstGeom prst="rect">
            <a:avLst/>
          </a:prstGeom>
        </p:spPr>
        <p:txBody>
          <a:bodyPr lIns="50800" tIns="50800" rIns="50800" bIns="50800" anchor="ctr">
            <a:noAutofit/>
          </a:bodyPr>
          <a:lstStyle/>
          <a:p>
            <a:pPr indent="1295400" algn="l" defTabSz="825500">
              <a:lnSpc>
                <a:spcPct val="130000"/>
              </a:lnSpc>
              <a:spcBef>
                <a:spcPts val="0"/>
              </a:spcBef>
              <a:defRPr sz="4500"/>
            </a:pPr>
            <a:r>
              <a:t>甲公司与乙公司签订房产买卖合同，合同约定甲公司于当年9月1日向乙公司交付房屋，并办理产权转移登记手续，乙公司分三次付款：第一期支付2千万元，第二期支付3千万元，第三期于9月1日支付5千万元。在签订合同后，乙公司按期支付了第一期、第二期款项共5千万元。9月1日，甲公司将房屋的钥匙移交乙公司，但并未办理房产所有权移转登记手续。因此，乙公司在合同约定9月1日付款日期后，乙公司仍然没有付款。</a:t>
            </a:r>
          </a:p>
          <a:p>
            <a:pPr indent="1295400" algn="l" defTabSz="825500">
              <a:lnSpc>
                <a:spcPct val="130000"/>
              </a:lnSpc>
              <a:spcBef>
                <a:spcPts val="0"/>
              </a:spcBef>
              <a:defRPr sz="4500"/>
            </a:pPr>
            <a:r>
              <a:t>乙公司是否应当承担逾期付款的违约责任？</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763">
                                            <p:txEl>
                                              <p:pRg st="1" end="1"/>
                                            </p:txEl>
                                          </p:spTgt>
                                        </p:tgtEl>
                                        <p:attrNameLst>
                                          <p:attrName>style.visibility</p:attrName>
                                        </p:attrNameLst>
                                      </p:cBhvr>
                                      <p:to>
                                        <p:strVal val="visible"/>
                                      </p:to>
                                    </p:set>
                                    <p:anim calcmode="lin" valueType="num">
                                      <p:cBhvr>
                                        <p:cTn id="7" dur="1000" fill="hold"/>
                                        <p:tgtEl>
                                          <p:spTgt spid="1763">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176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63" grpId="1"/>
    </p:bldLst>
  </p:timing>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5" name="image2.png" descr="图片 6"/>
          <p:cNvPicPr>
            <a:picLocks noChangeAspect="1"/>
          </p:cNvPicPr>
          <p:nvPr/>
        </p:nvPicPr>
        <p:blipFill>
          <a:blip r:embed="rId2">
            <a:alphaModFix amt="44331"/>
            <a:extLst/>
          </a:blip>
          <a:srcRect l="0" t="1" r="0" b="15786"/>
          <a:stretch>
            <a:fillRect/>
          </a:stretch>
        </p:blipFill>
        <p:spPr>
          <a:xfrm>
            <a:off x="-28277" y="-1"/>
            <a:ext cx="24412277" cy="13716001"/>
          </a:xfrm>
          <a:prstGeom prst="rect">
            <a:avLst/>
          </a:prstGeom>
          <a:ln w="12700">
            <a:miter lim="400000"/>
          </a:ln>
        </p:spPr>
      </p:pic>
      <p:sp>
        <p:nvSpPr>
          <p:cNvPr id="1766" name="Shape 1766" descr="矩形 7"/>
          <p:cNvSpPr/>
          <p:nvPr/>
        </p:nvSpPr>
        <p:spPr>
          <a:xfrm>
            <a:off x="928537" y="1066800"/>
            <a:ext cx="22555201" cy="11582400"/>
          </a:xfrm>
          <a:prstGeom prst="rect">
            <a:avLst/>
          </a:prstGeom>
          <a:solidFill>
            <a:srgbClr val="000000">
              <a:alpha val="78000"/>
            </a:srgbClr>
          </a:solidFill>
          <a:ln w="12700">
            <a:miter lim="400000"/>
          </a:ln>
        </p:spPr>
        <p:txBody>
          <a:bodyPr lIns="91439" tIns="91439" rIns="91439" bIns="91439" anchor="ctr"/>
          <a:lstStyle/>
          <a:p>
            <a:pPr indent="0" algn="ctr" defTabSz="1828800">
              <a:lnSpc>
                <a:spcPct val="100000"/>
              </a:lnSpc>
              <a:defRPr sz="3200">
                <a:latin typeface="等线"/>
                <a:ea typeface="等线"/>
                <a:cs typeface="等线"/>
                <a:sym typeface="等线"/>
              </a:defRPr>
            </a:pPr>
          </a:p>
        </p:txBody>
      </p:sp>
      <p:sp>
        <p:nvSpPr>
          <p:cNvPr id="1767" name="Shape 1767"/>
          <p:cNvSpPr/>
          <p:nvPr/>
        </p:nvSpPr>
        <p:spPr>
          <a:xfrm>
            <a:off x="7446258" y="529093"/>
            <a:ext cx="9463109" cy="1122916"/>
          </a:xfrm>
          <a:prstGeom prst="roundRect">
            <a:avLst>
              <a:gd name="adj" fmla="val 16965"/>
            </a:avLst>
          </a:prstGeom>
          <a:solidFill>
            <a:srgbClr val="FFC000"/>
          </a:solidFill>
          <a:ln w="12700">
            <a:miter lim="400000"/>
          </a:ln>
        </p:spPr>
        <p:txBody>
          <a:bodyPr lIns="50800" tIns="50800" rIns="50800" bIns="50800" anchor="ctr"/>
          <a:lstStyle/>
          <a:p>
            <a:pPr indent="0" algn="ctr">
              <a:lnSpc>
                <a:spcPct val="100000"/>
              </a:lnSpc>
              <a:defRPr sz="3600">
                <a:latin typeface="+mn-lt"/>
                <a:ea typeface="+mn-ea"/>
                <a:cs typeface="+mn-cs"/>
                <a:sym typeface="Helvetica Light"/>
              </a:defRPr>
            </a:pPr>
          </a:p>
        </p:txBody>
      </p:sp>
      <p:sp>
        <p:nvSpPr>
          <p:cNvPr id="1768" name="Shape 1768"/>
          <p:cNvSpPr/>
          <p:nvPr/>
        </p:nvSpPr>
        <p:spPr>
          <a:xfrm>
            <a:off x="11485662" y="595250"/>
            <a:ext cx="1384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lgn="ctr">
              <a:lnSpc>
                <a:spcPct val="100000"/>
              </a:lnSpc>
              <a:defRPr b="1">
                <a:solidFill>
                  <a:srgbClr val="000000"/>
                </a:solidFill>
              </a:defRPr>
            </a:lvl1pPr>
          </a:lstStyle>
          <a:p>
            <a:pPr/>
            <a:r>
              <a:t>分析</a:t>
            </a:r>
          </a:p>
        </p:txBody>
      </p:sp>
      <p:sp>
        <p:nvSpPr>
          <p:cNvPr id="1769" name="Shape 1769"/>
          <p:cNvSpPr/>
          <p:nvPr/>
        </p:nvSpPr>
        <p:spPr>
          <a:xfrm>
            <a:off x="10215662" y="2227027"/>
            <a:ext cx="455930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0">
              <a:defRPr b="1">
                <a:solidFill>
                  <a:srgbClr val="FFC000"/>
                </a:solidFill>
              </a:defRPr>
            </a:lvl1pPr>
          </a:lstStyle>
          <a:p>
            <a:pPr/>
            <a:r>
              <a:t>同时履行抗辩权</a:t>
            </a:r>
          </a:p>
        </p:txBody>
      </p:sp>
      <p:sp>
        <p:nvSpPr>
          <p:cNvPr id="1770" name="Shape 1770"/>
          <p:cNvSpPr/>
          <p:nvPr>
            <p:ph type="body" sz="half" idx="1"/>
          </p:nvPr>
        </p:nvSpPr>
        <p:spPr>
          <a:xfrm>
            <a:off x="3251025" y="4667102"/>
            <a:ext cx="17853576" cy="4381796"/>
          </a:xfrm>
          <a:prstGeom prst="rect">
            <a:avLst/>
          </a:prstGeom>
        </p:spPr>
        <p:txBody>
          <a:bodyPr lIns="50800" tIns="50800" rIns="50800" bIns="50800" anchor="ctr">
            <a:noAutofit/>
          </a:bodyPr>
          <a:lstStyle/>
          <a:p>
            <a:pPr indent="1295400" algn="l" defTabSz="825500">
              <a:lnSpc>
                <a:spcPct val="130000"/>
              </a:lnSpc>
              <a:spcBef>
                <a:spcPts val="0"/>
              </a:spcBef>
              <a:defRPr sz="4500"/>
            </a:pPr>
            <a:r>
              <a:rPr b="1"/>
              <a:t>《合同法》第66条</a:t>
            </a:r>
            <a:r>
              <a:t>规定：“当事人互负债务，没有先后履行顺序的，应当同时履行。一方在对方履行之前有权拒绝其履行要求。一方在对方履行债务不符合约定时，有权拒绝其相应的履行要求。”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770">
                                            <p:bg/>
                                          </p:spTgt>
                                        </p:tgtEl>
                                        <p:attrNameLst>
                                          <p:attrName>style.visibility</p:attrName>
                                        </p:attrNameLst>
                                      </p:cBhvr>
                                      <p:to>
                                        <p:strVal val="visible"/>
                                      </p:to>
                                    </p:set>
                                    <p:anim calcmode="lin" valueType="num">
                                      <p:cBhvr>
                                        <p:cTn id="7" dur="1000" fill="hold"/>
                                        <p:tgtEl>
                                          <p:spTgt spid="1770">
                                            <p:bg/>
                                          </p:spTgt>
                                        </p:tgtEl>
                                        <p:attrNameLst>
                                          <p:attrName>ppt_x</p:attrName>
                                        </p:attrNameLst>
                                      </p:cBhvr>
                                      <p:tavLst>
                                        <p:tav tm="0">
                                          <p:val>
                                            <p:strVal val="#ppt_x"/>
                                          </p:val>
                                        </p:tav>
                                        <p:tav tm="100000">
                                          <p:val>
                                            <p:strVal val="#ppt_x"/>
                                          </p:val>
                                        </p:tav>
                                      </p:tavLst>
                                    </p:anim>
                                    <p:anim calcmode="lin" valueType="num">
                                      <p:cBhvr>
                                        <p:cTn id="8" dur="1000" fill="hold"/>
                                        <p:tgtEl>
                                          <p:spTgt spid="1770">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1770">
                                            <p:txEl>
                                              <p:pRg st="0" end="0"/>
                                            </p:txEl>
                                          </p:spTgt>
                                        </p:tgtEl>
                                        <p:attrNameLst>
                                          <p:attrName>style.visibility</p:attrName>
                                        </p:attrNameLst>
                                      </p:cBhvr>
                                      <p:to>
                                        <p:strVal val="visible"/>
                                      </p:to>
                                    </p:set>
                                    <p:anim calcmode="lin" valueType="num">
                                      <p:cBhvr>
                                        <p:cTn id="11" dur="1000" fill="hold"/>
                                        <p:tgtEl>
                                          <p:spTgt spid="1770">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77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0"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12954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1295400" algn="l" defTabSz="825500" rtl="0" fontAlgn="auto" latinLnBrk="0" hangingPunct="0">
          <a:lnSpc>
            <a:spcPct val="13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