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 id="404" r:id="rId149"/>
    <p:sldId id="405" r:id="rId150"/>
    <p:sldId id="406" r:id="rId151"/>
    <p:sldId id="407" r:id="rId152"/>
    <p:sldId id="408" r:id="rId153"/>
    <p:sldId id="409" r:id="rId154"/>
    <p:sldId id="410" r:id="rId155"/>
    <p:sldId id="411" r:id="rId156"/>
    <p:sldId id="412" r:id="rId157"/>
    <p:sldId id="413" r:id="rId158"/>
    <p:sldId id="414" r:id="rId159"/>
    <p:sldId id="415" r:id="rId160"/>
    <p:sldId id="416" r:id="rId161"/>
    <p:sldId id="417" r:id="rId162"/>
    <p:sldId id="418" r:id="rId163"/>
    <p:sldId id="419" r:id="rId164"/>
    <p:sldId id="420" r:id="rId165"/>
    <p:sldId id="421" r:id="rId166"/>
    <p:sldId id="422" r:id="rId167"/>
    <p:sldId id="423" r:id="rId168"/>
    <p:sldId id="424" r:id="rId16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7"/>
  </p:normalViewPr>
  <p:slideViewPr>
    <p:cSldViewPr snapToGrid="0" snapToObjects="1">
      <p:cViewPr varScale="1">
        <p:scale>
          <a:sx n="46" d="100"/>
          <a:sy n="46" d="100"/>
        </p:scale>
        <p:origin x="78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notesMaster" Target="notesMasters/notesMaster1.xml"/><Relationship Id="rId171" Type="http://schemas.openxmlformats.org/officeDocument/2006/relationships/presProps" Target="presProps.xml"/><Relationship Id="rId172" Type="http://schemas.openxmlformats.org/officeDocument/2006/relationships/viewProps" Target="viewProps.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theme" Target="theme/theme1.xml"/><Relationship Id="rId174"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 name="Shape 133"/>
          <p:cNvSpPr>
            <a:spLocks noGrp="1" noRot="1" noChangeAspect="1"/>
          </p:cNvSpPr>
          <p:nvPr>
            <p:ph type="sldImg"/>
          </p:nvPr>
        </p:nvSpPr>
        <p:spPr>
          <a:xfrm>
            <a:off x="1143000" y="685800"/>
            <a:ext cx="4572000" cy="3429000"/>
          </a:xfrm>
          <a:prstGeom prst="rect">
            <a:avLst/>
          </a:prstGeom>
        </p:spPr>
        <p:txBody>
          <a:bodyPr/>
          <a:lstStyle/>
          <a:p>
            <a:endParaRPr/>
          </a:p>
        </p:txBody>
      </p:sp>
      <p:sp>
        <p:nvSpPr>
          <p:cNvPr id="134" name="Shape 13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p>
            <a:pPr>
              <a:lnSpc>
                <a:spcPct val="100000"/>
              </a:lnSpc>
              <a:spcBef>
                <a:spcPts val="800"/>
              </a:spcBef>
              <a:defRPr sz="2500">
                <a:latin typeface="Helvetica"/>
                <a:ea typeface="Helvetica"/>
                <a:cs typeface="Helvetica"/>
                <a:sym typeface="Helvetica"/>
              </a:defRPr>
            </a:pPr>
            <a:r>
              <a:t>营改增来了</a:t>
            </a:r>
          </a:p>
          <a:p>
            <a:pPr>
              <a:lnSpc>
                <a:spcPct val="100000"/>
              </a:lnSpc>
              <a:spcBef>
                <a:spcPts val="800"/>
              </a:spcBef>
              <a:defRPr sz="2500">
                <a:latin typeface="Helvetica"/>
                <a:ea typeface="Helvetica"/>
                <a:cs typeface="Helvetica"/>
                <a:sym typeface="Helvetica"/>
              </a:defRPr>
            </a:pPr>
            <a:r>
              <a:t>李克强总理2016年3月5日全国人民代表大会政府报告：</a:t>
            </a:r>
          </a:p>
          <a:p>
            <a:pPr>
              <a:lnSpc>
                <a:spcPct val="100000"/>
              </a:lnSpc>
              <a:spcBef>
                <a:spcPts val="800"/>
              </a:spcBef>
              <a:defRPr sz="2500">
                <a:latin typeface="Helvetica"/>
                <a:ea typeface="Helvetica"/>
                <a:cs typeface="Helvetica"/>
                <a:sym typeface="Helvetica"/>
              </a:defRPr>
            </a:pPr>
            <a:r>
              <a:t>全面实施营改增，从5月1日起，将试点范围扩大到建筑业、房地产业、金融业、生活服务业，并将所有企业新增不动产所含增值税纳入抵扣范围，确保所有行业税负只减不增。</a:t>
            </a:r>
          </a:p>
          <a:p>
            <a:pPr>
              <a:lnSpc>
                <a:spcPct val="100000"/>
              </a:lnSpc>
              <a:spcBef>
                <a:spcPts val="800"/>
              </a:spcBef>
              <a:defRPr sz="2500">
                <a:latin typeface="Helvetica"/>
                <a:ea typeface="Helvetica"/>
                <a:cs typeface="Helvetica"/>
                <a:sym typeface="Helvetica"/>
              </a:defRPr>
            </a:pPr>
            <a:r>
              <a:t>实施上述政策，今年将比改革前减轻企业和个人负担5000多亿元。</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noRot="1" noChangeAspect="1"/>
          </p:cNvSpPr>
          <p:nvPr>
            <p:ph type="sldImg"/>
          </p:nvPr>
        </p:nvSpPr>
        <p:spPr>
          <a:prstGeom prst="rect">
            <a:avLst/>
          </a:prstGeom>
        </p:spPr>
        <p:txBody>
          <a:bodyPr/>
          <a:lstStyle/>
          <a:p>
            <a:endParaRPr/>
          </a:p>
        </p:txBody>
      </p:sp>
      <p:sp>
        <p:nvSpPr>
          <p:cNvPr id="206" name="Shape 206"/>
          <p:cNvSpPr>
            <a:spLocks noGrp="1"/>
          </p:cNvSpPr>
          <p:nvPr>
            <p:ph type="body" sz="quarter" idx="1"/>
          </p:nvPr>
        </p:nvSpPr>
        <p:spPr>
          <a:prstGeom prst="rect">
            <a:avLst/>
          </a:prstGeom>
        </p:spPr>
        <p:txBody>
          <a:bodyPr/>
          <a:lstStyle/>
          <a:p>
            <a:pPr>
              <a:defRPr sz="2500">
                <a:latin typeface="Helvetica"/>
                <a:ea typeface="Helvetica"/>
                <a:cs typeface="Helvetica"/>
                <a:sym typeface="Helvetica"/>
              </a:defRPr>
            </a:pPr>
            <a:r>
              <a:t>财政部税政司 国家税务总局货物劳务税司</a:t>
            </a:r>
          </a:p>
          <a:p>
            <a:pPr>
              <a:defRPr sz="2500">
                <a:latin typeface="Helvetica"/>
                <a:ea typeface="Helvetica"/>
                <a:cs typeface="Helvetica"/>
                <a:sym typeface="Helvetica"/>
              </a:defRPr>
            </a:pPr>
            <a:r>
              <a:t>负责人就全面推开营改增试点答记者问</a:t>
            </a:r>
          </a:p>
          <a:p>
            <a:pPr>
              <a:defRPr sz="2500">
                <a:latin typeface="Helvetica"/>
                <a:ea typeface="Helvetica"/>
                <a:cs typeface="Helvetica"/>
                <a:sym typeface="Helvetica"/>
              </a:defRPr>
            </a:pPr>
            <a:r>
              <a:t>一、全面推开营改增试点，有哪些新的措施和改革内容？</a:t>
            </a:r>
          </a:p>
          <a:p>
            <a:pPr>
              <a:defRPr sz="2500">
                <a:latin typeface="Helvetica"/>
                <a:ea typeface="Helvetica"/>
                <a:cs typeface="Helvetica"/>
                <a:sym typeface="Helvetica"/>
              </a:defRPr>
            </a:pPr>
            <a:r>
              <a:t>答：全面推开营改增试点，基本内容是实行“双扩”，扩大试点行业范围。将建筑业、房地产业、金融业、生活服务业4个行业纳入营改增试点范围</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noRot="1" noChangeAspect="1"/>
          </p:cNvSpPr>
          <p:nvPr>
            <p:ph type="sldImg"/>
          </p:nvPr>
        </p:nvSpPr>
        <p:spPr>
          <a:prstGeom prst="rect">
            <a:avLst/>
          </a:prstGeom>
        </p:spPr>
        <p:txBody>
          <a:bodyPr/>
          <a:lstStyle/>
          <a:p>
            <a:endParaRPr/>
          </a:p>
        </p:txBody>
      </p:sp>
      <p:sp>
        <p:nvSpPr>
          <p:cNvPr id="224" name="Shape 224"/>
          <p:cNvSpPr>
            <a:spLocks noGrp="1"/>
          </p:cNvSpPr>
          <p:nvPr>
            <p:ph type="body" sz="quarter" idx="1"/>
          </p:nvPr>
        </p:nvSpPr>
        <p:spPr>
          <a:prstGeom prst="rect">
            <a:avLst/>
          </a:prstGeom>
        </p:spPr>
        <p:txBody>
          <a:bodyPr/>
          <a:lstStyle/>
          <a:p>
            <a:r>
              <a:t>二、李克强总理在政府工作报告中提出，全面实施营改增，要确保所有行业税负只减不增，请问将采取哪些措施落实总理提出的要求？</a:t>
            </a:r>
          </a:p>
          <a:p>
            <a:r>
              <a:t>答：为了进一步减轻企业负担，</a:t>
            </a:r>
          </a:p>
          <a:p>
            <a:r>
              <a:t>一是一次性将建筑业、房地产业、金融业、生活服务业全部纳入试点范围；</a:t>
            </a:r>
          </a:p>
          <a:p>
            <a:r>
              <a:t>二是将新增不动产所含增值税全部纳入抵扣范围。</a:t>
            </a:r>
          </a:p>
          <a:p>
            <a:r>
              <a:t>同时，①明确新增试点行业的原营业税优惠政策原则上予以延续</a:t>
            </a:r>
          </a:p>
          <a:p>
            <a:r>
              <a:t>②对老合同、老项目以及特定行业采取过渡性措施</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noRot="1" noChangeAspect="1"/>
          </p:cNvSpPr>
          <p:nvPr>
            <p:ph type="sldImg"/>
          </p:nvPr>
        </p:nvSpPr>
        <p:spPr>
          <a:prstGeom prst="rect">
            <a:avLst/>
          </a:prstGeom>
        </p:spPr>
        <p:txBody>
          <a:bodyPr/>
          <a:lstStyle/>
          <a:p>
            <a:endParaRPr/>
          </a:p>
        </p:txBody>
      </p:sp>
      <p:sp>
        <p:nvSpPr>
          <p:cNvPr id="230" name="Shape 230"/>
          <p:cNvSpPr>
            <a:spLocks noGrp="1"/>
          </p:cNvSpPr>
          <p:nvPr>
            <p:ph type="body" sz="quarter" idx="1"/>
          </p:nvPr>
        </p:nvSpPr>
        <p:spPr>
          <a:prstGeom prst="rect">
            <a:avLst/>
          </a:prstGeom>
        </p:spPr>
        <p:txBody>
          <a:bodyPr/>
          <a:lstStyle/>
          <a:p>
            <a:pPr>
              <a:defRPr sz="2500">
                <a:latin typeface="Helvetica"/>
                <a:ea typeface="Helvetica"/>
                <a:cs typeface="Helvetica"/>
                <a:sym typeface="Helvetica"/>
              </a:defRPr>
            </a:pPr>
            <a:r>
              <a:t>          所有企业都减负吗</a:t>
            </a:r>
          </a:p>
          <a:p>
            <a:pPr>
              <a:defRPr sz="2500">
                <a:latin typeface="Helvetica"/>
                <a:ea typeface="Helvetica"/>
                <a:cs typeface="Helvetica"/>
                <a:sym typeface="Helvetica"/>
              </a:defRPr>
            </a:pPr>
            <a:endParaRPr/>
          </a:p>
          <a:p>
            <a:pPr>
              <a:defRPr sz="2500">
                <a:latin typeface="Helvetica"/>
                <a:ea typeface="Helvetica"/>
                <a:cs typeface="Helvetica"/>
                <a:sym typeface="Helvetica"/>
              </a:defRPr>
            </a:pPr>
            <a:r>
              <a:t>楼继伟：你刚才说到企业都不增负，我们可以做到行业不增负。不动产可以抵扣，企业租来的房产、投资形成的不动产可以抵扣，但是过去以往有的不动产还不能抵，有个消化过程，新投资的部分可以抵，以往的部分不能抵，这些恐怕在开始阶段可能有税负的变化，然后逐渐的消化掉了，鼓励你投资嘛，都可以抵税，甚至投资量大的时候，可能一两年可以不交税的，都抵扣了。但是不能保证每一个企业在实行营改增最后一个环节的时候不增负。</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hape 312"/>
          <p:cNvSpPr>
            <a:spLocks noGrp="1" noRot="1" noChangeAspect="1"/>
          </p:cNvSpPr>
          <p:nvPr>
            <p:ph type="sldImg"/>
          </p:nvPr>
        </p:nvSpPr>
        <p:spPr>
          <a:prstGeom prst="rect">
            <a:avLst/>
          </a:prstGeom>
        </p:spPr>
        <p:txBody>
          <a:bodyPr/>
          <a:lstStyle/>
          <a:p>
            <a:endParaRPr/>
          </a:p>
        </p:txBody>
      </p:sp>
      <p:sp>
        <p:nvSpPr>
          <p:cNvPr id="313" name="Shape 313"/>
          <p:cNvSpPr>
            <a:spLocks noGrp="1"/>
          </p:cNvSpPr>
          <p:nvPr>
            <p:ph type="body" sz="quarter" idx="1"/>
          </p:nvPr>
        </p:nvSpPr>
        <p:spPr>
          <a:prstGeom prst="rect">
            <a:avLst/>
          </a:prstGeom>
        </p:spPr>
        <p:txBody>
          <a:bodyPr/>
          <a:lstStyle>
            <a:lvl1pPr>
              <a:defRPr sz="2500">
                <a:latin typeface="Helvetica"/>
                <a:ea typeface="Helvetica"/>
                <a:cs typeface="Helvetica"/>
                <a:sym typeface="Helvetica"/>
              </a:defRPr>
            </a:lvl1pPr>
          </a:lstStyle>
          <a:p>
            <a:r>
              <a:t>甲公司生产的产品成本100元，售价130元，一次经过乙、丙、丁三个流通环节最终到达消费者手里。乙进价130售价160，丙进价160售价160，丁进价160售价200。</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Shape 354"/>
          <p:cNvSpPr>
            <a:spLocks noGrp="1" noRot="1" noChangeAspect="1"/>
          </p:cNvSpPr>
          <p:nvPr>
            <p:ph type="sldImg"/>
          </p:nvPr>
        </p:nvSpPr>
        <p:spPr>
          <a:prstGeom prst="rect">
            <a:avLst/>
          </a:prstGeom>
        </p:spPr>
        <p:txBody>
          <a:bodyPr/>
          <a:lstStyle/>
          <a:p>
            <a:endParaRPr/>
          </a:p>
        </p:txBody>
      </p:sp>
      <p:sp>
        <p:nvSpPr>
          <p:cNvPr id="355" name="Shape 355"/>
          <p:cNvSpPr>
            <a:spLocks noGrp="1"/>
          </p:cNvSpPr>
          <p:nvPr>
            <p:ph type="body" sz="quarter" idx="1"/>
          </p:nvPr>
        </p:nvSpPr>
        <p:spPr>
          <a:prstGeom prst="rect">
            <a:avLst/>
          </a:prstGeom>
        </p:spPr>
        <p:txBody>
          <a:bodyPr/>
          <a:lstStyle>
            <a:lvl1pPr>
              <a:defRPr sz="2500">
                <a:latin typeface="Helvetica"/>
                <a:ea typeface="Helvetica"/>
                <a:cs typeface="Helvetica"/>
                <a:sym typeface="Helvetica"/>
              </a:defRPr>
            </a:lvl1pPr>
          </a:lstStyle>
          <a:p>
            <a:r>
              <a:t>甲公司生产的产品成本100元，售价130元，一次经过乙、丙、丁三个流通环节最终到达消费者手里。乙进价130售价160，丙进价160售价160，丁进价160售价200。</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Shape 720"/>
          <p:cNvSpPr>
            <a:spLocks noGrp="1" noRot="1" noChangeAspect="1"/>
          </p:cNvSpPr>
          <p:nvPr>
            <p:ph type="sldImg"/>
          </p:nvPr>
        </p:nvSpPr>
        <p:spPr>
          <a:prstGeom prst="rect">
            <a:avLst/>
          </a:prstGeom>
        </p:spPr>
        <p:txBody>
          <a:bodyPr/>
          <a:lstStyle/>
          <a:p>
            <a:endParaRPr/>
          </a:p>
        </p:txBody>
      </p:sp>
      <p:sp>
        <p:nvSpPr>
          <p:cNvPr id="721" name="Shape 721"/>
          <p:cNvSpPr>
            <a:spLocks noGrp="1"/>
          </p:cNvSpPr>
          <p:nvPr>
            <p:ph type="body" sz="quarter" idx="1"/>
          </p:nvPr>
        </p:nvSpPr>
        <p:spPr>
          <a:prstGeom prst="rect">
            <a:avLst/>
          </a:prstGeom>
        </p:spPr>
        <p:txBody>
          <a:bodyPr/>
          <a:lstStyle/>
          <a:p>
            <a:pPr>
              <a:defRPr sz="2500">
                <a:latin typeface="Helvetica"/>
                <a:ea typeface="Helvetica"/>
                <a:cs typeface="Helvetica"/>
                <a:sym typeface="Helvetica"/>
              </a:defRPr>
            </a:pPr>
            <a:r>
              <a:t> 一、合同中要明确是含税价还是不含税价</a:t>
            </a:r>
          </a:p>
          <a:p>
            <a:pPr>
              <a:defRPr sz="2500">
                <a:latin typeface="Helvetica"/>
                <a:ea typeface="Helvetica"/>
                <a:cs typeface="Helvetica"/>
                <a:sym typeface="Helvetica"/>
              </a:defRPr>
            </a:pPr>
            <a:r>
              <a:t>营业税------价内税</a:t>
            </a:r>
          </a:p>
          <a:p>
            <a:pPr>
              <a:defRPr sz="2500">
                <a:latin typeface="Helvetica"/>
                <a:ea typeface="Helvetica"/>
                <a:cs typeface="Helvetica"/>
                <a:sym typeface="Helvetica"/>
              </a:defRPr>
            </a:pPr>
            <a:r>
              <a:t>增值税------价外税，</a:t>
            </a:r>
          </a:p>
          <a:p>
            <a:pPr>
              <a:defRPr sz="2500">
                <a:latin typeface="Helvetica"/>
                <a:ea typeface="Helvetica"/>
                <a:cs typeface="Helvetica"/>
                <a:sym typeface="Helvetica"/>
              </a:defRPr>
            </a:pPr>
            <a:endParaRPr/>
          </a:p>
          <a:p>
            <a:pPr>
              <a:defRPr sz="2500">
                <a:latin typeface="Helvetica"/>
                <a:ea typeface="Helvetica"/>
                <a:cs typeface="Helvetica"/>
                <a:sym typeface="Helvetica"/>
              </a:defRPr>
            </a:pPr>
            <a:r>
              <a:t>实质区别只是税款计算方法的不同</a:t>
            </a:r>
          </a:p>
          <a:p>
            <a:pPr>
              <a:defRPr sz="2500">
                <a:latin typeface="Helvetica"/>
                <a:ea typeface="Helvetica"/>
                <a:cs typeface="Helvetica"/>
                <a:sym typeface="Helvetica"/>
              </a:defRPr>
            </a:pPr>
            <a:r>
              <a:t>但对企业的影响是合同中必须明确是含税价还是不含税价</a:t>
            </a:r>
          </a:p>
          <a:p>
            <a:pPr>
              <a:defRPr sz="2500">
                <a:latin typeface="Helvetica"/>
                <a:ea typeface="Helvetica"/>
                <a:cs typeface="Helvetica"/>
                <a:sym typeface="Helvetica"/>
              </a:defRPr>
            </a:pPr>
            <a:r>
              <a:t>如果不做特别约定，营业税一般由卖方承担。</a:t>
            </a:r>
          </a:p>
          <a:p>
            <a:pPr>
              <a:defRPr sz="2500">
                <a:latin typeface="Helvetica"/>
                <a:ea typeface="Helvetica"/>
                <a:cs typeface="Helvetica"/>
                <a:sym typeface="Helvetica"/>
              </a:defRPr>
            </a:pPr>
            <a:r>
              <a:t>而增值税作为价外税，一般不包括在合同价款中。</a:t>
            </a:r>
          </a:p>
          <a:p>
            <a:pPr>
              <a:defRPr sz="2500">
                <a:latin typeface="Helvetica"/>
                <a:ea typeface="Helvetica"/>
                <a:cs typeface="Helvetica"/>
                <a:sym typeface="Helvetica"/>
              </a:defRPr>
            </a:pPr>
            <a:endParaRPr/>
          </a:p>
          <a:p>
            <a:pPr>
              <a:defRPr sz="2500">
                <a:latin typeface="Helvetica"/>
                <a:ea typeface="Helvetica"/>
                <a:cs typeface="Helvetica"/>
                <a:sym typeface="Helvetica"/>
              </a:defRPr>
            </a:pPr>
            <a:r>
              <a:t>风险：</a:t>
            </a:r>
          </a:p>
          <a:p>
            <a:pPr>
              <a:defRPr sz="2500">
                <a:latin typeface="Helvetica"/>
                <a:ea typeface="Helvetica"/>
                <a:cs typeface="Helvetica"/>
                <a:sym typeface="Helvetica"/>
              </a:defRPr>
            </a:pPr>
            <a:r>
              <a:t>1. 如果不约定是否含税，你给完钱后对方可能还跟你要税款。</a:t>
            </a:r>
          </a:p>
          <a:p>
            <a:pPr>
              <a:defRPr sz="2500">
                <a:latin typeface="Helvetica"/>
                <a:ea typeface="Helvetica"/>
                <a:cs typeface="Helvetica"/>
                <a:sym typeface="Helvetica"/>
              </a:defRPr>
            </a:pPr>
            <a:r>
              <a:t> 2.税务机关会对合同中的价格认为是不含税价，因为这么确认交税多</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Shape 732"/>
          <p:cNvSpPr>
            <a:spLocks noGrp="1" noRot="1" noChangeAspect="1"/>
          </p:cNvSpPr>
          <p:nvPr>
            <p:ph type="sldImg"/>
          </p:nvPr>
        </p:nvSpPr>
        <p:spPr>
          <a:prstGeom prst="rect">
            <a:avLst/>
          </a:prstGeom>
        </p:spPr>
        <p:txBody>
          <a:bodyPr/>
          <a:lstStyle/>
          <a:p>
            <a:endParaRPr/>
          </a:p>
        </p:txBody>
      </p:sp>
      <p:sp>
        <p:nvSpPr>
          <p:cNvPr id="733" name="Shape 733"/>
          <p:cNvSpPr>
            <a:spLocks noGrp="1"/>
          </p:cNvSpPr>
          <p:nvPr>
            <p:ph type="body" sz="quarter" idx="1"/>
          </p:nvPr>
        </p:nvSpPr>
        <p:spPr>
          <a:prstGeom prst="rect">
            <a:avLst/>
          </a:prstGeom>
        </p:spPr>
        <p:txBody>
          <a:bodyPr/>
          <a:lstStyle/>
          <a:p>
            <a:pPr>
              <a:defRPr sz="2500">
                <a:latin typeface="Helvetica"/>
                <a:ea typeface="Helvetica"/>
                <a:cs typeface="Helvetica"/>
                <a:sym typeface="Helvetica"/>
              </a:defRPr>
            </a:pPr>
            <a:r>
              <a:t>   三、买发票涉及刑事犯罪了</a:t>
            </a:r>
          </a:p>
          <a:p>
            <a:pPr>
              <a:defRPr sz="2500">
                <a:latin typeface="Helvetica"/>
                <a:ea typeface="Helvetica"/>
                <a:cs typeface="Helvetica"/>
                <a:sym typeface="Helvetica"/>
              </a:defRPr>
            </a:pPr>
            <a:r>
              <a:t>因虚开增值税专用发票的法律后果非常严重，最高会面临无期徒刑的刑罚，因此在合同条款中应特别加入虚开条款</a:t>
            </a:r>
          </a:p>
          <a:p>
            <a:pPr>
              <a:defRPr sz="2500">
                <a:latin typeface="Helvetica"/>
                <a:ea typeface="Helvetica"/>
                <a:cs typeface="Helvetica"/>
                <a:sym typeface="Helvetica"/>
              </a:defRPr>
            </a:pPr>
            <a:endParaRPr/>
          </a:p>
          <a:p>
            <a:pPr>
              <a:defRPr sz="2500">
                <a:latin typeface="Helvetica"/>
                <a:ea typeface="Helvetica"/>
                <a:cs typeface="Helvetica"/>
                <a:sym typeface="Helvetica"/>
              </a:defRPr>
            </a:pPr>
            <a:r>
              <a:t>约定：如开票方开具的发票不规范、不合法或涉嫌虚开，开票方不仅要承担赔偿责任，而且必须明确不能免除其开具合法发票的义务。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 name="Shape 827"/>
          <p:cNvSpPr>
            <a:spLocks noGrp="1" noRot="1" noChangeAspect="1"/>
          </p:cNvSpPr>
          <p:nvPr>
            <p:ph type="sldImg"/>
          </p:nvPr>
        </p:nvSpPr>
        <p:spPr>
          <a:prstGeom prst="rect">
            <a:avLst/>
          </a:prstGeom>
        </p:spPr>
        <p:txBody>
          <a:bodyPr/>
          <a:lstStyle/>
          <a:p>
            <a:endParaRPr/>
          </a:p>
        </p:txBody>
      </p:sp>
      <p:sp>
        <p:nvSpPr>
          <p:cNvPr id="828" name="Shape 828"/>
          <p:cNvSpPr>
            <a:spLocks noGrp="1"/>
          </p:cNvSpPr>
          <p:nvPr>
            <p:ph type="body" sz="quarter" idx="1"/>
          </p:nvPr>
        </p:nvSpPr>
        <p:spPr>
          <a:prstGeom prst="rect">
            <a:avLst/>
          </a:prstGeom>
        </p:spPr>
        <p:txBody>
          <a:bodyPr/>
          <a:lstStyle>
            <a:lvl1pPr>
              <a:defRPr sz="2500">
                <a:latin typeface="Helvetica"/>
                <a:ea typeface="Helvetica"/>
                <a:cs typeface="Helvetica"/>
                <a:sym typeface="Helvetica"/>
              </a:defRPr>
            </a:lvl1pPr>
          </a:lstStyle>
          <a:p>
            <a:r>
              <a:t>甲公司生产的产品成本100元，售价130元，一次经过乙、丙、丁三个流通环节最终到达消费者手里。乙进价130售价160，丙进价160售价160，丁进价160售价200。</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与副标题">
    <p:spTree>
      <p:nvGrpSpPr>
        <p:cNvPr id="1" name=""/>
        <p:cNvGrpSpPr/>
        <p:nvPr/>
      </p:nvGrpSpPr>
      <p:grpSpPr>
        <a:xfrm>
          <a:off x="0" y="0"/>
          <a:ext cx="0" cy="0"/>
          <a:chOff x="0" y="0"/>
          <a:chExt cx="0" cy="0"/>
        </a:xfrm>
      </p:grpSpPr>
      <p:sp>
        <p:nvSpPr>
          <p:cNvPr id="11" name="标题文本"/>
          <p:cNvSpPr txBox="1">
            <a:spLocks noGrp="1"/>
          </p:cNvSpPr>
          <p:nvPr>
            <p:ph type="title"/>
          </p:nvPr>
        </p:nvSpPr>
        <p:spPr>
          <a:xfrm>
            <a:off x="1778000" y="2298700"/>
            <a:ext cx="20828000" cy="4648200"/>
          </a:xfrm>
          <a:prstGeom prst="rect">
            <a:avLst/>
          </a:prstGeom>
        </p:spPr>
        <p:txBody>
          <a:bodyPr anchor="b"/>
          <a:lstStyle/>
          <a:p>
            <a:r>
              <a:t>标题文本</a:t>
            </a:r>
          </a:p>
        </p:txBody>
      </p:sp>
      <p:sp>
        <p:nvSpPr>
          <p:cNvPr id="12" name="正文级别 1…"/>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正文级别 1</a:t>
            </a:r>
          </a:p>
          <a:p>
            <a:pPr lvl="1"/>
            <a:r>
              <a:t>正文级别 2</a:t>
            </a:r>
          </a:p>
          <a:p>
            <a:pPr lvl="2"/>
            <a:r>
              <a:t>正文级别 3</a:t>
            </a:r>
          </a:p>
          <a:p>
            <a:pPr lvl="3"/>
            <a:r>
              <a:t>正文级别 4</a:t>
            </a:r>
          </a:p>
          <a:p>
            <a:pPr lvl="4"/>
            <a:r>
              <a:t>正文级别 5</a:t>
            </a:r>
          </a:p>
        </p:txBody>
      </p:sp>
      <p:sp>
        <p:nvSpPr>
          <p:cNvPr id="1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文">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685800"/>
          </a:xfrm>
          <a:prstGeom prst="rect">
            <a:avLst/>
          </a:prstGeom>
        </p:spPr>
        <p:txBody>
          <a:bodyPr anchor="t">
            <a:spAutoFit/>
          </a:bodyPr>
          <a:lstStyle>
            <a:lvl1pPr marL="0" indent="0" algn="ctr">
              <a:spcBef>
                <a:spcPts val="0"/>
              </a:spcBef>
              <a:buSzTx/>
              <a:buNone/>
              <a:defRPr sz="3800" i="1"/>
            </a:lvl1pPr>
          </a:lstStyle>
          <a:p>
            <a:r>
              <a:t>–Johnny Appleseed</a:t>
            </a:r>
          </a:p>
        </p:txBody>
      </p:sp>
      <p:sp>
        <p:nvSpPr>
          <p:cNvPr id="94" name="“在此键入引文。”"/>
          <p:cNvSpPr txBox="1">
            <a:spLocks noGrp="1"/>
          </p:cNvSpPr>
          <p:nvPr>
            <p:ph type="body" sz="quarter" idx="14"/>
          </p:nvPr>
        </p:nvSpPr>
        <p:spPr>
          <a:xfrm>
            <a:off x="2387600" y="5975349"/>
            <a:ext cx="19621500" cy="1028701"/>
          </a:xfrm>
          <a:prstGeom prst="rect">
            <a:avLst/>
          </a:prstGeom>
        </p:spPr>
        <p:txBody>
          <a:bodyPr>
            <a:spAutoFit/>
          </a:bodyPr>
          <a:lstStyle>
            <a:lvl1pPr marL="0" indent="0" algn="ctr">
              <a:spcBef>
                <a:spcPts val="0"/>
              </a:spcBef>
              <a:buSzTx/>
              <a:buNone/>
            </a:lvl1pPr>
          </a:lstStyle>
          <a:p>
            <a:r>
              <a:t>“在此键入引文。”</a:t>
            </a:r>
          </a:p>
        </p:txBody>
      </p:sp>
      <p:sp>
        <p:nvSpPr>
          <p:cNvPr id="9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照片">
    <p:spTree>
      <p:nvGrpSpPr>
        <p:cNvPr id="1" name=""/>
        <p:cNvGrpSpPr/>
        <p:nvPr/>
      </p:nvGrpSpPr>
      <p:grpSpPr>
        <a:xfrm>
          <a:off x="0" y="0"/>
          <a:ext cx="0" cy="0"/>
          <a:chOff x="0" y="0"/>
          <a:chExt cx="0" cy="0"/>
        </a:xfrm>
      </p:grpSpPr>
      <p:sp>
        <p:nvSpPr>
          <p:cNvPr id="102" name="图像"/>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0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标题与项目符号">
    <p:bg>
      <p:bgPr>
        <a:solidFill>
          <a:srgbClr val="FFFFFF"/>
        </a:solidFill>
        <a:effectLst/>
      </p:bgPr>
    </p:bg>
    <p:spTree>
      <p:nvGrpSpPr>
        <p:cNvPr id="1" name=""/>
        <p:cNvGrpSpPr/>
        <p:nvPr/>
      </p:nvGrpSpPr>
      <p:grpSpPr>
        <a:xfrm>
          <a:off x="0" y="0"/>
          <a:ext cx="0" cy="0"/>
          <a:chOff x="0" y="0"/>
          <a:chExt cx="0" cy="0"/>
        </a:xfrm>
      </p:grpSpPr>
      <p:sp>
        <p:nvSpPr>
          <p:cNvPr id="117" name="标题文本"/>
          <p:cNvSpPr txBox="1">
            <a:spLocks noGrp="1"/>
          </p:cNvSpPr>
          <p:nvPr>
            <p:ph type="title"/>
          </p:nvPr>
        </p:nvSpPr>
        <p:spPr>
          <a:xfrm>
            <a:off x="4387453" y="625078"/>
            <a:ext cx="15609094" cy="3036094"/>
          </a:xfrm>
          <a:prstGeom prst="rect">
            <a:avLst/>
          </a:prstGeom>
        </p:spPr>
        <p:txBody>
          <a:bodyPr lIns="71437" tIns="71437" rIns="71437" bIns="71437"/>
          <a:lstStyle>
            <a:lvl1pPr defTabSz="821531">
              <a:defRPr>
                <a:solidFill>
                  <a:srgbClr val="000000"/>
                </a:solidFill>
              </a:defRPr>
            </a:lvl1pPr>
          </a:lstStyle>
          <a:p>
            <a:r>
              <a:t>标题文本</a:t>
            </a:r>
          </a:p>
        </p:txBody>
      </p:sp>
      <p:sp>
        <p:nvSpPr>
          <p:cNvPr id="118" name="正文级别 1…"/>
          <p:cNvSpPr txBox="1">
            <a:spLocks noGrp="1"/>
          </p:cNvSpPr>
          <p:nvPr>
            <p:ph type="body" idx="1"/>
          </p:nvPr>
        </p:nvSpPr>
        <p:spPr>
          <a:xfrm>
            <a:off x="4387453" y="3661171"/>
            <a:ext cx="15609094" cy="8840392"/>
          </a:xfrm>
          <a:prstGeom prst="rect">
            <a:avLst/>
          </a:prstGeom>
        </p:spPr>
        <p:txBody>
          <a:bodyPr lIns="71437" tIns="71437" rIns="71437" bIns="71437"/>
          <a:lstStyle>
            <a:lvl1pPr marL="617361" indent="-617361" defTabSz="821531">
              <a:defRPr sz="5000">
                <a:solidFill>
                  <a:srgbClr val="000000"/>
                </a:solidFill>
              </a:defRPr>
            </a:lvl1pPr>
            <a:lvl2pPr marL="1061861" indent="-617361" defTabSz="821531">
              <a:defRPr sz="5000">
                <a:solidFill>
                  <a:srgbClr val="000000"/>
                </a:solidFill>
              </a:defRPr>
            </a:lvl2pPr>
            <a:lvl3pPr marL="1506361" indent="-617361" defTabSz="821531">
              <a:defRPr sz="5000">
                <a:solidFill>
                  <a:srgbClr val="000000"/>
                </a:solidFill>
              </a:defRPr>
            </a:lvl3pPr>
            <a:lvl4pPr marL="1950861" indent="-617361" defTabSz="821531">
              <a:defRPr sz="5000">
                <a:solidFill>
                  <a:srgbClr val="000000"/>
                </a:solidFill>
              </a:defRPr>
            </a:lvl4pPr>
            <a:lvl5pPr marL="2395361" indent="-617361" defTabSz="821531">
              <a:defRPr sz="5000">
                <a:solidFill>
                  <a:srgbClr val="000000"/>
                </a:solidFill>
              </a:defRPr>
            </a:lvl5pPr>
          </a:lstStyle>
          <a:p>
            <a:r>
              <a:t>正文级别 1</a:t>
            </a:r>
          </a:p>
          <a:p>
            <a:pPr lvl="1"/>
            <a:r>
              <a:t>正文级别 2</a:t>
            </a:r>
          </a:p>
          <a:p>
            <a:pPr lvl="2"/>
            <a:r>
              <a:t>正文级别 3</a:t>
            </a:r>
          </a:p>
          <a:p>
            <a:pPr lvl="3"/>
            <a:r>
              <a:t>正文级别 4</a:t>
            </a:r>
          </a:p>
          <a:p>
            <a:pPr lvl="4"/>
            <a:r>
              <a:t>正文级别 5</a:t>
            </a:r>
          </a:p>
        </p:txBody>
      </p:sp>
      <p:sp>
        <p:nvSpPr>
          <p:cNvPr id="119" name="幻灯片编号"/>
          <p:cNvSpPr txBox="1">
            <a:spLocks noGrp="1"/>
          </p:cNvSpPr>
          <p:nvPr>
            <p:ph type="sldNum" sz="quarter" idx="2"/>
          </p:nvPr>
        </p:nvSpPr>
        <p:spPr>
          <a:xfrm>
            <a:off x="11935814" y="13010554"/>
            <a:ext cx="494513" cy="511176"/>
          </a:xfrm>
          <a:prstGeom prst="rect">
            <a:avLst/>
          </a:prstGeom>
        </p:spPr>
        <p:txBody>
          <a:bodyPr lIns="71437" tIns="71437" rIns="71437" bIns="71437"/>
          <a:lstStyle>
            <a:lvl1pPr defTabSz="821531">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空白 拷贝">
    <p:bg>
      <p:bgPr>
        <a:solidFill>
          <a:srgbClr val="FFFFFF"/>
        </a:solidFill>
        <a:effectLst/>
      </p:bgPr>
    </p:bg>
    <p:spTree>
      <p:nvGrpSpPr>
        <p:cNvPr id="1" name=""/>
        <p:cNvGrpSpPr/>
        <p:nvPr/>
      </p:nvGrpSpPr>
      <p:grpSpPr>
        <a:xfrm>
          <a:off x="0" y="0"/>
          <a:ext cx="0" cy="0"/>
          <a:chOff x="0" y="0"/>
          <a:chExt cx="0" cy="0"/>
        </a:xfrm>
      </p:grpSpPr>
      <p:pic>
        <p:nvPicPr>
          <p:cNvPr id="126" name="home-low-poly.jpg" descr="home-low-poly.jpg"/>
          <p:cNvPicPr>
            <a:picLocks noChangeAspect="1"/>
          </p:cNvPicPr>
          <p:nvPr/>
        </p:nvPicPr>
        <p:blipFill>
          <a:blip r:embed="rId2">
            <a:extLst/>
          </a:blip>
          <a:stretch>
            <a:fillRect/>
          </a:stretch>
        </p:blipFill>
        <p:spPr>
          <a:xfrm>
            <a:off x="-9500269" y="-3209599"/>
            <a:ext cx="38648395" cy="20135198"/>
          </a:xfrm>
          <a:prstGeom prst="rect">
            <a:avLst/>
          </a:prstGeom>
          <a:ln w="12700">
            <a:miter lim="400000"/>
          </a:ln>
        </p:spPr>
      </p:pic>
      <p:sp>
        <p:nvSpPr>
          <p:cNvPr id="127" name="幻灯片编号"/>
          <p:cNvSpPr>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照片 - 水平">
    <p:spTree>
      <p:nvGrpSpPr>
        <p:cNvPr id="1" name=""/>
        <p:cNvGrpSpPr/>
        <p:nvPr/>
      </p:nvGrpSpPr>
      <p:grpSpPr>
        <a:xfrm>
          <a:off x="0" y="0"/>
          <a:ext cx="0" cy="0"/>
          <a:chOff x="0" y="0"/>
          <a:chExt cx="0" cy="0"/>
        </a:xfrm>
      </p:grpSpPr>
      <p:sp>
        <p:nvSpPr>
          <p:cNvPr id="20" name="图像"/>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a:p>
        </p:txBody>
      </p:sp>
      <p:sp>
        <p:nvSpPr>
          <p:cNvPr id="21" name="标题文本"/>
          <p:cNvSpPr txBox="1">
            <a:spLocks noGrp="1"/>
          </p:cNvSpPr>
          <p:nvPr>
            <p:ph type="title"/>
          </p:nvPr>
        </p:nvSpPr>
        <p:spPr>
          <a:xfrm>
            <a:off x="635000" y="9448800"/>
            <a:ext cx="23114000" cy="2006600"/>
          </a:xfrm>
          <a:prstGeom prst="rect">
            <a:avLst/>
          </a:prstGeom>
        </p:spPr>
        <p:txBody>
          <a:bodyPr/>
          <a:lstStyle/>
          <a:p>
            <a:r>
              <a:t>标题文本</a:t>
            </a:r>
          </a:p>
        </p:txBody>
      </p:sp>
      <p:sp>
        <p:nvSpPr>
          <p:cNvPr id="22" name="正文级别 1…"/>
          <p:cNvSpPr txBox="1">
            <a:spLocks noGrp="1"/>
          </p:cNvSpPr>
          <p:nvPr>
            <p:ph type="body" sz="quarter"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正文级别 1</a:t>
            </a:r>
          </a:p>
          <a:p>
            <a:pPr lvl="1"/>
            <a:r>
              <a:t>正文级别 2</a:t>
            </a:r>
          </a:p>
          <a:p>
            <a:pPr lvl="2"/>
            <a:r>
              <a:t>正文级别 3</a:t>
            </a:r>
          </a:p>
          <a:p>
            <a:pPr lvl="3"/>
            <a:r>
              <a:t>正文级别 4</a:t>
            </a:r>
          </a:p>
          <a:p>
            <a:pPr lvl="4"/>
            <a:r>
              <a:t>正文级别 5</a:t>
            </a:r>
          </a:p>
        </p:txBody>
      </p:sp>
      <p:sp>
        <p:nvSpPr>
          <p:cNvPr id="2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标题 - 居中">
    <p:spTree>
      <p:nvGrpSpPr>
        <p:cNvPr id="1" name=""/>
        <p:cNvGrpSpPr/>
        <p:nvPr/>
      </p:nvGrpSpPr>
      <p:grpSpPr>
        <a:xfrm>
          <a:off x="0" y="0"/>
          <a:ext cx="0" cy="0"/>
          <a:chOff x="0" y="0"/>
          <a:chExt cx="0" cy="0"/>
        </a:xfrm>
      </p:grpSpPr>
      <p:sp>
        <p:nvSpPr>
          <p:cNvPr id="30" name="标题文本"/>
          <p:cNvSpPr txBox="1">
            <a:spLocks noGrp="1"/>
          </p:cNvSpPr>
          <p:nvPr>
            <p:ph type="title"/>
          </p:nvPr>
        </p:nvSpPr>
        <p:spPr>
          <a:xfrm>
            <a:off x="1778000" y="4533900"/>
            <a:ext cx="20828000" cy="4648200"/>
          </a:xfrm>
          <a:prstGeom prst="rect">
            <a:avLst/>
          </a:prstGeom>
        </p:spPr>
        <p:txBody>
          <a:bodyPr/>
          <a:lstStyle/>
          <a:p>
            <a:r>
              <a:t>标题文本</a:t>
            </a:r>
          </a:p>
        </p:txBody>
      </p:sp>
      <p:sp>
        <p:nvSpPr>
          <p:cNvPr id="31"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照片 - 垂直">
    <p:spTree>
      <p:nvGrpSpPr>
        <p:cNvPr id="1" name=""/>
        <p:cNvGrpSpPr/>
        <p:nvPr/>
      </p:nvGrpSpPr>
      <p:grpSpPr>
        <a:xfrm>
          <a:off x="0" y="0"/>
          <a:ext cx="0" cy="0"/>
          <a:chOff x="0" y="0"/>
          <a:chExt cx="0" cy="0"/>
        </a:xfrm>
      </p:grpSpPr>
      <p:sp>
        <p:nvSpPr>
          <p:cNvPr id="38" name="图像"/>
          <p:cNvSpPr>
            <a:spLocks noGrp="1"/>
          </p:cNvSpPr>
          <p:nvPr>
            <p:ph type="pic" sz="half" idx="13"/>
          </p:nvPr>
        </p:nvSpPr>
        <p:spPr>
          <a:xfrm>
            <a:off x="13169900" y="952500"/>
            <a:ext cx="9525000" cy="11468100"/>
          </a:xfrm>
          <a:prstGeom prst="rect">
            <a:avLst/>
          </a:prstGeom>
        </p:spPr>
        <p:txBody>
          <a:bodyPr lIns="91439" tIns="45719" rIns="91439" bIns="45719" anchor="t">
            <a:noAutofit/>
          </a:bodyPr>
          <a:lstStyle/>
          <a:p>
            <a:endParaRPr/>
          </a:p>
        </p:txBody>
      </p:sp>
      <p:sp>
        <p:nvSpPr>
          <p:cNvPr id="39" name="标题文本"/>
          <p:cNvSpPr txBox="1">
            <a:spLocks noGrp="1"/>
          </p:cNvSpPr>
          <p:nvPr>
            <p:ph type="title"/>
          </p:nvPr>
        </p:nvSpPr>
        <p:spPr>
          <a:xfrm>
            <a:off x="1651000" y="952500"/>
            <a:ext cx="10223500" cy="5549900"/>
          </a:xfrm>
          <a:prstGeom prst="rect">
            <a:avLst/>
          </a:prstGeom>
        </p:spPr>
        <p:txBody>
          <a:bodyPr anchor="b"/>
          <a:lstStyle>
            <a:lvl1pPr>
              <a:defRPr sz="8400"/>
            </a:lvl1pPr>
          </a:lstStyle>
          <a:p>
            <a:r>
              <a:t>标题文本</a:t>
            </a:r>
          </a:p>
        </p:txBody>
      </p:sp>
      <p:sp>
        <p:nvSpPr>
          <p:cNvPr id="40" name="正文级别 1…"/>
          <p:cNvSpPr txBox="1">
            <a:spLocks noGrp="1"/>
          </p:cNvSpPr>
          <p:nvPr>
            <p:ph type="body" sz="quarter" idx="1"/>
          </p:nvPr>
        </p:nvSpPr>
        <p:spPr>
          <a:xfrm>
            <a:off x="1651000" y="6692900"/>
            <a:ext cx="10223500" cy="57277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正文级别 1</a:t>
            </a:r>
          </a:p>
          <a:p>
            <a:pPr lvl="1"/>
            <a:r>
              <a:t>正文级别 2</a:t>
            </a:r>
          </a:p>
          <a:p>
            <a:pPr lvl="2"/>
            <a:r>
              <a:t>正文级别 3</a:t>
            </a:r>
          </a:p>
          <a:p>
            <a:pPr lvl="3"/>
            <a:r>
              <a:t>正文级别 4</a:t>
            </a:r>
          </a:p>
          <a:p>
            <a:pPr lvl="4"/>
            <a:r>
              <a:t>正文级别 5</a:t>
            </a:r>
          </a:p>
        </p:txBody>
      </p:sp>
      <p:sp>
        <p:nvSpPr>
          <p:cNvPr id="41"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标题 - 顶部对齐">
    <p:spTree>
      <p:nvGrpSpPr>
        <p:cNvPr id="1" name=""/>
        <p:cNvGrpSpPr/>
        <p:nvPr/>
      </p:nvGrpSpPr>
      <p:grpSpPr>
        <a:xfrm>
          <a:off x="0" y="0"/>
          <a:ext cx="0" cy="0"/>
          <a:chOff x="0" y="0"/>
          <a:chExt cx="0" cy="0"/>
        </a:xfrm>
      </p:grpSpPr>
      <p:sp>
        <p:nvSpPr>
          <p:cNvPr id="48" name="标题文本"/>
          <p:cNvSpPr txBox="1">
            <a:spLocks noGrp="1"/>
          </p:cNvSpPr>
          <p:nvPr>
            <p:ph type="title"/>
          </p:nvPr>
        </p:nvSpPr>
        <p:spPr>
          <a:prstGeom prst="rect">
            <a:avLst/>
          </a:prstGeom>
        </p:spPr>
        <p:txBody>
          <a:bodyPr/>
          <a:lstStyle/>
          <a:p>
            <a:r>
              <a:t>标题文本</a:t>
            </a:r>
          </a:p>
        </p:txBody>
      </p:sp>
      <p:sp>
        <p:nvSpPr>
          <p:cNvPr id="49"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 name=""/>
        <p:cNvGrpSpPr/>
        <p:nvPr/>
      </p:nvGrpSpPr>
      <p:grpSpPr>
        <a:xfrm>
          <a:off x="0" y="0"/>
          <a:ext cx="0" cy="0"/>
          <a:chOff x="0" y="0"/>
          <a:chExt cx="0" cy="0"/>
        </a:xfrm>
      </p:grpSpPr>
      <p:sp>
        <p:nvSpPr>
          <p:cNvPr id="56" name="标题文本"/>
          <p:cNvSpPr txBox="1">
            <a:spLocks noGrp="1"/>
          </p:cNvSpPr>
          <p:nvPr>
            <p:ph type="title"/>
          </p:nvPr>
        </p:nvSpPr>
        <p:spPr>
          <a:prstGeom prst="rect">
            <a:avLst/>
          </a:prstGeom>
        </p:spPr>
        <p:txBody>
          <a:bodyPr/>
          <a:lstStyle/>
          <a:p>
            <a:r>
              <a:t>标题文本</a:t>
            </a:r>
          </a:p>
        </p:txBody>
      </p:sp>
      <p:sp>
        <p:nvSpPr>
          <p:cNvPr id="57" name="正文级别 1…"/>
          <p:cNvSpPr txBox="1">
            <a:spLocks noGrp="1"/>
          </p:cNvSpPr>
          <p:nvPr>
            <p:ph type="body"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58"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标题、项目符号与照片">
    <p:spTree>
      <p:nvGrpSpPr>
        <p:cNvPr id="1" name=""/>
        <p:cNvGrpSpPr/>
        <p:nvPr/>
      </p:nvGrpSpPr>
      <p:grpSpPr>
        <a:xfrm>
          <a:off x="0" y="0"/>
          <a:ext cx="0" cy="0"/>
          <a:chOff x="0" y="0"/>
          <a:chExt cx="0" cy="0"/>
        </a:xfrm>
      </p:grpSpPr>
      <p:sp>
        <p:nvSpPr>
          <p:cNvPr id="65" name="图像"/>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p>
            <a:endParaRPr/>
          </a:p>
        </p:txBody>
      </p:sp>
      <p:sp>
        <p:nvSpPr>
          <p:cNvPr id="66" name="标题文本"/>
          <p:cNvSpPr txBox="1">
            <a:spLocks noGrp="1"/>
          </p:cNvSpPr>
          <p:nvPr>
            <p:ph type="title"/>
          </p:nvPr>
        </p:nvSpPr>
        <p:spPr>
          <a:prstGeom prst="rect">
            <a:avLst/>
          </a:prstGeom>
        </p:spPr>
        <p:txBody>
          <a:bodyPr/>
          <a:lstStyle/>
          <a:p>
            <a:r>
              <a:t>标题文本</a:t>
            </a:r>
          </a:p>
        </p:txBody>
      </p:sp>
      <p:sp>
        <p:nvSpPr>
          <p:cNvPr id="67" name="正文级别 1…"/>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r>
              <a:t>正文级别 1</a:t>
            </a:r>
          </a:p>
          <a:p>
            <a:pPr lvl="1"/>
            <a:r>
              <a:t>正文级别 2</a:t>
            </a:r>
          </a:p>
          <a:p>
            <a:pPr lvl="2"/>
            <a:r>
              <a:t>正文级别 3</a:t>
            </a:r>
          </a:p>
          <a:p>
            <a:pPr lvl="3"/>
            <a:r>
              <a:t>正文级别 4</a:t>
            </a:r>
          </a:p>
          <a:p>
            <a:pPr lvl="4"/>
            <a:r>
              <a:t>正文级别 5</a:t>
            </a:r>
          </a:p>
        </p:txBody>
      </p:sp>
      <p:sp>
        <p:nvSpPr>
          <p:cNvPr id="68"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项目符号">
    <p:spTree>
      <p:nvGrpSpPr>
        <p:cNvPr id="1" name=""/>
        <p:cNvGrpSpPr/>
        <p:nvPr/>
      </p:nvGrpSpPr>
      <p:grpSpPr>
        <a:xfrm>
          <a:off x="0" y="0"/>
          <a:ext cx="0" cy="0"/>
          <a:chOff x="0" y="0"/>
          <a:chExt cx="0" cy="0"/>
        </a:xfrm>
      </p:grpSpPr>
      <p:sp>
        <p:nvSpPr>
          <p:cNvPr id="75" name="正文级别 1…"/>
          <p:cNvSpPr txBox="1">
            <a:spLocks noGrp="1"/>
          </p:cNvSpPr>
          <p:nvPr>
            <p:ph type="body" idx="1"/>
          </p:nvPr>
        </p:nvSpPr>
        <p:spPr>
          <a:xfrm>
            <a:off x="1689100" y="1778000"/>
            <a:ext cx="21005800" cy="10172700"/>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76"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照片 - 3 联">
    <p:spTree>
      <p:nvGrpSpPr>
        <p:cNvPr id="1" name=""/>
        <p:cNvGrpSpPr/>
        <p:nvPr/>
      </p:nvGrpSpPr>
      <p:grpSpPr>
        <a:xfrm>
          <a:off x="0" y="0"/>
          <a:ext cx="0" cy="0"/>
          <a:chOff x="0" y="0"/>
          <a:chExt cx="0" cy="0"/>
        </a:xfrm>
      </p:grpSpPr>
      <p:sp>
        <p:nvSpPr>
          <p:cNvPr id="83" name="图像"/>
          <p:cNvSpPr>
            <a:spLocks noGrp="1"/>
          </p:cNvSpPr>
          <p:nvPr>
            <p:ph type="pic" sz="quarter" idx="13"/>
          </p:nvPr>
        </p:nvSpPr>
        <p:spPr>
          <a:xfrm>
            <a:off x="15760700" y="6870700"/>
            <a:ext cx="7404100" cy="5549900"/>
          </a:xfrm>
          <a:prstGeom prst="rect">
            <a:avLst/>
          </a:prstGeom>
        </p:spPr>
        <p:txBody>
          <a:bodyPr lIns="91439" tIns="45719" rIns="91439" bIns="45719" anchor="t">
            <a:noAutofit/>
          </a:bodyPr>
          <a:lstStyle/>
          <a:p>
            <a:endParaRPr/>
          </a:p>
        </p:txBody>
      </p:sp>
      <p:sp>
        <p:nvSpPr>
          <p:cNvPr id="84" name="图像"/>
          <p:cNvSpPr>
            <a:spLocks noGrp="1"/>
          </p:cNvSpPr>
          <p:nvPr>
            <p:ph type="pic" sz="quarter" idx="14"/>
          </p:nvPr>
        </p:nvSpPr>
        <p:spPr>
          <a:xfrm>
            <a:off x="15760700" y="952500"/>
            <a:ext cx="7404100" cy="5549900"/>
          </a:xfrm>
          <a:prstGeom prst="rect">
            <a:avLst/>
          </a:prstGeom>
        </p:spPr>
        <p:txBody>
          <a:bodyPr lIns="91439" tIns="45719" rIns="91439" bIns="45719" anchor="t">
            <a:noAutofit/>
          </a:bodyPr>
          <a:lstStyle/>
          <a:p>
            <a:endParaRPr/>
          </a:p>
        </p:txBody>
      </p:sp>
      <p:sp>
        <p:nvSpPr>
          <p:cNvPr id="85" name="图像"/>
          <p:cNvSpPr>
            <a:spLocks noGrp="1"/>
          </p:cNvSpPr>
          <p:nvPr>
            <p:ph type="pic" idx="15"/>
          </p:nvPr>
        </p:nvSpPr>
        <p:spPr>
          <a:xfrm>
            <a:off x="1206500" y="952500"/>
            <a:ext cx="14173200" cy="11468100"/>
          </a:xfrm>
          <a:prstGeom prst="rect">
            <a:avLst/>
          </a:prstGeom>
        </p:spPr>
        <p:txBody>
          <a:bodyPr lIns="91439" tIns="45719" rIns="91439" bIns="45719" anchor="t">
            <a:noAutofit/>
          </a:bodyPr>
          <a:lstStyle/>
          <a:p>
            <a:endParaRPr/>
          </a:p>
        </p:txBody>
      </p:sp>
      <p:sp>
        <p:nvSpPr>
          <p:cNvPr id="86"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标题文本"/>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标题文本</a:t>
            </a:r>
          </a:p>
        </p:txBody>
      </p:sp>
      <p:sp>
        <p:nvSpPr>
          <p:cNvPr id="3" name="正文级别 1…"/>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正文级别 1</a:t>
            </a:r>
          </a:p>
          <a:p>
            <a:pPr lvl="1"/>
            <a:r>
              <a:t>正文级别 2</a:t>
            </a:r>
          </a:p>
          <a:p>
            <a:pPr lvl="2"/>
            <a:r>
              <a:t>正文级别 3</a:t>
            </a:r>
          </a:p>
          <a:p>
            <a:pPr lvl="3"/>
            <a:r>
              <a:t>正文级别 4</a:t>
            </a:r>
          </a:p>
          <a:p>
            <a:pPr lvl="4"/>
            <a:r>
              <a:t>正文级别 5</a:t>
            </a:r>
          </a:p>
        </p:txBody>
      </p:sp>
      <p:sp>
        <p:nvSpPr>
          <p:cNvPr id="4" name="幻灯片编号"/>
          <p:cNvSpPr txBox="1">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13.xml"/><Relationship Id="rId2" Type="http://schemas.openxmlformats.org/officeDocument/2006/relationships/image" Target="../media/image4.jpe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13.xml"/><Relationship Id="rId2" Type="http://schemas.openxmlformats.org/officeDocument/2006/relationships/image" Target="../media/image19.pn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pn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13.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13.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13.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london-1475101_1920.jpg" descr="london-1475101_1920.jpg"/>
          <p:cNvPicPr>
            <a:picLocks noChangeAspect="1"/>
          </p:cNvPicPr>
          <p:nvPr/>
        </p:nvPicPr>
        <p:blipFill>
          <a:blip r:embed="rId2">
            <a:extLst/>
          </a:blip>
          <a:srcRect b="9014"/>
          <a:stretch>
            <a:fillRect/>
          </a:stretch>
        </p:blipFill>
        <p:spPr>
          <a:xfrm>
            <a:off x="-1" y="0"/>
            <a:ext cx="24384001" cy="13716000"/>
          </a:xfrm>
          <a:prstGeom prst="rect">
            <a:avLst/>
          </a:prstGeom>
          <a:ln w="12700">
            <a:miter lim="400000"/>
          </a:ln>
        </p:spPr>
      </p:pic>
      <p:sp>
        <p:nvSpPr>
          <p:cNvPr id="137" name="矩形"/>
          <p:cNvSpPr/>
          <p:nvPr/>
        </p:nvSpPr>
        <p:spPr>
          <a:xfrm>
            <a:off x="-36712" y="0"/>
            <a:ext cx="24420712" cy="13716000"/>
          </a:xfrm>
          <a:prstGeom prst="rect">
            <a:avLst/>
          </a:prstGeom>
          <a:solidFill>
            <a:srgbClr val="000000">
              <a:alpha val="51253"/>
            </a:srgbClr>
          </a:solidFill>
          <a:ln w="12700">
            <a:miter lim="400000"/>
          </a:ln>
        </p:spPr>
        <p:txBody>
          <a:bodyPr lIns="71437" tIns="71437" rIns="71437" bIns="71437" anchor="ctr"/>
          <a:lstStyle/>
          <a:p>
            <a:pPr defTabSz="821531">
              <a:defRPr sz="3200"/>
            </a:pPr>
            <a:endParaRPr/>
          </a:p>
        </p:txBody>
      </p:sp>
      <p:sp>
        <p:nvSpPr>
          <p:cNvPr id="138" name="税务筹划与企业发展"/>
          <p:cNvSpPr txBox="1"/>
          <p:nvPr/>
        </p:nvSpPr>
        <p:spPr>
          <a:xfrm>
            <a:off x="7598463" y="6108700"/>
            <a:ext cx="9299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税务筹划与企业发展</a:t>
            </a:r>
          </a:p>
        </p:txBody>
      </p:sp>
      <p:sp>
        <p:nvSpPr>
          <p:cNvPr id="139" name="多边形"/>
          <p:cNvSpPr/>
          <p:nvPr/>
        </p:nvSpPr>
        <p:spPr>
          <a:xfrm>
            <a:off x="11151973" y="3739381"/>
            <a:ext cx="2080054" cy="24018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42525"/>
          </a:solidFill>
          <a:ln w="12700">
            <a:miter lim="400000"/>
          </a:ln>
        </p:spPr>
        <p:txBody>
          <a:bodyPr lIns="71437" tIns="71437" rIns="71437" bIns="71437" anchor="ctr"/>
          <a:lstStyle/>
          <a:p>
            <a:pPr defTabSz="821531">
              <a:defRPr sz="3200"/>
            </a:pPr>
            <a:endParaRPr/>
          </a:p>
        </p:txBody>
      </p:sp>
      <p:sp>
        <p:nvSpPr>
          <p:cNvPr id="140" name="形状"/>
          <p:cNvSpPr/>
          <p:nvPr/>
        </p:nvSpPr>
        <p:spPr>
          <a:xfrm>
            <a:off x="11560150" y="4252912"/>
            <a:ext cx="1376201" cy="13747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395" y="0"/>
                </a:lnTo>
                <a:lnTo>
                  <a:pt x="0" y="0"/>
                </a:lnTo>
                <a:close/>
                <a:moveTo>
                  <a:pt x="14486" y="1856"/>
                </a:moveTo>
                <a:lnTo>
                  <a:pt x="10950" y="8178"/>
                </a:lnTo>
                <a:lnTo>
                  <a:pt x="13040" y="11111"/>
                </a:lnTo>
                <a:lnTo>
                  <a:pt x="8480" y="12596"/>
                </a:lnTo>
                <a:lnTo>
                  <a:pt x="4483" y="19744"/>
                </a:lnTo>
                <a:lnTo>
                  <a:pt x="12508" y="16993"/>
                </a:lnTo>
                <a:lnTo>
                  <a:pt x="16049" y="21600"/>
                </a:lnTo>
                <a:lnTo>
                  <a:pt x="14981" y="16148"/>
                </a:lnTo>
                <a:lnTo>
                  <a:pt x="21600" y="13879"/>
                </a:lnTo>
                <a:lnTo>
                  <a:pt x="14486" y="1856"/>
                </a:lnTo>
                <a:close/>
              </a:path>
            </a:pathLst>
          </a:custGeom>
          <a:solidFill>
            <a:srgbClr val="FFBA02"/>
          </a:solidFill>
          <a:ln w="12700">
            <a:miter lim="400000"/>
          </a:ln>
        </p:spPr>
        <p:txBody>
          <a:bodyPr lIns="71437" tIns="71437" rIns="71437" bIns="71437" anchor="ctr"/>
          <a:lstStyle/>
          <a:p>
            <a:pPr defTabSz="821531">
              <a:defRPr sz="3200"/>
            </a:pPr>
            <a:endParaRPr/>
          </a:p>
        </p:txBody>
      </p:sp>
      <p:sp>
        <p:nvSpPr>
          <p:cNvPr id="141" name="团队名称、律师姓名"/>
          <p:cNvSpPr txBox="1"/>
          <p:nvPr/>
        </p:nvSpPr>
        <p:spPr>
          <a:xfrm>
            <a:off x="9809856" y="11258856"/>
            <a:ext cx="4727576" cy="8540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4000"/>
            </a:lvl1pPr>
          </a:lstStyle>
          <a:p>
            <a:r>
              <a:t>团队名称、律师姓名</a:t>
            </a:r>
          </a:p>
        </p:txBody>
      </p:sp>
      <p:sp>
        <p:nvSpPr>
          <p:cNvPr id="142" name="讲课时间、讲课地点"/>
          <p:cNvSpPr txBox="1"/>
          <p:nvPr/>
        </p:nvSpPr>
        <p:spPr>
          <a:xfrm>
            <a:off x="9809856" y="12279911"/>
            <a:ext cx="4727576" cy="8540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4000"/>
            </a:lvl1pPr>
          </a:lstStyle>
          <a:p>
            <a:r>
              <a:t>讲课时间、讲课地点</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grpSp>
        <p:nvGrpSpPr>
          <p:cNvPr id="241" name="成组"/>
          <p:cNvGrpSpPr/>
          <p:nvPr/>
        </p:nvGrpSpPr>
        <p:grpSpPr>
          <a:xfrm>
            <a:off x="1072301" y="4545891"/>
            <a:ext cx="3257426" cy="3615163"/>
            <a:chOff x="251962" y="0"/>
            <a:chExt cx="3257425" cy="3615162"/>
          </a:xfrm>
        </p:grpSpPr>
        <p:sp>
          <p:nvSpPr>
            <p:cNvPr id="239" name="多边形"/>
            <p:cNvSpPr/>
            <p:nvPr/>
          </p:nvSpPr>
          <p:spPr>
            <a:xfrm>
              <a:off x="251962" y="0"/>
              <a:ext cx="3257426" cy="361516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noFill/>
            <a:ln w="50800" cap="flat">
              <a:solidFill>
                <a:srgbClr val="FFBA02"/>
              </a:solidFill>
              <a:prstDash val="solid"/>
              <a:round/>
            </a:ln>
            <a:effectLst/>
          </p:spPr>
          <p:txBody>
            <a:bodyPr wrap="square" lIns="71437" tIns="71437" rIns="71437" bIns="71437" numCol="1" anchor="ctr">
              <a:noAutofit/>
            </a:bodyPr>
            <a:lstStyle/>
            <a:p>
              <a:pPr defTabSz="821531">
                <a:defRPr sz="3200"/>
              </a:pPr>
              <a:endParaRPr/>
            </a:p>
          </p:txBody>
        </p:sp>
        <p:sp>
          <p:nvSpPr>
            <p:cNvPr id="240" name="客户"/>
            <p:cNvSpPr txBox="1"/>
            <p:nvPr/>
          </p:nvSpPr>
          <p:spPr>
            <a:xfrm>
              <a:off x="1125024" y="1267831"/>
              <a:ext cx="1511301" cy="1079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just" defTabSz="1377950">
                <a:lnSpc>
                  <a:spcPct val="110000"/>
                </a:lnSpc>
                <a:defRPr sz="5500">
                  <a:latin typeface="Lantinghei SC Extralight"/>
                  <a:ea typeface="Lantinghei SC Extralight"/>
                  <a:cs typeface="Lantinghei SC Extralight"/>
                  <a:sym typeface="Lantinghei SC Extralight"/>
                </a:defRPr>
              </a:lvl1pPr>
            </a:lstStyle>
            <a:p>
              <a:r>
                <a:t>客户</a:t>
              </a:r>
            </a:p>
          </p:txBody>
        </p:sp>
      </p:grpSp>
      <p:grpSp>
        <p:nvGrpSpPr>
          <p:cNvPr id="244" name="成组"/>
          <p:cNvGrpSpPr/>
          <p:nvPr/>
        </p:nvGrpSpPr>
        <p:grpSpPr>
          <a:xfrm>
            <a:off x="5820798" y="4545891"/>
            <a:ext cx="3257426" cy="3615163"/>
            <a:chOff x="251962" y="0"/>
            <a:chExt cx="3257425" cy="3615162"/>
          </a:xfrm>
        </p:grpSpPr>
        <p:sp>
          <p:nvSpPr>
            <p:cNvPr id="242" name="多边形"/>
            <p:cNvSpPr/>
            <p:nvPr/>
          </p:nvSpPr>
          <p:spPr>
            <a:xfrm>
              <a:off x="251962" y="0"/>
              <a:ext cx="3257426" cy="361516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noFill/>
            <a:ln w="50800" cap="flat">
              <a:solidFill>
                <a:srgbClr val="FFBA02"/>
              </a:solidFill>
              <a:prstDash val="solid"/>
              <a:round/>
            </a:ln>
            <a:effectLst/>
          </p:spPr>
          <p:txBody>
            <a:bodyPr wrap="square" lIns="71437" tIns="71437" rIns="71437" bIns="71437" numCol="1" anchor="ctr">
              <a:noAutofit/>
            </a:bodyPr>
            <a:lstStyle/>
            <a:p>
              <a:pPr defTabSz="821531">
                <a:defRPr sz="3200"/>
              </a:pPr>
              <a:endParaRPr/>
            </a:p>
          </p:txBody>
        </p:sp>
        <p:sp>
          <p:nvSpPr>
            <p:cNvPr id="243" name="收入"/>
            <p:cNvSpPr txBox="1"/>
            <p:nvPr/>
          </p:nvSpPr>
          <p:spPr>
            <a:xfrm>
              <a:off x="1125024" y="1267831"/>
              <a:ext cx="1511301" cy="1079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just" defTabSz="1377950">
                <a:lnSpc>
                  <a:spcPct val="110000"/>
                </a:lnSpc>
                <a:defRPr sz="5500">
                  <a:latin typeface="Lantinghei SC Extralight"/>
                  <a:ea typeface="Lantinghei SC Extralight"/>
                  <a:cs typeface="Lantinghei SC Extralight"/>
                  <a:sym typeface="Lantinghei SC Extralight"/>
                </a:defRPr>
              </a:lvl1pPr>
            </a:lstStyle>
            <a:p>
              <a:r>
                <a:t>收入</a:t>
              </a:r>
            </a:p>
          </p:txBody>
        </p:sp>
      </p:grpSp>
      <p:grpSp>
        <p:nvGrpSpPr>
          <p:cNvPr id="247" name="成组"/>
          <p:cNvGrpSpPr/>
          <p:nvPr/>
        </p:nvGrpSpPr>
        <p:grpSpPr>
          <a:xfrm>
            <a:off x="12349982" y="4545891"/>
            <a:ext cx="3257426" cy="3615163"/>
            <a:chOff x="251962" y="0"/>
            <a:chExt cx="3257425" cy="3615162"/>
          </a:xfrm>
        </p:grpSpPr>
        <p:sp>
          <p:nvSpPr>
            <p:cNvPr id="245" name="多边形"/>
            <p:cNvSpPr/>
            <p:nvPr/>
          </p:nvSpPr>
          <p:spPr>
            <a:xfrm>
              <a:off x="251962" y="0"/>
              <a:ext cx="3257426" cy="361516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noFill/>
            <a:ln w="50800" cap="flat">
              <a:solidFill>
                <a:srgbClr val="FFBA02"/>
              </a:solidFill>
              <a:prstDash val="solid"/>
              <a:round/>
            </a:ln>
            <a:effectLst/>
          </p:spPr>
          <p:txBody>
            <a:bodyPr wrap="square" lIns="71437" tIns="71437" rIns="71437" bIns="71437" numCol="1" anchor="ctr">
              <a:noAutofit/>
            </a:bodyPr>
            <a:lstStyle/>
            <a:p>
              <a:pPr defTabSz="821531">
                <a:defRPr sz="3200"/>
              </a:pPr>
              <a:endParaRPr/>
            </a:p>
          </p:txBody>
        </p:sp>
        <p:sp>
          <p:nvSpPr>
            <p:cNvPr id="246" name="成本"/>
            <p:cNvSpPr txBox="1"/>
            <p:nvPr/>
          </p:nvSpPr>
          <p:spPr>
            <a:xfrm>
              <a:off x="1125024" y="1267831"/>
              <a:ext cx="1511301" cy="1079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just" defTabSz="1377950">
                <a:lnSpc>
                  <a:spcPct val="110000"/>
                </a:lnSpc>
                <a:defRPr sz="5500">
                  <a:latin typeface="Lantinghei SC Extralight"/>
                  <a:ea typeface="Lantinghei SC Extralight"/>
                  <a:cs typeface="Lantinghei SC Extralight"/>
                  <a:sym typeface="Lantinghei SC Extralight"/>
                </a:defRPr>
              </a:lvl1pPr>
            </a:lstStyle>
            <a:p>
              <a:r>
                <a:t>成本</a:t>
              </a:r>
            </a:p>
          </p:txBody>
        </p:sp>
      </p:grpSp>
      <p:grpSp>
        <p:nvGrpSpPr>
          <p:cNvPr id="250" name="成组"/>
          <p:cNvGrpSpPr/>
          <p:nvPr/>
        </p:nvGrpSpPr>
        <p:grpSpPr>
          <a:xfrm>
            <a:off x="17098478" y="4545891"/>
            <a:ext cx="3257426" cy="3615163"/>
            <a:chOff x="251962" y="0"/>
            <a:chExt cx="3257425" cy="3615162"/>
          </a:xfrm>
        </p:grpSpPr>
        <p:sp>
          <p:nvSpPr>
            <p:cNvPr id="248" name="多边形"/>
            <p:cNvSpPr/>
            <p:nvPr/>
          </p:nvSpPr>
          <p:spPr>
            <a:xfrm>
              <a:off x="251962" y="0"/>
              <a:ext cx="3257426" cy="361516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noFill/>
            <a:ln w="50800" cap="flat">
              <a:solidFill>
                <a:srgbClr val="FFBA02"/>
              </a:solidFill>
              <a:prstDash val="solid"/>
              <a:round/>
            </a:ln>
            <a:effectLst/>
          </p:spPr>
          <p:txBody>
            <a:bodyPr wrap="square" lIns="71437" tIns="71437" rIns="71437" bIns="71437" numCol="1" anchor="ctr">
              <a:noAutofit/>
            </a:bodyPr>
            <a:lstStyle/>
            <a:p>
              <a:pPr defTabSz="821531">
                <a:defRPr sz="3200"/>
              </a:pPr>
              <a:endParaRPr/>
            </a:p>
          </p:txBody>
        </p:sp>
        <p:sp>
          <p:nvSpPr>
            <p:cNvPr id="249" name="供应商"/>
            <p:cNvSpPr txBox="1"/>
            <p:nvPr/>
          </p:nvSpPr>
          <p:spPr>
            <a:xfrm>
              <a:off x="775775" y="1267831"/>
              <a:ext cx="2209801" cy="1079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just" defTabSz="1377950">
                <a:lnSpc>
                  <a:spcPct val="110000"/>
                </a:lnSpc>
                <a:defRPr sz="5500">
                  <a:latin typeface="Lantinghei SC Extralight"/>
                  <a:ea typeface="Lantinghei SC Extralight"/>
                  <a:cs typeface="Lantinghei SC Extralight"/>
                  <a:sym typeface="Lantinghei SC Extralight"/>
                </a:defRPr>
              </a:lvl1pPr>
            </a:lstStyle>
            <a:p>
              <a:r>
                <a:t>供应商</a:t>
              </a:r>
            </a:p>
          </p:txBody>
        </p:sp>
      </p:grpSp>
      <p:sp>
        <p:nvSpPr>
          <p:cNvPr id="251" name="线条"/>
          <p:cNvSpPr/>
          <p:nvPr/>
        </p:nvSpPr>
        <p:spPr>
          <a:xfrm flipV="1">
            <a:off x="7422098" y="3095442"/>
            <a:ext cx="1" cy="1041401"/>
          </a:xfrm>
          <a:prstGeom prst="line">
            <a:avLst/>
          </a:prstGeom>
          <a:ln w="50800">
            <a:solidFill>
              <a:srgbClr val="FFFFFF"/>
            </a:solidFill>
            <a:tailEnd type="triangle"/>
          </a:ln>
        </p:spPr>
        <p:txBody>
          <a:bodyPr tIns="91439" bIns="91439"/>
          <a:lstStyle/>
          <a:p>
            <a:pPr algn="l" defTabSz="1828800">
              <a:defRPr sz="3600">
                <a:solidFill>
                  <a:srgbClr val="000000"/>
                </a:solidFill>
                <a:latin typeface="Arial"/>
                <a:ea typeface="Arial"/>
                <a:cs typeface="Arial"/>
                <a:sym typeface="Arial"/>
              </a:defRPr>
            </a:pPr>
            <a:endParaRPr/>
          </a:p>
        </p:txBody>
      </p:sp>
      <p:sp>
        <p:nvSpPr>
          <p:cNvPr id="252" name="线条"/>
          <p:cNvSpPr/>
          <p:nvPr/>
        </p:nvSpPr>
        <p:spPr>
          <a:xfrm flipV="1">
            <a:off x="13978694" y="3095442"/>
            <a:ext cx="1" cy="1041401"/>
          </a:xfrm>
          <a:prstGeom prst="line">
            <a:avLst/>
          </a:prstGeom>
          <a:ln w="50800">
            <a:solidFill>
              <a:srgbClr val="FFFFFF"/>
            </a:solidFill>
            <a:tailEnd type="triangle"/>
          </a:ln>
        </p:spPr>
        <p:txBody>
          <a:bodyPr tIns="91439" bIns="91439"/>
          <a:lstStyle/>
          <a:p>
            <a:pPr algn="l" defTabSz="1828800">
              <a:defRPr sz="3600">
                <a:solidFill>
                  <a:srgbClr val="000000"/>
                </a:solidFill>
                <a:latin typeface="Arial"/>
                <a:ea typeface="Arial"/>
                <a:cs typeface="Arial"/>
                <a:sym typeface="Arial"/>
              </a:defRPr>
            </a:pPr>
            <a:endParaRPr/>
          </a:p>
        </p:txBody>
      </p:sp>
      <p:sp>
        <p:nvSpPr>
          <p:cNvPr id="253" name="形状"/>
          <p:cNvSpPr/>
          <p:nvPr/>
        </p:nvSpPr>
        <p:spPr>
          <a:xfrm flipH="1">
            <a:off x="2263985" y="3292292"/>
            <a:ext cx="4999365" cy="10414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450"/>
                </a:lnTo>
                <a:cubicBezTo>
                  <a:pt x="0" y="4231"/>
                  <a:pt x="1098" y="0"/>
                  <a:pt x="2453" y="0"/>
                </a:cubicBezTo>
                <a:lnTo>
                  <a:pt x="18446" y="0"/>
                </a:lnTo>
                <a:cubicBezTo>
                  <a:pt x="19801" y="0"/>
                  <a:pt x="20899" y="4231"/>
                  <a:pt x="20899" y="9450"/>
                </a:cubicBezTo>
                <a:lnTo>
                  <a:pt x="20899" y="10800"/>
                </a:lnTo>
                <a:lnTo>
                  <a:pt x="21600" y="10800"/>
                </a:lnTo>
                <a:lnTo>
                  <a:pt x="20198" y="16200"/>
                </a:lnTo>
                <a:lnTo>
                  <a:pt x="18797" y="10800"/>
                </a:lnTo>
                <a:lnTo>
                  <a:pt x="19498" y="10800"/>
                </a:lnTo>
                <a:lnTo>
                  <a:pt x="19498" y="9450"/>
                </a:lnTo>
                <a:cubicBezTo>
                  <a:pt x="19498" y="7213"/>
                  <a:pt x="19027" y="5400"/>
                  <a:pt x="18446" y="5400"/>
                </a:cubicBezTo>
                <a:lnTo>
                  <a:pt x="2453" y="5400"/>
                </a:lnTo>
                <a:cubicBezTo>
                  <a:pt x="1872" y="5400"/>
                  <a:pt x="1402" y="7213"/>
                  <a:pt x="1402" y="9450"/>
                </a:cubicBezTo>
                <a:lnTo>
                  <a:pt x="1402" y="21600"/>
                </a:lnTo>
                <a:lnTo>
                  <a:pt x="0" y="21600"/>
                </a:lnTo>
                <a:close/>
              </a:path>
            </a:pathLst>
          </a:custGeom>
          <a:solidFill>
            <a:srgbClr val="FFFFFF"/>
          </a:solidFill>
          <a:ln w="12700">
            <a:miter lim="400000"/>
          </a:ln>
        </p:spPr>
        <p:txBody>
          <a:bodyPr tIns="91439" bIns="91439"/>
          <a:lstStyle/>
          <a:p>
            <a:pPr algn="l" defTabSz="1828800">
              <a:defRPr sz="3600">
                <a:solidFill>
                  <a:srgbClr val="000000"/>
                </a:solidFill>
                <a:latin typeface="Arial"/>
                <a:ea typeface="Arial"/>
                <a:cs typeface="Arial"/>
                <a:sym typeface="Arial"/>
              </a:defRPr>
            </a:pPr>
            <a:endParaRPr/>
          </a:p>
        </p:txBody>
      </p:sp>
      <p:sp>
        <p:nvSpPr>
          <p:cNvPr id="254" name="形状"/>
          <p:cNvSpPr/>
          <p:nvPr/>
        </p:nvSpPr>
        <p:spPr>
          <a:xfrm>
            <a:off x="14232549" y="3292292"/>
            <a:ext cx="4999365" cy="10414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450"/>
                </a:lnTo>
                <a:cubicBezTo>
                  <a:pt x="0" y="4231"/>
                  <a:pt x="1098" y="0"/>
                  <a:pt x="2453" y="0"/>
                </a:cubicBezTo>
                <a:lnTo>
                  <a:pt x="18446" y="0"/>
                </a:lnTo>
                <a:cubicBezTo>
                  <a:pt x="19801" y="0"/>
                  <a:pt x="20899" y="4231"/>
                  <a:pt x="20899" y="9450"/>
                </a:cubicBezTo>
                <a:lnTo>
                  <a:pt x="20899" y="10800"/>
                </a:lnTo>
                <a:lnTo>
                  <a:pt x="21600" y="10800"/>
                </a:lnTo>
                <a:lnTo>
                  <a:pt x="20198" y="16200"/>
                </a:lnTo>
                <a:lnTo>
                  <a:pt x="18797" y="10800"/>
                </a:lnTo>
                <a:lnTo>
                  <a:pt x="19498" y="10800"/>
                </a:lnTo>
                <a:lnTo>
                  <a:pt x="19498" y="9450"/>
                </a:lnTo>
                <a:cubicBezTo>
                  <a:pt x="19498" y="7213"/>
                  <a:pt x="19027" y="5400"/>
                  <a:pt x="18446" y="5400"/>
                </a:cubicBezTo>
                <a:lnTo>
                  <a:pt x="2453" y="5400"/>
                </a:lnTo>
                <a:cubicBezTo>
                  <a:pt x="1872" y="5400"/>
                  <a:pt x="1402" y="7213"/>
                  <a:pt x="1402" y="9450"/>
                </a:cubicBezTo>
                <a:lnTo>
                  <a:pt x="1402" y="21600"/>
                </a:lnTo>
                <a:lnTo>
                  <a:pt x="0" y="21600"/>
                </a:lnTo>
                <a:close/>
              </a:path>
            </a:pathLst>
          </a:custGeom>
          <a:solidFill>
            <a:srgbClr val="FFFFFF"/>
          </a:solidFill>
          <a:ln w="12700">
            <a:miter lim="400000"/>
          </a:ln>
        </p:spPr>
        <p:txBody>
          <a:bodyPr tIns="91439" bIns="91439"/>
          <a:lstStyle/>
          <a:p>
            <a:pPr algn="l" defTabSz="1828800">
              <a:defRPr sz="3600">
                <a:solidFill>
                  <a:srgbClr val="000000"/>
                </a:solidFill>
                <a:latin typeface="Arial"/>
                <a:ea typeface="Arial"/>
                <a:cs typeface="Arial"/>
                <a:sym typeface="Arial"/>
              </a:defRPr>
            </a:pPr>
            <a:endParaRPr/>
          </a:p>
        </p:txBody>
      </p:sp>
      <p:sp>
        <p:nvSpPr>
          <p:cNvPr id="255" name="线条"/>
          <p:cNvSpPr/>
          <p:nvPr/>
        </p:nvSpPr>
        <p:spPr>
          <a:xfrm>
            <a:off x="13978694" y="8360797"/>
            <a:ext cx="1" cy="1041401"/>
          </a:xfrm>
          <a:prstGeom prst="line">
            <a:avLst/>
          </a:prstGeom>
          <a:ln w="63500">
            <a:solidFill>
              <a:srgbClr val="FFFFFF"/>
            </a:solidFill>
            <a:tailEnd type="triangle"/>
          </a:ln>
        </p:spPr>
        <p:txBody>
          <a:bodyPr tIns="91439" bIns="91439"/>
          <a:lstStyle/>
          <a:p>
            <a:pPr algn="l" defTabSz="1828800">
              <a:defRPr sz="3600">
                <a:solidFill>
                  <a:srgbClr val="000000"/>
                </a:solidFill>
                <a:latin typeface="Arial"/>
                <a:ea typeface="Arial"/>
                <a:cs typeface="Arial"/>
                <a:sym typeface="Arial"/>
              </a:defRPr>
            </a:pPr>
            <a:endParaRPr/>
          </a:p>
        </p:txBody>
      </p:sp>
      <p:sp>
        <p:nvSpPr>
          <p:cNvPr id="256" name="不含税收入"/>
          <p:cNvSpPr/>
          <p:nvPr/>
        </p:nvSpPr>
        <p:spPr>
          <a:xfrm>
            <a:off x="5598741" y="1687662"/>
            <a:ext cx="4133851" cy="1071881"/>
          </a:xfrm>
          <a:prstGeom prst="rect">
            <a:avLst/>
          </a:prstGeom>
          <a:solidFill>
            <a:srgbClr val="FFBA02">
              <a:alpha val="89311"/>
            </a:srgbClr>
          </a:solidFill>
          <a:ln w="12700">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a:latin typeface="微软雅黑"/>
                <a:ea typeface="微软雅黑"/>
                <a:cs typeface="微软雅黑"/>
                <a:sym typeface="微软雅黑"/>
              </a:defRPr>
            </a:lvl1pPr>
          </a:lstStyle>
          <a:p>
            <a:r>
              <a:t>不含税收入</a:t>
            </a:r>
          </a:p>
        </p:txBody>
      </p:sp>
      <p:sp>
        <p:nvSpPr>
          <p:cNvPr id="257" name="企业所得税"/>
          <p:cNvSpPr/>
          <p:nvPr/>
        </p:nvSpPr>
        <p:spPr>
          <a:xfrm>
            <a:off x="19264607" y="1687662"/>
            <a:ext cx="4150664" cy="1071881"/>
          </a:xfrm>
          <a:prstGeom prst="rect">
            <a:avLst/>
          </a:prstGeom>
          <a:solidFill>
            <a:srgbClr val="FFBA02">
              <a:alpha val="89311"/>
            </a:srgbClr>
          </a:solidFill>
          <a:ln w="12700">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a:latin typeface="微软雅黑"/>
                <a:ea typeface="微软雅黑"/>
                <a:cs typeface="微软雅黑"/>
                <a:sym typeface="微软雅黑"/>
              </a:defRPr>
            </a:lvl1pPr>
          </a:lstStyle>
          <a:p>
            <a:r>
              <a:t>企业所得税</a:t>
            </a:r>
          </a:p>
        </p:txBody>
      </p:sp>
      <p:sp>
        <p:nvSpPr>
          <p:cNvPr id="258" name="不含税成本费用"/>
          <p:cNvSpPr/>
          <p:nvPr/>
        </p:nvSpPr>
        <p:spPr>
          <a:xfrm>
            <a:off x="11237662" y="1687662"/>
            <a:ext cx="5452791" cy="1071881"/>
          </a:xfrm>
          <a:prstGeom prst="rect">
            <a:avLst/>
          </a:prstGeom>
          <a:solidFill>
            <a:srgbClr val="FFBA02">
              <a:alpha val="89311"/>
            </a:srgbClr>
          </a:solidFill>
          <a:ln w="12700">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a:latin typeface="微软雅黑"/>
                <a:ea typeface="微软雅黑"/>
                <a:cs typeface="微软雅黑"/>
                <a:sym typeface="微软雅黑"/>
              </a:defRPr>
            </a:lvl1pPr>
          </a:lstStyle>
          <a:p>
            <a:r>
              <a:t>不含税成本费用</a:t>
            </a:r>
          </a:p>
        </p:txBody>
      </p:sp>
      <p:sp>
        <p:nvSpPr>
          <p:cNvPr id="259" name="线条"/>
          <p:cNvSpPr/>
          <p:nvPr/>
        </p:nvSpPr>
        <p:spPr>
          <a:xfrm>
            <a:off x="17487361" y="2202964"/>
            <a:ext cx="981076" cy="19051"/>
          </a:xfrm>
          <a:prstGeom prst="line">
            <a:avLst/>
          </a:prstGeom>
          <a:ln w="76200">
            <a:solidFill>
              <a:srgbClr val="FFFFFF"/>
            </a:solidFill>
            <a:tailEnd type="triangle"/>
          </a:ln>
        </p:spPr>
        <p:txBody>
          <a:bodyPr tIns="91439" bIns="91439"/>
          <a:lstStyle/>
          <a:p>
            <a:pPr algn="l" defTabSz="1828800">
              <a:defRPr sz="3600">
                <a:solidFill>
                  <a:srgbClr val="000000"/>
                </a:solidFill>
                <a:latin typeface="Arial"/>
                <a:ea typeface="Arial"/>
                <a:cs typeface="Arial"/>
                <a:sym typeface="Arial"/>
              </a:defRPr>
            </a:pPr>
            <a:endParaRPr/>
          </a:p>
        </p:txBody>
      </p:sp>
      <p:sp>
        <p:nvSpPr>
          <p:cNvPr id="260" name="线条"/>
          <p:cNvSpPr/>
          <p:nvPr/>
        </p:nvSpPr>
        <p:spPr>
          <a:xfrm>
            <a:off x="10231086" y="2223602"/>
            <a:ext cx="508082" cy="1"/>
          </a:xfrm>
          <a:prstGeom prst="line">
            <a:avLst/>
          </a:prstGeom>
          <a:ln w="63500">
            <a:solidFill>
              <a:srgbClr val="FFFFFF"/>
            </a:solidFill>
            <a:miter lim="400000"/>
          </a:ln>
        </p:spPr>
        <p:txBody>
          <a:bodyPr tIns="91439" bIns="91439"/>
          <a:lstStyle/>
          <a:p>
            <a:pPr algn="l" defTabSz="1828800">
              <a:defRPr sz="3600">
                <a:solidFill>
                  <a:srgbClr val="000000"/>
                </a:solidFill>
                <a:latin typeface="Arial"/>
                <a:ea typeface="Arial"/>
                <a:cs typeface="Arial"/>
                <a:sym typeface="Arial"/>
              </a:defRPr>
            </a:pPr>
            <a:endParaRPr/>
          </a:p>
        </p:txBody>
      </p:sp>
      <p:sp>
        <p:nvSpPr>
          <p:cNvPr id="261" name="增值税"/>
          <p:cNvSpPr/>
          <p:nvPr/>
        </p:nvSpPr>
        <p:spPr>
          <a:xfrm>
            <a:off x="19412997" y="9601941"/>
            <a:ext cx="4150665" cy="1071881"/>
          </a:xfrm>
          <a:prstGeom prst="rect">
            <a:avLst/>
          </a:prstGeom>
          <a:solidFill>
            <a:srgbClr val="FFBA02">
              <a:alpha val="89311"/>
            </a:srgbClr>
          </a:solidFill>
          <a:ln w="12700">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a:latin typeface="微软雅黑"/>
                <a:ea typeface="微软雅黑"/>
                <a:cs typeface="微软雅黑"/>
                <a:sym typeface="微软雅黑"/>
              </a:defRPr>
            </a:lvl1pPr>
          </a:lstStyle>
          <a:p>
            <a:r>
              <a:t>增值税</a:t>
            </a:r>
          </a:p>
        </p:txBody>
      </p:sp>
      <p:sp>
        <p:nvSpPr>
          <p:cNvPr id="262" name="进项税额"/>
          <p:cNvSpPr/>
          <p:nvPr/>
        </p:nvSpPr>
        <p:spPr>
          <a:xfrm>
            <a:off x="11386052" y="9601941"/>
            <a:ext cx="5452791" cy="1071881"/>
          </a:xfrm>
          <a:prstGeom prst="rect">
            <a:avLst/>
          </a:prstGeom>
          <a:solidFill>
            <a:srgbClr val="FFBA02">
              <a:alpha val="89311"/>
            </a:srgbClr>
          </a:solidFill>
          <a:ln w="12700">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a:latin typeface="微软雅黑"/>
                <a:ea typeface="微软雅黑"/>
                <a:cs typeface="微软雅黑"/>
                <a:sym typeface="微软雅黑"/>
              </a:defRPr>
            </a:lvl1pPr>
          </a:lstStyle>
          <a:p>
            <a:r>
              <a:t>进项税额</a:t>
            </a:r>
          </a:p>
        </p:txBody>
      </p:sp>
      <p:sp>
        <p:nvSpPr>
          <p:cNvPr id="263" name="销项税额"/>
          <p:cNvSpPr/>
          <p:nvPr/>
        </p:nvSpPr>
        <p:spPr>
          <a:xfrm>
            <a:off x="5738726" y="9601941"/>
            <a:ext cx="4150664" cy="1071881"/>
          </a:xfrm>
          <a:prstGeom prst="rect">
            <a:avLst/>
          </a:prstGeom>
          <a:solidFill>
            <a:srgbClr val="FFBA02">
              <a:alpha val="89311"/>
            </a:srgbClr>
          </a:solidFill>
          <a:ln w="12700">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a:latin typeface="微软雅黑"/>
                <a:ea typeface="微软雅黑"/>
                <a:cs typeface="微软雅黑"/>
                <a:sym typeface="微软雅黑"/>
              </a:defRPr>
            </a:lvl1pPr>
          </a:lstStyle>
          <a:p>
            <a:r>
              <a:t>销项税额</a:t>
            </a:r>
          </a:p>
        </p:txBody>
      </p:sp>
      <p:sp>
        <p:nvSpPr>
          <p:cNvPr id="264" name="发票/视同进项"/>
          <p:cNvSpPr/>
          <p:nvPr/>
        </p:nvSpPr>
        <p:spPr>
          <a:xfrm>
            <a:off x="11433395" y="11614406"/>
            <a:ext cx="5380331" cy="1071881"/>
          </a:xfrm>
          <a:prstGeom prst="rect">
            <a:avLst/>
          </a:prstGeom>
          <a:solidFill>
            <a:srgbClr val="FFBA02">
              <a:alpha val="89311"/>
            </a:srgbClr>
          </a:solidFill>
          <a:ln w="12700">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a:solidFill>
                  <a:srgbClr val="000000"/>
                </a:solidFill>
                <a:latin typeface="微软雅黑"/>
                <a:ea typeface="微软雅黑"/>
                <a:cs typeface="微软雅黑"/>
                <a:sym typeface="微软雅黑"/>
              </a:defRPr>
            </a:lvl1pPr>
          </a:lstStyle>
          <a:p>
            <a:r>
              <a:t>发票/视同进项</a:t>
            </a:r>
          </a:p>
        </p:txBody>
      </p:sp>
      <p:sp>
        <p:nvSpPr>
          <p:cNvPr id="265" name="线条"/>
          <p:cNvSpPr/>
          <p:nvPr/>
        </p:nvSpPr>
        <p:spPr>
          <a:xfrm>
            <a:off x="13978694" y="10873564"/>
            <a:ext cx="1" cy="714376"/>
          </a:xfrm>
          <a:prstGeom prst="line">
            <a:avLst/>
          </a:prstGeom>
          <a:ln w="63500">
            <a:solidFill>
              <a:srgbClr val="FFFFFF"/>
            </a:solidFill>
            <a:tailEnd type="triangle"/>
          </a:ln>
        </p:spPr>
        <p:txBody>
          <a:bodyPr tIns="91439" bIns="91439"/>
          <a:lstStyle/>
          <a:p>
            <a:pPr algn="l" defTabSz="1828800">
              <a:defRPr sz="3600">
                <a:solidFill>
                  <a:srgbClr val="000000"/>
                </a:solidFill>
                <a:latin typeface="Arial"/>
                <a:ea typeface="Arial"/>
                <a:cs typeface="Arial"/>
                <a:sym typeface="Arial"/>
              </a:defRPr>
            </a:pPr>
            <a:endParaRPr/>
          </a:p>
        </p:txBody>
      </p:sp>
      <p:sp>
        <p:nvSpPr>
          <p:cNvPr id="266" name="线条"/>
          <p:cNvSpPr/>
          <p:nvPr/>
        </p:nvSpPr>
        <p:spPr>
          <a:xfrm>
            <a:off x="10383680" y="10137881"/>
            <a:ext cx="508081" cy="1"/>
          </a:xfrm>
          <a:prstGeom prst="line">
            <a:avLst/>
          </a:prstGeom>
          <a:ln w="63500">
            <a:solidFill>
              <a:srgbClr val="FFFFFF"/>
            </a:solidFill>
            <a:miter lim="400000"/>
          </a:ln>
        </p:spPr>
        <p:txBody>
          <a:bodyPr tIns="91439" bIns="91439"/>
          <a:lstStyle/>
          <a:p>
            <a:pPr algn="l" defTabSz="1828800">
              <a:defRPr sz="3600">
                <a:solidFill>
                  <a:srgbClr val="000000"/>
                </a:solidFill>
                <a:latin typeface="Arial"/>
                <a:ea typeface="Arial"/>
                <a:cs typeface="Arial"/>
                <a:sym typeface="Arial"/>
              </a:defRPr>
            </a:pPr>
            <a:endParaRPr/>
          </a:p>
        </p:txBody>
      </p:sp>
      <p:sp>
        <p:nvSpPr>
          <p:cNvPr id="267" name="线条"/>
          <p:cNvSpPr/>
          <p:nvPr/>
        </p:nvSpPr>
        <p:spPr>
          <a:xfrm>
            <a:off x="17635752" y="10125405"/>
            <a:ext cx="981076" cy="19051"/>
          </a:xfrm>
          <a:prstGeom prst="line">
            <a:avLst/>
          </a:prstGeom>
          <a:ln w="76200">
            <a:solidFill>
              <a:srgbClr val="FFFFFF"/>
            </a:solidFill>
            <a:tailEnd type="triangle"/>
          </a:ln>
        </p:spPr>
        <p:txBody>
          <a:bodyPr tIns="91439" bIns="91439"/>
          <a:lstStyle/>
          <a:p>
            <a:pPr algn="l" defTabSz="1828800">
              <a:defRPr sz="3600">
                <a:solidFill>
                  <a:srgbClr val="000000"/>
                </a:solidFill>
                <a:latin typeface="Arial"/>
                <a:ea typeface="Arial"/>
                <a:cs typeface="Arial"/>
                <a:sym typeface="Arial"/>
              </a:defRPr>
            </a:pPr>
            <a:endParaRPr/>
          </a:p>
        </p:txBody>
      </p:sp>
    </p:spTree>
  </p:cSld>
  <p:clrMapOvr>
    <a:masterClrMapping/>
  </p:clrMapOvr>
  <p:transition spd="med"/>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138" name="矩形"/>
          <p:cNvSpPr/>
          <p:nvPr/>
        </p:nvSpPr>
        <p:spPr>
          <a:xfrm>
            <a:off x="6184404" y="4834880"/>
            <a:ext cx="6023175" cy="4046240"/>
          </a:xfrm>
          <a:prstGeom prst="rect">
            <a:avLst/>
          </a:prstGeom>
          <a:ln w="38100">
            <a:solidFill>
              <a:srgbClr val="FFC400"/>
            </a:solidFill>
            <a:miter lim="400000"/>
          </a:ln>
          <a:effectLst>
            <a:outerShdw blurRad="50800" dist="25400" dir="5400000" rotWithShape="0">
              <a:srgbClr val="FFC400">
                <a:alpha val="50000"/>
              </a:srgbClr>
            </a:outerShdw>
          </a:effectLst>
        </p:spPr>
        <p:txBody>
          <a:bodyPr lIns="71437" tIns="71437" rIns="71437" bIns="71437" anchor="ctr"/>
          <a:lstStyle/>
          <a:p>
            <a:pPr defTabSz="821531">
              <a:defRPr sz="3200"/>
            </a:pPr>
            <a:endParaRPr/>
          </a:p>
        </p:txBody>
      </p:sp>
      <p:sp>
        <p:nvSpPr>
          <p:cNvPr id="1139" name="财务报表“深度分析”"/>
          <p:cNvSpPr txBox="1"/>
          <p:nvPr/>
        </p:nvSpPr>
        <p:spPr>
          <a:xfrm>
            <a:off x="8919069" y="6075362"/>
            <a:ext cx="9299576" cy="15652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latin typeface="Helvetica"/>
                <a:ea typeface="Helvetica"/>
                <a:cs typeface="Helvetica"/>
                <a:sym typeface="Helvetica"/>
              </a:defRPr>
            </a:lvl1pPr>
          </a:lstStyle>
          <a:p>
            <a:r>
              <a:t>财务报表“深度分析”</a:t>
            </a:r>
          </a:p>
        </p:txBody>
      </p:sp>
      <p:sp>
        <p:nvSpPr>
          <p:cNvPr id="1140" name="概念"/>
          <p:cNvSpPr txBox="1"/>
          <p:nvPr/>
        </p:nvSpPr>
        <p:spPr>
          <a:xfrm>
            <a:off x="8976215" y="7462479"/>
            <a:ext cx="8667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2800" b="1">
                <a:solidFill>
                  <a:srgbClr val="FFBA02"/>
                </a:solidFill>
                <a:latin typeface="Helvetica"/>
                <a:ea typeface="Helvetica"/>
                <a:cs typeface="Helvetica"/>
                <a:sym typeface="Helvetica"/>
              </a:defRPr>
            </a:lvl1pPr>
          </a:lstStyle>
          <a:p>
            <a:r>
              <a:t>概念</a:t>
            </a:r>
          </a:p>
        </p:txBody>
      </p:sp>
      <p:grpSp>
        <p:nvGrpSpPr>
          <p:cNvPr id="1143" name="成组"/>
          <p:cNvGrpSpPr/>
          <p:nvPr/>
        </p:nvGrpSpPr>
        <p:grpSpPr>
          <a:xfrm>
            <a:off x="6570126" y="5637707"/>
            <a:ext cx="2080054" cy="2401838"/>
            <a:chOff x="160892" y="0"/>
            <a:chExt cx="2080052" cy="2401837"/>
          </a:xfrm>
        </p:grpSpPr>
        <p:sp>
          <p:nvSpPr>
            <p:cNvPr id="1141" name="多边形"/>
            <p:cNvSpPr/>
            <p:nvPr/>
          </p:nvSpPr>
          <p:spPr>
            <a:xfrm>
              <a:off x="160892" y="0"/>
              <a:ext cx="2080054" cy="24018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BA02"/>
            </a:solidFill>
            <a:ln w="12700" cap="flat">
              <a:noFill/>
              <a:miter lim="400000"/>
            </a:ln>
            <a:effectLst/>
          </p:spPr>
          <p:txBody>
            <a:bodyPr wrap="square" lIns="71437" tIns="71437" rIns="71437" bIns="71437" numCol="1" anchor="ctr">
              <a:noAutofit/>
            </a:bodyPr>
            <a:lstStyle/>
            <a:p>
              <a:pPr defTabSz="821531">
                <a:defRPr sz="3200"/>
              </a:pPr>
              <a:endParaRPr/>
            </a:p>
          </p:txBody>
        </p:sp>
        <p:sp>
          <p:nvSpPr>
            <p:cNvPr id="1142" name="形状"/>
            <p:cNvSpPr/>
            <p:nvPr/>
          </p:nvSpPr>
          <p:spPr>
            <a:xfrm>
              <a:off x="650280" y="668839"/>
              <a:ext cx="1101278" cy="11001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395" y="0"/>
                  </a:lnTo>
                  <a:lnTo>
                    <a:pt x="0" y="0"/>
                  </a:lnTo>
                  <a:close/>
                  <a:moveTo>
                    <a:pt x="14486" y="1856"/>
                  </a:moveTo>
                  <a:lnTo>
                    <a:pt x="10950" y="8178"/>
                  </a:lnTo>
                  <a:lnTo>
                    <a:pt x="13040" y="11111"/>
                  </a:lnTo>
                  <a:lnTo>
                    <a:pt x="8480" y="12596"/>
                  </a:lnTo>
                  <a:lnTo>
                    <a:pt x="4483" y="19744"/>
                  </a:lnTo>
                  <a:lnTo>
                    <a:pt x="12508" y="16993"/>
                  </a:lnTo>
                  <a:lnTo>
                    <a:pt x="16049" y="21600"/>
                  </a:lnTo>
                  <a:lnTo>
                    <a:pt x="14981" y="16148"/>
                  </a:lnTo>
                  <a:lnTo>
                    <a:pt x="21600" y="13879"/>
                  </a:lnTo>
                  <a:lnTo>
                    <a:pt x="14486" y="1856"/>
                  </a:lnTo>
                  <a:close/>
                </a:path>
              </a:pathLst>
            </a:custGeom>
            <a:solidFill>
              <a:srgbClr val="FFFFFF"/>
            </a:solidFill>
            <a:ln w="12700" cap="flat">
              <a:noFill/>
              <a:miter lim="400000"/>
            </a:ln>
            <a:effectLst/>
          </p:spPr>
          <p:txBody>
            <a:bodyPr wrap="square" lIns="71437" tIns="71437" rIns="71437" bIns="71437" numCol="1" anchor="ctr">
              <a:noAutofit/>
            </a:bodyPr>
            <a:lstStyle/>
            <a:p>
              <a:pPr defTabSz="821531">
                <a:defRPr sz="3200"/>
              </a:pPr>
              <a:endParaRPr/>
            </a:p>
          </p:txBody>
        </p:sp>
      </p:grpSp>
    </p:spTree>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145"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146" name="商业模式与财务分析对比"/>
          <p:cNvSpPr txBox="1"/>
          <p:nvPr/>
        </p:nvSpPr>
        <p:spPr>
          <a:xfrm>
            <a:off x="1773163" y="1217528"/>
            <a:ext cx="8537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6000" b="1">
                <a:latin typeface="微软雅黑"/>
                <a:ea typeface="微软雅黑"/>
                <a:cs typeface="微软雅黑"/>
                <a:sym typeface="微软雅黑"/>
              </a:defRPr>
            </a:lvl1pPr>
          </a:lstStyle>
          <a:p>
            <a:pPr>
              <a:defRPr>
                <a:latin typeface="Helvetica"/>
                <a:ea typeface="Helvetica"/>
                <a:cs typeface="Helvetica"/>
                <a:sym typeface="Helvetica"/>
              </a:defRPr>
            </a:pPr>
            <a:r>
              <a:rPr>
                <a:latin typeface="微软雅黑"/>
                <a:ea typeface="微软雅黑"/>
                <a:cs typeface="微软雅黑"/>
                <a:sym typeface="微软雅黑"/>
              </a:rPr>
              <a:t>商业模式与财务分析对比</a:t>
            </a:r>
          </a:p>
        </p:txBody>
      </p:sp>
      <p:graphicFrame>
        <p:nvGraphicFramePr>
          <p:cNvPr id="1147" name="表格"/>
          <p:cNvGraphicFramePr/>
          <p:nvPr/>
        </p:nvGraphicFramePr>
        <p:xfrm>
          <a:off x="3129005" y="3793397"/>
          <a:ext cx="18125989" cy="8418056"/>
        </p:xfrm>
        <a:graphic>
          <a:graphicData uri="http://schemas.openxmlformats.org/drawingml/2006/table">
            <a:tbl>
              <a:tblPr>
                <a:tableStyleId>{4C3C2611-4C71-4FC5-86AE-919BDF0F9419}</a:tableStyleId>
              </a:tblPr>
              <a:tblGrid>
                <a:gridCol w="3626771"/>
                <a:gridCol w="7249609"/>
                <a:gridCol w="7249609"/>
              </a:tblGrid>
              <a:tr h="713736">
                <a:tc>
                  <a:txBody>
                    <a:bodyPr/>
                    <a:lstStyle/>
                    <a:p>
                      <a:pPr defTabSz="1828800">
                        <a:defRPr sz="3600" b="1">
                          <a:solidFill>
                            <a:srgbClr val="000000"/>
                          </a:solidFill>
                          <a:latin typeface="微软雅黑"/>
                          <a:ea typeface="微软雅黑"/>
                          <a:cs typeface="微软雅黑"/>
                          <a:sym typeface="微软雅黑"/>
                        </a:defRPr>
                      </a:pPr>
                      <a:endParaRPr/>
                    </a:p>
                  </a:txBody>
                  <a:tcPr marL="45718" marR="45718" marT="45718" marB="45718" anchor="ctr" horzOverflow="overflow">
                    <a:lnL w="25400">
                      <a:solidFill>
                        <a:srgbClr val="FFFFFF"/>
                      </a:solidFill>
                    </a:lnL>
                    <a:lnR w="25400">
                      <a:solidFill>
                        <a:srgbClr val="FFFFFF"/>
                      </a:solidFill>
                    </a:lnR>
                    <a:lnT w="25400">
                      <a:solidFill>
                        <a:srgbClr val="FFFFFF"/>
                      </a:solidFill>
                    </a:lnT>
                    <a:lnB w="25400">
                      <a:solidFill>
                        <a:srgbClr val="FFFFFF"/>
                      </a:solidFill>
                    </a:lnB>
                    <a:solidFill>
                      <a:schemeClr val="accent4">
                        <a:hueOff val="102361"/>
                        <a:satOff val="14118"/>
                        <a:lumOff val="10675"/>
                      </a:schemeClr>
                    </a:solidFill>
                  </a:tcPr>
                </a:tc>
                <a:tc>
                  <a:txBody>
                    <a:bodyPr/>
                    <a:lstStyle/>
                    <a:p>
                      <a:pPr defTabSz="1828800">
                        <a:defRPr sz="3200" b="1">
                          <a:solidFill>
                            <a:srgbClr val="0D0D0D"/>
                          </a:solidFill>
                          <a:latin typeface="Arial"/>
                          <a:ea typeface="Arial"/>
                          <a:cs typeface="Arial"/>
                          <a:sym typeface="Arial"/>
                        </a:defRPr>
                      </a:pPr>
                      <a:r>
                        <a:rPr>
                          <a:latin typeface="微软雅黑"/>
                          <a:ea typeface="微软雅黑"/>
                          <a:cs typeface="微软雅黑"/>
                          <a:sym typeface="微软雅黑"/>
                        </a:rPr>
                        <a:t>财务派</a:t>
                      </a: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chemeClr val="accent4">
                        <a:hueOff val="102361"/>
                        <a:satOff val="14118"/>
                        <a:lumOff val="10675"/>
                      </a:schemeClr>
                    </a:solidFill>
                  </a:tcPr>
                </a:tc>
                <a:tc>
                  <a:txBody>
                    <a:bodyPr/>
                    <a:lstStyle/>
                    <a:p>
                      <a:pPr defTabSz="1828800">
                        <a:defRPr sz="3200" b="1">
                          <a:solidFill>
                            <a:srgbClr val="0D0D0D"/>
                          </a:solidFill>
                          <a:latin typeface="Arial"/>
                          <a:ea typeface="Arial"/>
                          <a:cs typeface="Arial"/>
                          <a:sym typeface="Arial"/>
                        </a:defRPr>
                      </a:pPr>
                      <a:r>
                        <a:rPr>
                          <a:latin typeface="微软雅黑"/>
                          <a:ea typeface="微软雅黑"/>
                          <a:cs typeface="微软雅黑"/>
                          <a:sym typeface="微软雅黑"/>
                        </a:rPr>
                        <a:t>模式派</a:t>
                      </a: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chemeClr val="accent4">
                        <a:hueOff val="102361"/>
                        <a:satOff val="14118"/>
                        <a:lumOff val="10675"/>
                      </a:schemeClr>
                    </a:solidFill>
                  </a:tcPr>
                </a:tc>
              </a:tr>
              <a:tr h="1234436">
                <a:tc>
                  <a:txBody>
                    <a:bodyPr/>
                    <a:lstStyle/>
                    <a:p>
                      <a:pPr defTabSz="1828800">
                        <a:defRPr sz="3200" b="1">
                          <a:solidFill>
                            <a:srgbClr val="0D0D0D"/>
                          </a:solidFill>
                          <a:latin typeface="Arial"/>
                          <a:ea typeface="Arial"/>
                          <a:cs typeface="Arial"/>
                          <a:sym typeface="Arial"/>
                        </a:defRPr>
                      </a:pPr>
                      <a:r>
                        <a:rPr>
                          <a:latin typeface="微软雅黑"/>
                          <a:ea typeface="微软雅黑"/>
                          <a:cs typeface="微软雅黑"/>
                          <a:sym typeface="微软雅黑"/>
                        </a:rPr>
                        <a:t>基本思路</a:t>
                      </a:r>
                    </a:p>
                  </a:txBody>
                  <a:tcPr marL="45718" marR="45718" marT="45718" marB="45718" anchor="ctr" horzOverflow="overflow">
                    <a:lnL w="25400">
                      <a:solidFill>
                        <a:srgbClr val="FFFFFF"/>
                      </a:solidFill>
                    </a:lnL>
                    <a:lnR w="25400">
                      <a:solidFill>
                        <a:srgbClr val="FFFFFF"/>
                      </a:solidFill>
                    </a:lnR>
                    <a:lnT w="25400">
                      <a:solidFill>
                        <a:srgbClr val="FFFFFF"/>
                      </a:solidFill>
                    </a:lnT>
                    <a:lnB w="25400">
                      <a:solidFill>
                        <a:srgbClr val="FFFFFF"/>
                      </a:solidFill>
                    </a:lnB>
                    <a:solidFill>
                      <a:schemeClr val="accent4">
                        <a:hueOff val="102361"/>
                        <a:satOff val="14118"/>
                        <a:lumOff val="10675"/>
                      </a:schemeClr>
                    </a:solidFill>
                  </a:tcPr>
                </a:tc>
                <a:tc>
                  <a:txBody>
                    <a:bodyPr/>
                    <a:lstStyle/>
                    <a:p>
                      <a:pPr algn="just" defTabSz="1828800">
                        <a:defRPr sz="3000">
                          <a:solidFill>
                            <a:srgbClr val="0D0D0D"/>
                          </a:solidFill>
                          <a:latin typeface="Helvetica"/>
                          <a:ea typeface="Helvetica"/>
                          <a:cs typeface="Helvetica"/>
                          <a:sym typeface="Helvetica"/>
                        </a:defRPr>
                      </a:pPr>
                      <a:r>
                        <a:rPr>
                          <a:latin typeface="微软雅黑"/>
                          <a:ea typeface="微软雅黑"/>
                          <a:cs typeface="微软雅黑"/>
                          <a:sym typeface="微软雅黑"/>
                        </a:rPr>
                        <a:t>以财务报表、财务指示作为分析起点，观察公示业务经营的成果。</a:t>
                      </a:r>
                    </a:p>
                  </a:txBody>
                  <a:tcPr marL="45718" marR="45718" marT="45718" marB="45718" anchor="ctr" horzOverflow="overflow">
                    <a:lnL w="25400">
                      <a:solidFill>
                        <a:srgbClr val="FFFFFF"/>
                      </a:solidFill>
                    </a:lnL>
                    <a:lnR w="25400">
                      <a:solidFill>
                        <a:srgbClr val="FFFFFF"/>
                      </a:solidFill>
                    </a:lnR>
                    <a:lnT w="76200">
                      <a:solidFill>
                        <a:srgbClr val="FFFFFF"/>
                      </a:solidFill>
                    </a:lnT>
                    <a:lnB w="76200">
                      <a:solidFill>
                        <a:srgbClr val="FFFFFF"/>
                      </a:solidFill>
                    </a:lnB>
                    <a:solidFill>
                      <a:srgbClr val="FFF3E2"/>
                    </a:solidFill>
                  </a:tcPr>
                </a:tc>
                <a:tc>
                  <a:txBody>
                    <a:bodyPr/>
                    <a:lstStyle/>
                    <a:p>
                      <a:pPr algn="just" defTabSz="1828800">
                        <a:defRPr sz="3000">
                          <a:solidFill>
                            <a:srgbClr val="0D0D0D"/>
                          </a:solidFill>
                          <a:latin typeface="Helvetica"/>
                          <a:ea typeface="Helvetica"/>
                          <a:cs typeface="Helvetica"/>
                          <a:sym typeface="Helvetica"/>
                        </a:defRPr>
                      </a:pPr>
                      <a:r>
                        <a:rPr>
                          <a:latin typeface="微软雅黑"/>
                          <a:ea typeface="微软雅黑"/>
                          <a:cs typeface="微软雅黑"/>
                          <a:sym typeface="微软雅黑"/>
                        </a:rPr>
                        <a:t>从经营模式出发，竞争力和未来成长空间</a:t>
                      </a:r>
                    </a:p>
                  </a:txBody>
                  <a:tcPr marL="45718" marR="45718" marT="45718" marB="45718" anchor="ctr" horzOverflow="overflow">
                    <a:lnL w="25400">
                      <a:solidFill>
                        <a:srgbClr val="FFFFFF"/>
                      </a:solidFill>
                    </a:lnL>
                    <a:lnR w="25400">
                      <a:solidFill>
                        <a:srgbClr val="FFFFFF"/>
                      </a:solidFill>
                    </a:lnR>
                    <a:lnT w="76200">
                      <a:solidFill>
                        <a:srgbClr val="FFFFFF"/>
                      </a:solidFill>
                    </a:lnT>
                    <a:lnB w="76200">
                      <a:solidFill>
                        <a:srgbClr val="FFFFFF"/>
                      </a:solidFill>
                    </a:lnB>
                    <a:solidFill>
                      <a:srgbClr val="FFF3E2"/>
                    </a:solidFill>
                  </a:tcPr>
                </a:tc>
              </a:tr>
              <a:tr h="2275836">
                <a:tc>
                  <a:txBody>
                    <a:bodyPr/>
                    <a:lstStyle/>
                    <a:p>
                      <a:pPr defTabSz="1828800">
                        <a:defRPr sz="3200" b="1">
                          <a:solidFill>
                            <a:srgbClr val="0D0D0D"/>
                          </a:solidFill>
                          <a:latin typeface="Arial"/>
                          <a:ea typeface="Arial"/>
                          <a:cs typeface="Arial"/>
                          <a:sym typeface="Arial"/>
                        </a:defRPr>
                      </a:pPr>
                      <a:r>
                        <a:rPr>
                          <a:latin typeface="微软雅黑"/>
                          <a:ea typeface="微软雅黑"/>
                          <a:cs typeface="微软雅黑"/>
                          <a:sym typeface="微软雅黑"/>
                        </a:rPr>
                        <a:t>关注因素</a:t>
                      </a:r>
                    </a:p>
                  </a:txBody>
                  <a:tcPr marL="45718" marR="45718" marT="45718" marB="45718" anchor="ctr" horzOverflow="overflow">
                    <a:lnL w="25400">
                      <a:solidFill>
                        <a:srgbClr val="FFFFFF"/>
                      </a:solidFill>
                    </a:lnL>
                    <a:lnR w="25400">
                      <a:solidFill>
                        <a:srgbClr val="FFFFFF"/>
                      </a:solidFill>
                    </a:lnR>
                    <a:lnT w="25400">
                      <a:solidFill>
                        <a:srgbClr val="FFFFFF"/>
                      </a:solidFill>
                    </a:lnT>
                    <a:lnB w="25400">
                      <a:solidFill>
                        <a:srgbClr val="FFFFFF"/>
                      </a:solidFill>
                    </a:lnB>
                    <a:solidFill>
                      <a:schemeClr val="accent4">
                        <a:hueOff val="102361"/>
                        <a:satOff val="14118"/>
                        <a:lumOff val="10675"/>
                      </a:schemeClr>
                    </a:solidFill>
                  </a:tcPr>
                </a:tc>
                <a:tc>
                  <a:txBody>
                    <a:bodyPr/>
                    <a:lstStyle/>
                    <a:p>
                      <a:pPr algn="just" defTabSz="1828800">
                        <a:defRPr sz="3000">
                          <a:solidFill>
                            <a:srgbClr val="0D0D0D"/>
                          </a:solidFill>
                          <a:latin typeface="Helvetica"/>
                          <a:ea typeface="Helvetica"/>
                          <a:cs typeface="Helvetica"/>
                          <a:sym typeface="Helvetica"/>
                        </a:defRPr>
                      </a:pPr>
                      <a:r>
                        <a:rPr>
                          <a:latin typeface="微软雅黑"/>
                          <a:ea typeface="微软雅黑"/>
                          <a:cs typeface="微软雅黑"/>
                          <a:sym typeface="微软雅黑"/>
                        </a:rPr>
                        <a:t>资产的完整性、盈利性、稳健性；盈利的来源和结构；盈利能力的持续性；现金流状况；</a:t>
                      </a:r>
                    </a:p>
                    <a:p>
                      <a:pPr algn="just" defTabSz="1828800">
                        <a:defRPr sz="3000">
                          <a:solidFill>
                            <a:srgbClr val="0D0D0D"/>
                          </a:solidFill>
                          <a:latin typeface="Helvetica"/>
                          <a:ea typeface="Helvetica"/>
                          <a:cs typeface="Helvetica"/>
                          <a:sym typeface="Helvetica"/>
                        </a:defRPr>
                      </a:pPr>
                      <a:r>
                        <a:rPr>
                          <a:latin typeface="微软雅黑"/>
                          <a:ea typeface="微软雅黑"/>
                          <a:cs typeface="微软雅黑"/>
                          <a:sym typeface="微软雅黑"/>
                        </a:rPr>
                        <a:t>总结：知其然</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c>
                  <a:txBody>
                    <a:bodyPr/>
                    <a:lstStyle/>
                    <a:p>
                      <a:pPr algn="just" defTabSz="1828800">
                        <a:defRPr sz="3000">
                          <a:solidFill>
                            <a:srgbClr val="0D0D0D"/>
                          </a:solidFill>
                          <a:latin typeface="Helvetica"/>
                          <a:ea typeface="Helvetica"/>
                          <a:cs typeface="Helvetica"/>
                          <a:sym typeface="Helvetica"/>
                        </a:defRPr>
                      </a:pPr>
                      <a:r>
                        <a:rPr>
                          <a:latin typeface="微软雅黑"/>
                          <a:ea typeface="微软雅黑"/>
                          <a:cs typeface="微软雅黑"/>
                          <a:sym typeface="微软雅黑"/>
                        </a:rPr>
                        <a:t>国家产业政策对公司的影响；在产业链上的位置；所属商业的市场空间；在行业中的地位、竞争优势的持续性；治理结构；</a:t>
                      </a:r>
                    </a:p>
                    <a:p>
                      <a:pPr algn="just" defTabSz="1828800">
                        <a:defRPr sz="3000">
                          <a:solidFill>
                            <a:srgbClr val="0D0D0D"/>
                          </a:solidFill>
                          <a:latin typeface="Helvetica"/>
                          <a:ea typeface="Helvetica"/>
                          <a:cs typeface="Helvetica"/>
                          <a:sym typeface="Helvetica"/>
                        </a:defRPr>
                      </a:pPr>
                      <a:r>
                        <a:rPr>
                          <a:latin typeface="微软雅黑"/>
                          <a:ea typeface="微软雅黑"/>
                          <a:cs typeface="微软雅黑"/>
                          <a:sym typeface="微软雅黑"/>
                        </a:rPr>
                        <a:t>总结：知其所以然</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r>
              <a:tr h="1359412">
                <a:tc>
                  <a:txBody>
                    <a:bodyPr/>
                    <a:lstStyle/>
                    <a:p>
                      <a:pPr defTabSz="1828800">
                        <a:defRPr sz="3200" b="1">
                          <a:solidFill>
                            <a:srgbClr val="0D0D0D"/>
                          </a:solidFill>
                          <a:latin typeface="Arial"/>
                          <a:ea typeface="Arial"/>
                          <a:cs typeface="Arial"/>
                          <a:sym typeface="Arial"/>
                        </a:defRPr>
                      </a:pPr>
                      <a:r>
                        <a:rPr>
                          <a:latin typeface="微软雅黑"/>
                          <a:ea typeface="微软雅黑"/>
                          <a:cs typeface="微软雅黑"/>
                          <a:sym typeface="微软雅黑"/>
                        </a:rPr>
                        <a:t>优点</a:t>
                      </a:r>
                    </a:p>
                  </a:txBody>
                  <a:tcPr marL="45718" marR="45718" marT="45718" marB="45718" anchor="ctr" horzOverflow="overflow">
                    <a:lnL w="25400">
                      <a:solidFill>
                        <a:srgbClr val="FFFFFF"/>
                      </a:solidFill>
                    </a:lnL>
                    <a:lnR w="25400">
                      <a:solidFill>
                        <a:srgbClr val="FFFFFF"/>
                      </a:solidFill>
                    </a:lnR>
                    <a:lnT w="25400">
                      <a:solidFill>
                        <a:srgbClr val="FFFFFF"/>
                      </a:solidFill>
                    </a:lnT>
                    <a:lnB w="25400">
                      <a:solidFill>
                        <a:srgbClr val="FFFFFF"/>
                      </a:solidFill>
                    </a:lnB>
                    <a:solidFill>
                      <a:schemeClr val="accent4">
                        <a:hueOff val="102361"/>
                        <a:satOff val="14118"/>
                        <a:lumOff val="10675"/>
                      </a:schemeClr>
                    </a:solidFill>
                  </a:tcPr>
                </a:tc>
                <a:tc>
                  <a:txBody>
                    <a:bodyPr/>
                    <a:lstStyle/>
                    <a:p>
                      <a:pPr algn="just" defTabSz="1828800">
                        <a:defRPr sz="3000">
                          <a:solidFill>
                            <a:srgbClr val="0D0D0D"/>
                          </a:solidFill>
                          <a:latin typeface="Helvetica"/>
                          <a:ea typeface="Helvetica"/>
                          <a:cs typeface="Helvetica"/>
                          <a:sym typeface="Helvetica"/>
                        </a:defRPr>
                      </a:pPr>
                      <a:r>
                        <a:rPr>
                          <a:latin typeface="微软雅黑"/>
                          <a:ea typeface="微软雅黑"/>
                          <a:cs typeface="微软雅黑"/>
                          <a:sym typeface="微软雅黑"/>
                        </a:rPr>
                        <a:t>能相对准确的观察公司历史经营绩效；可以量化比较公司之间的差异</a:t>
                      </a: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rgbClr val="FFF3E2"/>
                    </a:solidFill>
                  </a:tcPr>
                </a:tc>
                <a:tc>
                  <a:txBody>
                    <a:bodyPr/>
                    <a:lstStyle/>
                    <a:p>
                      <a:pPr algn="just" defTabSz="1828800">
                        <a:defRPr sz="3000">
                          <a:solidFill>
                            <a:srgbClr val="0D0D0D"/>
                          </a:solidFill>
                          <a:latin typeface="Helvetica"/>
                          <a:ea typeface="Helvetica"/>
                          <a:cs typeface="Helvetica"/>
                          <a:sym typeface="Helvetica"/>
                        </a:defRPr>
                      </a:pPr>
                      <a:r>
                        <a:rPr>
                          <a:latin typeface="微软雅黑"/>
                          <a:ea typeface="微软雅黑"/>
                          <a:cs typeface="微软雅黑"/>
                          <a:sym typeface="微软雅黑"/>
                        </a:rPr>
                        <a:t>便于观察公司在产业中的位置和行业中的地位；可以发现公司独特的价值驱动因素</a:t>
                      </a: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rgbClr val="FFF3E2"/>
                    </a:solidFill>
                  </a:tcPr>
                </a:tc>
              </a:tr>
              <a:tr h="2834636">
                <a:tc>
                  <a:txBody>
                    <a:bodyPr/>
                    <a:lstStyle/>
                    <a:p>
                      <a:pPr defTabSz="1828800">
                        <a:defRPr sz="3200" b="1">
                          <a:solidFill>
                            <a:srgbClr val="0D0D0D"/>
                          </a:solidFill>
                          <a:latin typeface="Arial"/>
                          <a:ea typeface="Arial"/>
                          <a:cs typeface="Arial"/>
                          <a:sym typeface="Arial"/>
                        </a:defRPr>
                      </a:pPr>
                      <a:r>
                        <a:rPr>
                          <a:latin typeface="微软雅黑"/>
                          <a:ea typeface="微软雅黑"/>
                          <a:cs typeface="微软雅黑"/>
                          <a:sym typeface="微软雅黑"/>
                        </a:rPr>
                        <a:t>不足</a:t>
                      </a: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chemeClr val="accent4">
                        <a:hueOff val="102361"/>
                        <a:satOff val="14118"/>
                        <a:lumOff val="10675"/>
                      </a:schemeClr>
                    </a:solidFill>
                  </a:tcPr>
                </a:tc>
                <a:tc>
                  <a:txBody>
                    <a:bodyPr/>
                    <a:lstStyle/>
                    <a:p>
                      <a:pPr algn="just" defTabSz="1828800">
                        <a:defRPr sz="3000">
                          <a:solidFill>
                            <a:srgbClr val="0D0D0D"/>
                          </a:solidFill>
                          <a:latin typeface="Helvetica"/>
                          <a:ea typeface="Helvetica"/>
                          <a:cs typeface="Helvetica"/>
                          <a:sym typeface="Helvetica"/>
                        </a:defRPr>
                      </a:pPr>
                      <a:r>
                        <a:rPr>
                          <a:latin typeface="微软雅黑"/>
                          <a:ea typeface="微软雅黑"/>
                          <a:cs typeface="微软雅黑"/>
                          <a:sym typeface="微软雅黑"/>
                        </a:rPr>
                        <a:t>过于注重历史财务表现，难以从报表上分析持续性；财务指标教条化，无法甄别行业差别和公司差别注重结果忽视过程；容易引导分析者对公司作出负面的评价</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c>
                  <a:txBody>
                    <a:bodyPr/>
                    <a:lstStyle/>
                    <a:p>
                      <a:pPr defTabSz="1828800">
                        <a:defRPr sz="1800">
                          <a:solidFill>
                            <a:srgbClr val="000000"/>
                          </a:solidFill>
                        </a:defRPr>
                      </a:pPr>
                      <a:r>
                        <a:rPr sz="3000">
                          <a:latin typeface="微软雅黑"/>
                          <a:ea typeface="微软雅黑"/>
                          <a:cs typeface="微软雅黑"/>
                          <a:sym typeface="微软雅黑"/>
                        </a:rPr>
                        <a:t>过于注重企业达到什么样的目标，忽视企业本身具备的财务条件；容易简单化的将行业优势引申到每个企业；相对宏观，无法落实到公司价值，即无法回答“值多少钱”的问题</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r>
            </a:tbl>
          </a:graphicData>
        </a:graphic>
      </p:graphicFrame>
    </p:spTree>
  </p:cSld>
  <p:clrMapOvr>
    <a:masterClrMapping/>
  </p:clrMapOvr>
  <p:transition spd="med"/>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149" name="营改增前后商业模式改变"/>
          <p:cNvSpPr txBox="1"/>
          <p:nvPr/>
        </p:nvSpPr>
        <p:spPr>
          <a:xfrm>
            <a:off x="1628649" y="1217528"/>
            <a:ext cx="8537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6000" b="1">
                <a:latin typeface="Helvetica"/>
                <a:ea typeface="Helvetica"/>
                <a:cs typeface="Helvetica"/>
                <a:sym typeface="Helvetica"/>
              </a:defRPr>
            </a:lvl1pPr>
          </a:lstStyle>
          <a:p>
            <a:r>
              <a:t>营改增前后商业模式改变</a:t>
            </a:r>
          </a:p>
        </p:txBody>
      </p:sp>
      <p:sp>
        <p:nvSpPr>
          <p:cNvPr id="1150"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151" name="三大切入点"/>
          <p:cNvSpPr/>
          <p:nvPr/>
        </p:nvSpPr>
        <p:spPr>
          <a:xfrm>
            <a:off x="779657" y="7680841"/>
            <a:ext cx="5452791" cy="1071881"/>
          </a:xfrm>
          <a:prstGeom prst="rect">
            <a:avLst/>
          </a:prstGeom>
          <a:solidFill>
            <a:srgbClr val="FFBA02">
              <a:alpha val="89311"/>
            </a:srgbClr>
          </a:solidFill>
          <a:ln w="12700">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a:latin typeface="微软雅黑"/>
                <a:ea typeface="微软雅黑"/>
                <a:cs typeface="微软雅黑"/>
                <a:sym typeface="微软雅黑"/>
              </a:defRPr>
            </a:lvl1pPr>
          </a:lstStyle>
          <a:p>
            <a:r>
              <a:t>三大切入点</a:t>
            </a:r>
          </a:p>
        </p:txBody>
      </p:sp>
      <p:sp>
        <p:nvSpPr>
          <p:cNvPr id="1152" name="盈利质量"/>
          <p:cNvSpPr/>
          <p:nvPr/>
        </p:nvSpPr>
        <p:spPr>
          <a:xfrm>
            <a:off x="8853647" y="4343937"/>
            <a:ext cx="2754286" cy="9575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200">
                <a:solidFill>
                  <a:srgbClr val="FFBA02"/>
                </a:solidFill>
                <a:latin typeface="微软雅黑"/>
                <a:ea typeface="微软雅黑"/>
                <a:cs typeface="微软雅黑"/>
                <a:sym typeface="微软雅黑"/>
              </a:defRPr>
            </a:lvl1pPr>
          </a:lstStyle>
          <a:p>
            <a:r>
              <a:t>盈利质量</a:t>
            </a:r>
          </a:p>
        </p:txBody>
      </p:sp>
      <p:sp>
        <p:nvSpPr>
          <p:cNvPr id="1153" name="成长性和波动性"/>
          <p:cNvSpPr/>
          <p:nvPr/>
        </p:nvSpPr>
        <p:spPr>
          <a:xfrm>
            <a:off x="18746269" y="3081118"/>
            <a:ext cx="4845374" cy="9194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000">
                <a:solidFill>
                  <a:srgbClr val="FFBA02"/>
                </a:solidFill>
                <a:latin typeface="微软雅黑"/>
                <a:ea typeface="微软雅黑"/>
                <a:cs typeface="微软雅黑"/>
                <a:sym typeface="微软雅黑"/>
              </a:defRPr>
            </a:lvl1pPr>
          </a:lstStyle>
          <a:p>
            <a:r>
              <a:t>成长性和波动性</a:t>
            </a:r>
          </a:p>
        </p:txBody>
      </p:sp>
      <p:sp>
        <p:nvSpPr>
          <p:cNvPr id="1154" name="资产质量"/>
          <p:cNvSpPr/>
          <p:nvPr/>
        </p:nvSpPr>
        <p:spPr>
          <a:xfrm>
            <a:off x="8853647" y="7737991"/>
            <a:ext cx="2754286" cy="9575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200">
                <a:solidFill>
                  <a:srgbClr val="FFBA02"/>
                </a:solidFill>
                <a:latin typeface="微软雅黑"/>
                <a:ea typeface="微软雅黑"/>
                <a:cs typeface="微软雅黑"/>
                <a:sym typeface="微软雅黑"/>
              </a:defRPr>
            </a:lvl1pPr>
          </a:lstStyle>
          <a:p>
            <a:r>
              <a:t>资产质量</a:t>
            </a:r>
          </a:p>
        </p:txBody>
      </p:sp>
      <p:sp>
        <p:nvSpPr>
          <p:cNvPr id="1155" name="现金流量"/>
          <p:cNvSpPr/>
          <p:nvPr/>
        </p:nvSpPr>
        <p:spPr>
          <a:xfrm>
            <a:off x="8853647" y="10291528"/>
            <a:ext cx="2754286" cy="9575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200">
                <a:solidFill>
                  <a:srgbClr val="FFBA02"/>
                </a:solidFill>
                <a:latin typeface="微软雅黑"/>
                <a:ea typeface="微软雅黑"/>
                <a:cs typeface="微软雅黑"/>
                <a:sym typeface="微软雅黑"/>
              </a:defRPr>
            </a:lvl1pPr>
          </a:lstStyle>
          <a:p>
            <a:r>
              <a:t>现金流量</a:t>
            </a:r>
          </a:p>
        </p:txBody>
      </p:sp>
      <p:sp>
        <p:nvSpPr>
          <p:cNvPr id="1156" name="资产结构"/>
          <p:cNvSpPr/>
          <p:nvPr/>
        </p:nvSpPr>
        <p:spPr>
          <a:xfrm>
            <a:off x="18694995" y="7170043"/>
            <a:ext cx="2778960" cy="9194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000">
                <a:solidFill>
                  <a:srgbClr val="FFBA02"/>
                </a:solidFill>
                <a:latin typeface="微软雅黑"/>
                <a:ea typeface="微软雅黑"/>
                <a:cs typeface="微软雅黑"/>
                <a:sym typeface="微软雅黑"/>
              </a:defRPr>
            </a:lvl1pPr>
          </a:lstStyle>
          <a:p>
            <a:r>
              <a:t>资产结构</a:t>
            </a:r>
          </a:p>
        </p:txBody>
      </p:sp>
      <p:sp>
        <p:nvSpPr>
          <p:cNvPr id="1157" name="造血功能"/>
          <p:cNvSpPr/>
          <p:nvPr/>
        </p:nvSpPr>
        <p:spPr>
          <a:xfrm>
            <a:off x="18694995" y="9736794"/>
            <a:ext cx="2778960" cy="9194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000">
                <a:solidFill>
                  <a:srgbClr val="FFBA02"/>
                </a:solidFill>
                <a:latin typeface="微软雅黑"/>
                <a:ea typeface="微软雅黑"/>
                <a:cs typeface="微软雅黑"/>
                <a:sym typeface="微软雅黑"/>
              </a:defRPr>
            </a:lvl1pPr>
          </a:lstStyle>
          <a:p>
            <a:r>
              <a:t>造血功能</a:t>
            </a:r>
          </a:p>
        </p:txBody>
      </p:sp>
      <p:sp>
        <p:nvSpPr>
          <p:cNvPr id="1158" name="成长性和波动性"/>
          <p:cNvSpPr/>
          <p:nvPr/>
        </p:nvSpPr>
        <p:spPr>
          <a:xfrm>
            <a:off x="18746269" y="4362987"/>
            <a:ext cx="4845374" cy="9194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000">
                <a:solidFill>
                  <a:srgbClr val="FFBA02"/>
                </a:solidFill>
                <a:latin typeface="微软雅黑"/>
                <a:ea typeface="微软雅黑"/>
                <a:cs typeface="微软雅黑"/>
                <a:sym typeface="微软雅黑"/>
              </a:defRPr>
            </a:lvl1pPr>
          </a:lstStyle>
          <a:p>
            <a:r>
              <a:t>成长性和波动性</a:t>
            </a:r>
          </a:p>
        </p:txBody>
      </p:sp>
      <p:sp>
        <p:nvSpPr>
          <p:cNvPr id="1159" name="研发营销"/>
          <p:cNvSpPr/>
          <p:nvPr/>
        </p:nvSpPr>
        <p:spPr>
          <a:xfrm>
            <a:off x="18694995" y="5644856"/>
            <a:ext cx="2778960" cy="9194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000">
                <a:solidFill>
                  <a:srgbClr val="FFBA02"/>
                </a:solidFill>
                <a:latin typeface="微软雅黑"/>
                <a:ea typeface="微软雅黑"/>
                <a:cs typeface="微软雅黑"/>
                <a:sym typeface="微软雅黑"/>
              </a:defRPr>
            </a:lvl1pPr>
          </a:lstStyle>
          <a:p>
            <a:r>
              <a:t>研发营销</a:t>
            </a:r>
          </a:p>
        </p:txBody>
      </p:sp>
      <p:sp>
        <p:nvSpPr>
          <p:cNvPr id="1160" name="收入质量"/>
          <p:cNvSpPr/>
          <p:nvPr/>
        </p:nvSpPr>
        <p:spPr>
          <a:xfrm>
            <a:off x="13584225" y="3081118"/>
            <a:ext cx="3509433" cy="9194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000">
                <a:solidFill>
                  <a:srgbClr val="FFBA02"/>
                </a:solidFill>
                <a:latin typeface="微软雅黑"/>
                <a:ea typeface="微软雅黑"/>
                <a:cs typeface="微软雅黑"/>
                <a:sym typeface="微软雅黑"/>
              </a:defRPr>
            </a:lvl1pPr>
          </a:lstStyle>
          <a:p>
            <a:r>
              <a:t>收入质量</a:t>
            </a:r>
          </a:p>
        </p:txBody>
      </p:sp>
      <p:sp>
        <p:nvSpPr>
          <p:cNvPr id="1161" name="利润质量"/>
          <p:cNvSpPr/>
          <p:nvPr/>
        </p:nvSpPr>
        <p:spPr>
          <a:xfrm>
            <a:off x="13584225" y="4362987"/>
            <a:ext cx="3509433" cy="9194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000">
                <a:solidFill>
                  <a:srgbClr val="FFBA02"/>
                </a:solidFill>
                <a:latin typeface="微软雅黑"/>
                <a:ea typeface="微软雅黑"/>
                <a:cs typeface="微软雅黑"/>
                <a:sym typeface="微软雅黑"/>
              </a:defRPr>
            </a:lvl1pPr>
          </a:lstStyle>
          <a:p>
            <a:r>
              <a:t>利润质量</a:t>
            </a:r>
          </a:p>
        </p:txBody>
      </p:sp>
      <p:sp>
        <p:nvSpPr>
          <p:cNvPr id="1162" name="毛利率高低"/>
          <p:cNvSpPr/>
          <p:nvPr/>
        </p:nvSpPr>
        <p:spPr>
          <a:xfrm>
            <a:off x="13584225" y="5644856"/>
            <a:ext cx="3509433" cy="9194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000">
                <a:solidFill>
                  <a:srgbClr val="FFBA02"/>
                </a:solidFill>
                <a:latin typeface="微软雅黑"/>
                <a:ea typeface="微软雅黑"/>
                <a:cs typeface="微软雅黑"/>
                <a:sym typeface="微软雅黑"/>
              </a:defRPr>
            </a:lvl1pPr>
          </a:lstStyle>
          <a:p>
            <a:r>
              <a:t>毛利率高低</a:t>
            </a:r>
          </a:p>
        </p:txBody>
      </p:sp>
      <p:sp>
        <p:nvSpPr>
          <p:cNvPr id="1163" name="退出壁垒"/>
          <p:cNvSpPr/>
          <p:nvPr/>
        </p:nvSpPr>
        <p:spPr>
          <a:xfrm>
            <a:off x="13584225" y="7170043"/>
            <a:ext cx="3509433" cy="9194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000">
                <a:solidFill>
                  <a:srgbClr val="FFBA02"/>
                </a:solidFill>
                <a:latin typeface="微软雅黑"/>
                <a:ea typeface="微软雅黑"/>
                <a:cs typeface="微软雅黑"/>
                <a:sym typeface="微软雅黑"/>
              </a:defRPr>
            </a:lvl1pPr>
          </a:lstStyle>
          <a:p>
            <a:r>
              <a:t>退出壁垒</a:t>
            </a:r>
          </a:p>
        </p:txBody>
      </p:sp>
      <p:sp>
        <p:nvSpPr>
          <p:cNvPr id="1164" name="潜在损失"/>
          <p:cNvSpPr/>
          <p:nvPr/>
        </p:nvSpPr>
        <p:spPr>
          <a:xfrm>
            <a:off x="13584225" y="8451912"/>
            <a:ext cx="3509433" cy="9194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000">
                <a:solidFill>
                  <a:srgbClr val="FFBA02"/>
                </a:solidFill>
                <a:latin typeface="微软雅黑"/>
                <a:ea typeface="微软雅黑"/>
                <a:cs typeface="微软雅黑"/>
                <a:sym typeface="微软雅黑"/>
              </a:defRPr>
            </a:lvl1pPr>
          </a:lstStyle>
          <a:p>
            <a:r>
              <a:t>潜在损失</a:t>
            </a:r>
          </a:p>
        </p:txBody>
      </p:sp>
      <p:sp>
        <p:nvSpPr>
          <p:cNvPr id="1165" name="现金含量"/>
          <p:cNvSpPr/>
          <p:nvPr/>
        </p:nvSpPr>
        <p:spPr>
          <a:xfrm>
            <a:off x="18694995" y="8451912"/>
            <a:ext cx="2778960" cy="9194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000">
                <a:solidFill>
                  <a:srgbClr val="FFBA02"/>
                </a:solidFill>
                <a:latin typeface="微软雅黑"/>
                <a:ea typeface="微软雅黑"/>
                <a:cs typeface="微软雅黑"/>
                <a:sym typeface="微软雅黑"/>
              </a:defRPr>
            </a:lvl1pPr>
          </a:lstStyle>
          <a:p>
            <a:r>
              <a:t>现金含量</a:t>
            </a:r>
          </a:p>
        </p:txBody>
      </p:sp>
      <p:sp>
        <p:nvSpPr>
          <p:cNvPr id="1166" name="经营现金流量"/>
          <p:cNvSpPr/>
          <p:nvPr/>
        </p:nvSpPr>
        <p:spPr>
          <a:xfrm>
            <a:off x="13584225" y="9736794"/>
            <a:ext cx="3509433" cy="9194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000">
                <a:solidFill>
                  <a:srgbClr val="FFBA02"/>
                </a:solidFill>
                <a:latin typeface="微软雅黑"/>
                <a:ea typeface="微软雅黑"/>
                <a:cs typeface="微软雅黑"/>
                <a:sym typeface="微软雅黑"/>
              </a:defRPr>
            </a:lvl1pPr>
          </a:lstStyle>
          <a:p>
            <a:r>
              <a:t>经营现金流量</a:t>
            </a:r>
          </a:p>
        </p:txBody>
      </p:sp>
      <p:sp>
        <p:nvSpPr>
          <p:cNvPr id="1167" name="自由现金流量"/>
          <p:cNvSpPr/>
          <p:nvPr/>
        </p:nvSpPr>
        <p:spPr>
          <a:xfrm>
            <a:off x="13584225" y="11021676"/>
            <a:ext cx="3509433" cy="9194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000">
                <a:solidFill>
                  <a:srgbClr val="FFBA02"/>
                </a:solidFill>
                <a:latin typeface="微软雅黑"/>
                <a:ea typeface="微软雅黑"/>
                <a:cs typeface="微软雅黑"/>
                <a:sym typeface="微软雅黑"/>
              </a:defRPr>
            </a:lvl1pPr>
          </a:lstStyle>
          <a:p>
            <a:r>
              <a:t>自由现金流量</a:t>
            </a:r>
          </a:p>
        </p:txBody>
      </p:sp>
      <p:sp>
        <p:nvSpPr>
          <p:cNvPr id="1168" name="自由裁量"/>
          <p:cNvSpPr/>
          <p:nvPr/>
        </p:nvSpPr>
        <p:spPr>
          <a:xfrm>
            <a:off x="18694995" y="11021676"/>
            <a:ext cx="2778960" cy="9194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000">
                <a:solidFill>
                  <a:srgbClr val="FFBA02"/>
                </a:solidFill>
                <a:latin typeface="微软雅黑"/>
                <a:ea typeface="微软雅黑"/>
                <a:cs typeface="微软雅黑"/>
                <a:sym typeface="微软雅黑"/>
              </a:defRPr>
            </a:lvl1pPr>
          </a:lstStyle>
          <a:p>
            <a:r>
              <a:t>自由裁量</a:t>
            </a:r>
          </a:p>
        </p:txBody>
      </p:sp>
      <p:cxnSp>
        <p:nvCxnSpPr>
          <p:cNvPr id="1169" name="连接线"/>
          <p:cNvCxnSpPr>
            <a:stCxn id="1151" idx="0"/>
            <a:endCxn id="1152" idx="0"/>
          </p:cNvCxnSpPr>
          <p:nvPr/>
        </p:nvCxnSpPr>
        <p:spPr>
          <a:xfrm flipV="1">
            <a:off x="3505200" y="4826000"/>
            <a:ext cx="6731000" cy="3390900"/>
          </a:xfrm>
          <a:prstGeom prst="bentConnector3">
            <a:avLst>
              <a:gd name="adj1" fmla="val 58113"/>
            </a:avLst>
          </a:prstGeom>
          <a:ln w="25400">
            <a:solidFill>
              <a:srgbClr val="FFFFFF"/>
            </a:solidFill>
            <a:miter lim="400000"/>
          </a:ln>
        </p:spPr>
      </p:cxnSp>
      <p:cxnSp>
        <p:nvCxnSpPr>
          <p:cNvPr id="1170" name="连接线"/>
          <p:cNvCxnSpPr>
            <a:stCxn id="1151" idx="0"/>
            <a:endCxn id="1154" idx="0"/>
          </p:cNvCxnSpPr>
          <p:nvPr/>
        </p:nvCxnSpPr>
        <p:spPr>
          <a:xfrm>
            <a:off x="3505200" y="8216900"/>
            <a:ext cx="6731000" cy="12700"/>
          </a:xfrm>
          <a:prstGeom prst="bentConnector2">
            <a:avLst/>
          </a:prstGeom>
          <a:ln w="25400">
            <a:solidFill>
              <a:srgbClr val="FFFFFF"/>
            </a:solidFill>
            <a:miter lim="400000"/>
          </a:ln>
        </p:spPr>
      </p:cxnSp>
      <p:cxnSp>
        <p:nvCxnSpPr>
          <p:cNvPr id="1171" name="连接线"/>
          <p:cNvCxnSpPr>
            <a:stCxn id="1151" idx="0"/>
            <a:endCxn id="1155" idx="0"/>
          </p:cNvCxnSpPr>
          <p:nvPr/>
        </p:nvCxnSpPr>
        <p:spPr>
          <a:xfrm>
            <a:off x="3505200" y="8216900"/>
            <a:ext cx="6731000" cy="2552700"/>
          </a:xfrm>
          <a:prstGeom prst="bentConnector3">
            <a:avLst>
              <a:gd name="adj1" fmla="val 58113"/>
            </a:avLst>
          </a:prstGeom>
          <a:ln w="25400">
            <a:solidFill>
              <a:srgbClr val="FFFFFF"/>
            </a:solidFill>
            <a:miter lim="400000"/>
          </a:ln>
        </p:spPr>
      </p:cxnSp>
      <p:cxnSp>
        <p:nvCxnSpPr>
          <p:cNvPr id="1172" name="连接线"/>
          <p:cNvCxnSpPr>
            <a:stCxn id="1160" idx="0"/>
            <a:endCxn id="1152" idx="0"/>
          </p:cNvCxnSpPr>
          <p:nvPr/>
        </p:nvCxnSpPr>
        <p:spPr>
          <a:xfrm flipH="1">
            <a:off x="10236200" y="3543300"/>
            <a:ext cx="5105400" cy="1282700"/>
          </a:xfrm>
          <a:prstGeom prst="bentConnector3">
            <a:avLst>
              <a:gd name="adj1" fmla="val 57213"/>
            </a:avLst>
          </a:prstGeom>
          <a:ln w="25400">
            <a:solidFill>
              <a:srgbClr val="FFFFFF"/>
            </a:solidFill>
            <a:miter lim="400000"/>
          </a:ln>
        </p:spPr>
      </p:cxnSp>
      <p:cxnSp>
        <p:nvCxnSpPr>
          <p:cNvPr id="1173" name="连接线"/>
          <p:cNvCxnSpPr>
            <a:stCxn id="1161" idx="0"/>
            <a:endCxn id="1152" idx="0"/>
          </p:cNvCxnSpPr>
          <p:nvPr/>
        </p:nvCxnSpPr>
        <p:spPr>
          <a:xfrm flipH="1">
            <a:off x="10236200" y="4826000"/>
            <a:ext cx="5105400" cy="12700"/>
          </a:xfrm>
          <a:prstGeom prst="bentConnector2">
            <a:avLst/>
          </a:prstGeom>
          <a:ln w="25400">
            <a:solidFill>
              <a:srgbClr val="FFFFFF"/>
            </a:solidFill>
            <a:miter lim="400000"/>
          </a:ln>
        </p:spPr>
      </p:cxnSp>
      <p:cxnSp>
        <p:nvCxnSpPr>
          <p:cNvPr id="1174" name="连接线"/>
          <p:cNvCxnSpPr>
            <a:stCxn id="1162" idx="0"/>
            <a:endCxn id="1152" idx="0"/>
          </p:cNvCxnSpPr>
          <p:nvPr/>
        </p:nvCxnSpPr>
        <p:spPr>
          <a:xfrm flipH="1" flipV="1">
            <a:off x="10236200" y="4826000"/>
            <a:ext cx="5105400" cy="1282700"/>
          </a:xfrm>
          <a:prstGeom prst="bentConnector3">
            <a:avLst>
              <a:gd name="adj1" fmla="val 57213"/>
            </a:avLst>
          </a:prstGeom>
          <a:ln w="25400">
            <a:solidFill>
              <a:srgbClr val="FFFFFF"/>
            </a:solidFill>
            <a:miter lim="400000"/>
          </a:ln>
        </p:spPr>
      </p:cxnSp>
      <p:cxnSp>
        <p:nvCxnSpPr>
          <p:cNvPr id="1175" name="连接线"/>
          <p:cNvCxnSpPr>
            <a:stCxn id="1154" idx="0"/>
            <a:endCxn id="1163" idx="0"/>
          </p:cNvCxnSpPr>
          <p:nvPr/>
        </p:nvCxnSpPr>
        <p:spPr>
          <a:xfrm flipV="1">
            <a:off x="10236200" y="7632700"/>
            <a:ext cx="5105400" cy="584200"/>
          </a:xfrm>
          <a:prstGeom prst="bentConnector3">
            <a:avLst>
              <a:gd name="adj1" fmla="val 48756"/>
            </a:avLst>
          </a:prstGeom>
          <a:ln w="25400">
            <a:solidFill>
              <a:srgbClr val="FFFFFF"/>
            </a:solidFill>
            <a:miter lim="400000"/>
          </a:ln>
        </p:spPr>
      </p:cxnSp>
      <p:cxnSp>
        <p:nvCxnSpPr>
          <p:cNvPr id="1176" name="连接线"/>
          <p:cNvCxnSpPr>
            <a:stCxn id="1154" idx="0"/>
            <a:endCxn id="1164" idx="0"/>
          </p:cNvCxnSpPr>
          <p:nvPr/>
        </p:nvCxnSpPr>
        <p:spPr>
          <a:xfrm>
            <a:off x="10236200" y="8216900"/>
            <a:ext cx="5105400" cy="698500"/>
          </a:xfrm>
          <a:prstGeom prst="bentConnector3">
            <a:avLst>
              <a:gd name="adj1" fmla="val 48756"/>
            </a:avLst>
          </a:prstGeom>
          <a:ln w="25400">
            <a:solidFill>
              <a:srgbClr val="FFFFFF"/>
            </a:solidFill>
            <a:miter lim="400000"/>
          </a:ln>
        </p:spPr>
      </p:cxnSp>
      <p:cxnSp>
        <p:nvCxnSpPr>
          <p:cNvPr id="1177" name="连接线"/>
          <p:cNvCxnSpPr>
            <a:stCxn id="1166" idx="0"/>
            <a:endCxn id="1155" idx="0"/>
          </p:cNvCxnSpPr>
          <p:nvPr/>
        </p:nvCxnSpPr>
        <p:spPr>
          <a:xfrm flipH="1">
            <a:off x="10236200" y="10198100"/>
            <a:ext cx="5105400" cy="571500"/>
          </a:xfrm>
          <a:prstGeom prst="bentConnector3">
            <a:avLst>
              <a:gd name="adj1" fmla="val 51243"/>
            </a:avLst>
          </a:prstGeom>
          <a:ln w="25400">
            <a:solidFill>
              <a:srgbClr val="FFFFFF"/>
            </a:solidFill>
            <a:miter lim="400000"/>
          </a:ln>
        </p:spPr>
      </p:cxnSp>
      <p:cxnSp>
        <p:nvCxnSpPr>
          <p:cNvPr id="1178" name="连接线"/>
          <p:cNvCxnSpPr>
            <a:stCxn id="1167" idx="0"/>
            <a:endCxn id="1155" idx="0"/>
          </p:cNvCxnSpPr>
          <p:nvPr/>
        </p:nvCxnSpPr>
        <p:spPr>
          <a:xfrm flipH="1" flipV="1">
            <a:off x="10236200" y="10769600"/>
            <a:ext cx="5105400" cy="711200"/>
          </a:xfrm>
          <a:prstGeom prst="bentConnector3">
            <a:avLst>
              <a:gd name="adj1" fmla="val 51243"/>
            </a:avLst>
          </a:prstGeom>
          <a:ln w="25400">
            <a:solidFill>
              <a:srgbClr val="FFFFFF"/>
            </a:solidFill>
            <a:miter lim="400000"/>
          </a:ln>
        </p:spPr>
      </p:cxnSp>
      <p:cxnSp>
        <p:nvCxnSpPr>
          <p:cNvPr id="1179" name="连接线"/>
          <p:cNvCxnSpPr>
            <a:stCxn id="1160" idx="0"/>
            <a:endCxn id="1153" idx="0"/>
          </p:cNvCxnSpPr>
          <p:nvPr/>
        </p:nvCxnSpPr>
        <p:spPr>
          <a:xfrm>
            <a:off x="15338941" y="3540858"/>
            <a:ext cx="5830016" cy="1"/>
          </a:xfrm>
          <a:prstGeom prst="straightConnector1">
            <a:avLst/>
          </a:prstGeom>
          <a:ln w="25400">
            <a:solidFill>
              <a:srgbClr val="FFFFFF"/>
            </a:solidFill>
            <a:miter lim="400000"/>
          </a:ln>
        </p:spPr>
      </p:cxnSp>
      <p:cxnSp>
        <p:nvCxnSpPr>
          <p:cNvPr id="1180" name="连接线"/>
          <p:cNvCxnSpPr>
            <a:stCxn id="1161" idx="0"/>
            <a:endCxn id="1158" idx="0"/>
          </p:cNvCxnSpPr>
          <p:nvPr/>
        </p:nvCxnSpPr>
        <p:spPr>
          <a:xfrm>
            <a:off x="15338941" y="4822727"/>
            <a:ext cx="5830016" cy="1"/>
          </a:xfrm>
          <a:prstGeom prst="straightConnector1">
            <a:avLst/>
          </a:prstGeom>
          <a:ln w="25400">
            <a:solidFill>
              <a:srgbClr val="FFFFFF"/>
            </a:solidFill>
            <a:miter lim="400000"/>
          </a:ln>
        </p:spPr>
      </p:cxnSp>
      <p:cxnSp>
        <p:nvCxnSpPr>
          <p:cNvPr id="1181" name="连接线"/>
          <p:cNvCxnSpPr>
            <a:stCxn id="1159" idx="0"/>
            <a:endCxn id="1162" idx="0"/>
          </p:cNvCxnSpPr>
          <p:nvPr/>
        </p:nvCxnSpPr>
        <p:spPr>
          <a:xfrm flipH="1">
            <a:off x="15338941" y="6104596"/>
            <a:ext cx="4745535" cy="1"/>
          </a:xfrm>
          <a:prstGeom prst="straightConnector1">
            <a:avLst/>
          </a:prstGeom>
          <a:ln w="25400">
            <a:solidFill>
              <a:srgbClr val="FFFFFF"/>
            </a:solidFill>
            <a:miter lim="400000"/>
          </a:ln>
        </p:spPr>
      </p:cxnSp>
      <p:cxnSp>
        <p:nvCxnSpPr>
          <p:cNvPr id="1182" name="连接线"/>
          <p:cNvCxnSpPr>
            <a:stCxn id="1156" idx="0"/>
            <a:endCxn id="1163" idx="0"/>
          </p:cNvCxnSpPr>
          <p:nvPr/>
        </p:nvCxnSpPr>
        <p:spPr>
          <a:xfrm flipH="1">
            <a:off x="15338941" y="7629783"/>
            <a:ext cx="4745535" cy="1"/>
          </a:xfrm>
          <a:prstGeom prst="straightConnector1">
            <a:avLst/>
          </a:prstGeom>
          <a:ln w="25400">
            <a:solidFill>
              <a:srgbClr val="FFFFFF"/>
            </a:solidFill>
            <a:miter lim="400000"/>
          </a:ln>
        </p:spPr>
      </p:cxnSp>
      <p:cxnSp>
        <p:nvCxnSpPr>
          <p:cNvPr id="1183" name="连接线"/>
          <p:cNvCxnSpPr>
            <a:stCxn id="1164" idx="0"/>
            <a:endCxn id="1165" idx="0"/>
          </p:cNvCxnSpPr>
          <p:nvPr/>
        </p:nvCxnSpPr>
        <p:spPr>
          <a:xfrm>
            <a:off x="15338941" y="8911652"/>
            <a:ext cx="4745535" cy="1"/>
          </a:xfrm>
          <a:prstGeom prst="straightConnector1">
            <a:avLst/>
          </a:prstGeom>
          <a:ln w="25400">
            <a:solidFill>
              <a:srgbClr val="FFFFFF"/>
            </a:solidFill>
            <a:miter lim="400000"/>
          </a:ln>
        </p:spPr>
      </p:cxnSp>
      <p:cxnSp>
        <p:nvCxnSpPr>
          <p:cNvPr id="1184" name="连接线"/>
          <p:cNvCxnSpPr>
            <a:stCxn id="1157" idx="0"/>
            <a:endCxn id="1166" idx="0"/>
          </p:cNvCxnSpPr>
          <p:nvPr/>
        </p:nvCxnSpPr>
        <p:spPr>
          <a:xfrm flipH="1">
            <a:off x="15338941" y="10196534"/>
            <a:ext cx="4745535" cy="1"/>
          </a:xfrm>
          <a:prstGeom prst="straightConnector1">
            <a:avLst/>
          </a:prstGeom>
          <a:ln w="25400">
            <a:solidFill>
              <a:srgbClr val="FFFFFF"/>
            </a:solidFill>
            <a:miter lim="400000"/>
          </a:ln>
        </p:spPr>
      </p:cxnSp>
      <p:cxnSp>
        <p:nvCxnSpPr>
          <p:cNvPr id="1185" name="连接线"/>
          <p:cNvCxnSpPr>
            <a:stCxn id="1168" idx="0"/>
            <a:endCxn id="1167" idx="0"/>
          </p:cNvCxnSpPr>
          <p:nvPr/>
        </p:nvCxnSpPr>
        <p:spPr>
          <a:xfrm flipH="1">
            <a:off x="15338941" y="11481416"/>
            <a:ext cx="4745535" cy="1"/>
          </a:xfrm>
          <a:prstGeom prst="straightConnector1">
            <a:avLst/>
          </a:prstGeom>
          <a:ln w="25400">
            <a:solidFill>
              <a:srgbClr val="FFFFFF"/>
            </a:solidFill>
            <a:miter lim="400000"/>
          </a:ln>
        </p:spPr>
      </p:cxnSp>
    </p:spTree>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187" name="矩形"/>
          <p:cNvSpPr/>
          <p:nvPr/>
        </p:nvSpPr>
        <p:spPr>
          <a:xfrm>
            <a:off x="4187575" y="4834880"/>
            <a:ext cx="6023175" cy="4046240"/>
          </a:xfrm>
          <a:prstGeom prst="rect">
            <a:avLst/>
          </a:prstGeom>
          <a:ln w="38100">
            <a:solidFill>
              <a:srgbClr val="FFC400"/>
            </a:solidFill>
            <a:miter lim="400000"/>
          </a:ln>
          <a:effectLst>
            <a:outerShdw blurRad="50800" dist="25400" dir="5400000" rotWithShape="0">
              <a:srgbClr val="FFC400">
                <a:alpha val="50000"/>
              </a:srgbClr>
            </a:outerShdw>
          </a:effectLst>
        </p:spPr>
        <p:txBody>
          <a:bodyPr lIns="71437" tIns="71437" rIns="71437" bIns="71437" anchor="ctr"/>
          <a:lstStyle/>
          <a:p>
            <a:pPr defTabSz="821531">
              <a:defRPr sz="3200"/>
            </a:pPr>
            <a:endParaRPr/>
          </a:p>
        </p:txBody>
      </p:sp>
      <p:sp>
        <p:nvSpPr>
          <p:cNvPr id="1188" name="剖析财务报表粉饰方法及识别"/>
          <p:cNvSpPr txBox="1"/>
          <p:nvPr/>
        </p:nvSpPr>
        <p:spPr>
          <a:xfrm>
            <a:off x="6005067" y="6075362"/>
            <a:ext cx="14210408" cy="15652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sz="8000" b="1">
                <a:latin typeface="Helvetica"/>
                <a:ea typeface="Helvetica"/>
                <a:cs typeface="Helvetica"/>
                <a:sym typeface="Helvetica"/>
              </a:defRPr>
            </a:pPr>
            <a:r>
              <a:t>   剖析财务报表粉饰方法及识别</a:t>
            </a:r>
          </a:p>
        </p:txBody>
      </p:sp>
      <p:sp>
        <p:nvSpPr>
          <p:cNvPr id="1189" name="方法"/>
          <p:cNvSpPr txBox="1"/>
          <p:nvPr/>
        </p:nvSpPr>
        <p:spPr>
          <a:xfrm>
            <a:off x="6979386" y="7462479"/>
            <a:ext cx="8667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2800" b="1">
                <a:solidFill>
                  <a:srgbClr val="FFBA02"/>
                </a:solidFill>
                <a:latin typeface="Helvetica"/>
                <a:ea typeface="Helvetica"/>
                <a:cs typeface="Helvetica"/>
                <a:sym typeface="Helvetica"/>
              </a:defRPr>
            </a:lvl1pPr>
          </a:lstStyle>
          <a:p>
            <a:r>
              <a:t>方法</a:t>
            </a:r>
          </a:p>
        </p:txBody>
      </p:sp>
      <p:grpSp>
        <p:nvGrpSpPr>
          <p:cNvPr id="1192" name="成组"/>
          <p:cNvGrpSpPr/>
          <p:nvPr/>
        </p:nvGrpSpPr>
        <p:grpSpPr>
          <a:xfrm>
            <a:off x="4573298" y="5637707"/>
            <a:ext cx="2080053" cy="2401838"/>
            <a:chOff x="160892" y="0"/>
            <a:chExt cx="2080052" cy="2401837"/>
          </a:xfrm>
        </p:grpSpPr>
        <p:sp>
          <p:nvSpPr>
            <p:cNvPr id="1190" name="多边形"/>
            <p:cNvSpPr/>
            <p:nvPr/>
          </p:nvSpPr>
          <p:spPr>
            <a:xfrm>
              <a:off x="160892" y="0"/>
              <a:ext cx="2080054" cy="24018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BA02"/>
            </a:solidFill>
            <a:ln w="12700" cap="flat">
              <a:noFill/>
              <a:miter lim="400000"/>
            </a:ln>
            <a:effectLst/>
          </p:spPr>
          <p:txBody>
            <a:bodyPr wrap="square" lIns="71437" tIns="71437" rIns="71437" bIns="71437" numCol="1" anchor="ctr">
              <a:noAutofit/>
            </a:bodyPr>
            <a:lstStyle/>
            <a:p>
              <a:pPr defTabSz="821531">
                <a:defRPr sz="3200"/>
              </a:pPr>
              <a:endParaRPr/>
            </a:p>
          </p:txBody>
        </p:sp>
        <p:sp>
          <p:nvSpPr>
            <p:cNvPr id="1191" name="形状"/>
            <p:cNvSpPr/>
            <p:nvPr/>
          </p:nvSpPr>
          <p:spPr>
            <a:xfrm>
              <a:off x="650280" y="668839"/>
              <a:ext cx="1101278" cy="11001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395" y="0"/>
                  </a:lnTo>
                  <a:lnTo>
                    <a:pt x="0" y="0"/>
                  </a:lnTo>
                  <a:close/>
                  <a:moveTo>
                    <a:pt x="14486" y="1856"/>
                  </a:moveTo>
                  <a:lnTo>
                    <a:pt x="10950" y="8178"/>
                  </a:lnTo>
                  <a:lnTo>
                    <a:pt x="13040" y="11111"/>
                  </a:lnTo>
                  <a:lnTo>
                    <a:pt x="8480" y="12596"/>
                  </a:lnTo>
                  <a:lnTo>
                    <a:pt x="4483" y="19744"/>
                  </a:lnTo>
                  <a:lnTo>
                    <a:pt x="12508" y="16993"/>
                  </a:lnTo>
                  <a:lnTo>
                    <a:pt x="16049" y="21600"/>
                  </a:lnTo>
                  <a:lnTo>
                    <a:pt x="14981" y="16148"/>
                  </a:lnTo>
                  <a:lnTo>
                    <a:pt x="21600" y="13879"/>
                  </a:lnTo>
                  <a:lnTo>
                    <a:pt x="14486" y="1856"/>
                  </a:lnTo>
                  <a:close/>
                </a:path>
              </a:pathLst>
            </a:custGeom>
            <a:solidFill>
              <a:srgbClr val="FFFFFF"/>
            </a:solidFill>
            <a:ln w="12700" cap="flat">
              <a:noFill/>
              <a:miter lim="400000"/>
            </a:ln>
            <a:effectLst/>
          </p:spPr>
          <p:txBody>
            <a:bodyPr wrap="square" lIns="71437" tIns="71437" rIns="71437" bIns="71437" numCol="1" anchor="ctr">
              <a:noAutofit/>
            </a:bodyPr>
            <a:lstStyle/>
            <a:p>
              <a:pPr defTabSz="821531">
                <a:defRPr sz="3200"/>
              </a:pPr>
              <a:endParaRPr/>
            </a:p>
          </p:txBody>
        </p:sp>
      </p:grpSp>
    </p:spTree>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194"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195" name="剖析财务报表粉饰方法及识别：粉饰财务报表的动机"/>
          <p:cNvSpPr txBox="1"/>
          <p:nvPr/>
        </p:nvSpPr>
        <p:spPr>
          <a:xfrm>
            <a:off x="1699318" y="1217528"/>
            <a:ext cx="17681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sz="6000" b="1">
                <a:latin typeface="Helvetica"/>
                <a:ea typeface="Helvetica"/>
                <a:cs typeface="Helvetica"/>
                <a:sym typeface="Helvetica"/>
              </a:defRPr>
            </a:pPr>
            <a:r>
              <a:t>剖析财务报表粉饰方法及识别：粉饰财务报表的动机</a:t>
            </a:r>
          </a:p>
        </p:txBody>
      </p:sp>
      <p:sp>
        <p:nvSpPr>
          <p:cNvPr id="1196" name="1.利润最小化…"/>
          <p:cNvSpPr txBox="1"/>
          <p:nvPr/>
        </p:nvSpPr>
        <p:spPr>
          <a:xfrm>
            <a:off x="3532186" y="4800095"/>
            <a:ext cx="17319628" cy="5105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1828800">
              <a:lnSpc>
                <a:spcPct val="120000"/>
              </a:lnSpc>
              <a:defRPr>
                <a:latin typeface="Helvetica"/>
                <a:ea typeface="Helvetica"/>
                <a:cs typeface="Helvetica"/>
                <a:sym typeface="Helvetica"/>
              </a:defRPr>
            </a:pPr>
            <a:r>
              <a:t> 1.利润最小化</a:t>
            </a:r>
          </a:p>
          <a:p>
            <a:pPr algn="l" defTabSz="1828800">
              <a:lnSpc>
                <a:spcPct val="120000"/>
              </a:lnSpc>
              <a:defRPr>
                <a:latin typeface="Helvetica"/>
                <a:ea typeface="Helvetica"/>
                <a:cs typeface="Helvetica"/>
                <a:sym typeface="Helvetica"/>
              </a:defRPr>
            </a:pPr>
            <a:endParaRPr/>
          </a:p>
          <a:p>
            <a:pPr algn="l" defTabSz="1828800">
              <a:lnSpc>
                <a:spcPct val="120000"/>
              </a:lnSpc>
              <a:defRPr>
                <a:latin typeface="Helvetica"/>
                <a:ea typeface="Helvetica"/>
                <a:cs typeface="Helvetica"/>
                <a:sym typeface="Helvetica"/>
              </a:defRPr>
            </a:pPr>
            <a:r>
              <a:t>目的：减少纳税，回避连续多年亏损</a:t>
            </a:r>
          </a:p>
          <a:p>
            <a:pPr algn="l" defTabSz="1828800">
              <a:lnSpc>
                <a:spcPct val="120000"/>
              </a:lnSpc>
              <a:defRPr>
                <a:latin typeface="Helvetica"/>
                <a:ea typeface="Helvetica"/>
                <a:cs typeface="Helvetica"/>
                <a:sym typeface="Helvetica"/>
              </a:defRPr>
            </a:pPr>
            <a:r>
              <a:t>方法：推迟确认收入、提前结转成本、使用加速折旧、资本化转为费用化</a:t>
            </a:r>
          </a:p>
        </p:txBody>
      </p:sp>
    </p:spTree>
  </p:cSld>
  <p:clrMapOvr>
    <a:masterClrMapping/>
  </p:clrMapOvr>
  <p:transition spd="med"/>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198"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199" name="剖析财务报表粉饰方法及识别：粉饰财务报表的动机"/>
          <p:cNvSpPr txBox="1"/>
          <p:nvPr/>
        </p:nvSpPr>
        <p:spPr>
          <a:xfrm>
            <a:off x="1699318" y="1217528"/>
            <a:ext cx="17681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sz="6000" b="1">
                <a:latin typeface="Helvetica"/>
                <a:ea typeface="Helvetica"/>
                <a:cs typeface="Helvetica"/>
                <a:sym typeface="Helvetica"/>
              </a:defRPr>
            </a:pPr>
            <a:r>
              <a:t>剖析财务报表粉饰方法及识别：粉饰财务报表的动机</a:t>
            </a:r>
          </a:p>
        </p:txBody>
      </p:sp>
      <p:sp>
        <p:nvSpPr>
          <p:cNvPr id="1200" name="2.利润最大化…"/>
          <p:cNvSpPr txBox="1"/>
          <p:nvPr/>
        </p:nvSpPr>
        <p:spPr>
          <a:xfrm>
            <a:off x="3532186" y="5333495"/>
            <a:ext cx="17319628" cy="403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1828800">
              <a:lnSpc>
                <a:spcPct val="120000"/>
              </a:lnSpc>
              <a:defRPr>
                <a:latin typeface="Helvetica"/>
                <a:ea typeface="Helvetica"/>
                <a:cs typeface="Helvetica"/>
                <a:sym typeface="Helvetica"/>
              </a:defRPr>
            </a:pPr>
            <a:r>
              <a:t> 2.利润最大化</a:t>
            </a:r>
          </a:p>
          <a:p>
            <a:pPr algn="l" defTabSz="1828800">
              <a:lnSpc>
                <a:spcPct val="120000"/>
              </a:lnSpc>
              <a:defRPr>
                <a:latin typeface="Helvetica"/>
                <a:ea typeface="Helvetica"/>
                <a:cs typeface="Helvetica"/>
                <a:sym typeface="Helvetica"/>
              </a:defRPr>
            </a:pPr>
            <a:endParaRPr/>
          </a:p>
          <a:p>
            <a:pPr algn="l" defTabSz="1828800">
              <a:lnSpc>
                <a:spcPct val="120000"/>
              </a:lnSpc>
              <a:defRPr>
                <a:latin typeface="Helvetica"/>
                <a:ea typeface="Helvetica"/>
                <a:cs typeface="Helvetica"/>
                <a:sym typeface="Helvetica"/>
              </a:defRPr>
            </a:pPr>
            <a:r>
              <a:t>目的：粉饰业绩</a:t>
            </a:r>
          </a:p>
          <a:p>
            <a:pPr algn="l" defTabSz="1828800">
              <a:lnSpc>
                <a:spcPct val="120000"/>
              </a:lnSpc>
              <a:defRPr>
                <a:latin typeface="Helvetica"/>
                <a:ea typeface="Helvetica"/>
                <a:cs typeface="Helvetica"/>
                <a:sym typeface="Helvetica"/>
              </a:defRPr>
            </a:pPr>
            <a:r>
              <a:t>方法：提前确认收入、推迟结转成本、资产重组、关联方交易</a:t>
            </a:r>
          </a:p>
        </p:txBody>
      </p:sp>
    </p:spTree>
  </p:cSld>
  <p:clrMapOvr>
    <a:masterClrMapping/>
  </p:clrMapOvr>
  <p:transition spd="med"/>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202"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203" name="剖析财务报表粉饰方法及识别：粉饰财务报表的动机"/>
          <p:cNvSpPr txBox="1"/>
          <p:nvPr/>
        </p:nvSpPr>
        <p:spPr>
          <a:xfrm>
            <a:off x="1699318" y="1217528"/>
            <a:ext cx="17681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sz="6000" b="1">
                <a:latin typeface="Helvetica"/>
                <a:ea typeface="Helvetica"/>
                <a:cs typeface="Helvetica"/>
                <a:sym typeface="Helvetica"/>
              </a:defRPr>
            </a:pPr>
            <a:r>
              <a:t>剖析财务报表粉饰方法及识别：粉饰财务报表的动机</a:t>
            </a:r>
          </a:p>
        </p:txBody>
      </p:sp>
      <p:sp>
        <p:nvSpPr>
          <p:cNvPr id="1204" name="3.利润清洗…"/>
          <p:cNvSpPr txBox="1"/>
          <p:nvPr/>
        </p:nvSpPr>
        <p:spPr>
          <a:xfrm>
            <a:off x="3532186" y="4800095"/>
            <a:ext cx="17319628" cy="5105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1828800">
              <a:lnSpc>
                <a:spcPct val="120000"/>
              </a:lnSpc>
              <a:defRPr>
                <a:latin typeface="Helvetica"/>
                <a:ea typeface="Helvetica"/>
                <a:cs typeface="Helvetica"/>
                <a:sym typeface="Helvetica"/>
              </a:defRPr>
            </a:pPr>
            <a:r>
              <a:t> 3.利润清洗</a:t>
            </a:r>
          </a:p>
          <a:p>
            <a:pPr algn="l" defTabSz="1828800">
              <a:lnSpc>
                <a:spcPct val="120000"/>
              </a:lnSpc>
              <a:defRPr>
                <a:latin typeface="Helvetica"/>
                <a:ea typeface="Helvetica"/>
                <a:cs typeface="Helvetica"/>
                <a:sym typeface="Helvetica"/>
              </a:defRPr>
            </a:pPr>
            <a:endParaRPr/>
          </a:p>
          <a:p>
            <a:pPr algn="l" defTabSz="1828800">
              <a:lnSpc>
                <a:spcPct val="120000"/>
              </a:lnSpc>
              <a:defRPr>
                <a:latin typeface="Helvetica"/>
                <a:ea typeface="Helvetica"/>
                <a:cs typeface="Helvetica"/>
                <a:sym typeface="Helvetica"/>
              </a:defRPr>
            </a:pPr>
            <a:r>
              <a:t>目的：回避责任</a:t>
            </a:r>
          </a:p>
          <a:p>
            <a:pPr algn="l" defTabSz="1828800">
              <a:lnSpc>
                <a:spcPct val="120000"/>
              </a:lnSpc>
              <a:defRPr>
                <a:latin typeface="Helvetica"/>
                <a:ea typeface="Helvetica"/>
                <a:cs typeface="Helvetica"/>
                <a:sym typeface="Helvetica"/>
              </a:defRPr>
            </a:pPr>
            <a:r>
              <a:t>方法：将坏账、长期投资损失等一系列不良或虚拟资产一次性处理</a:t>
            </a:r>
          </a:p>
        </p:txBody>
      </p:sp>
    </p:spTree>
  </p:cSld>
  <p:clrMapOvr>
    <a:masterClrMapping/>
  </p:clrMapOvr>
  <p:transition spd="med"/>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206"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207" name="剖析财务报表粉饰方法及识别：粉饰财务报表的动机"/>
          <p:cNvSpPr txBox="1"/>
          <p:nvPr/>
        </p:nvSpPr>
        <p:spPr>
          <a:xfrm>
            <a:off x="1699318" y="1217528"/>
            <a:ext cx="17681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sz="6000" b="1">
                <a:latin typeface="Helvetica"/>
                <a:ea typeface="Helvetica"/>
                <a:cs typeface="Helvetica"/>
                <a:sym typeface="Helvetica"/>
              </a:defRPr>
            </a:pPr>
            <a:r>
              <a:t>剖析财务报表粉饰方法及识别：粉饰财务报表的动机</a:t>
            </a:r>
          </a:p>
        </p:txBody>
      </p:sp>
      <p:sp>
        <p:nvSpPr>
          <p:cNvPr id="1208" name="4.利润均衡…"/>
          <p:cNvSpPr txBox="1"/>
          <p:nvPr/>
        </p:nvSpPr>
        <p:spPr>
          <a:xfrm>
            <a:off x="3532186" y="5333495"/>
            <a:ext cx="17319628" cy="403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1828800">
              <a:lnSpc>
                <a:spcPct val="120000"/>
              </a:lnSpc>
              <a:defRPr>
                <a:latin typeface="Helvetica"/>
                <a:ea typeface="Helvetica"/>
                <a:cs typeface="Helvetica"/>
                <a:sym typeface="Helvetica"/>
              </a:defRPr>
            </a:pPr>
            <a:r>
              <a:t>4.利润均衡</a:t>
            </a:r>
          </a:p>
          <a:p>
            <a:pPr algn="l" defTabSz="1828800">
              <a:lnSpc>
                <a:spcPct val="120000"/>
              </a:lnSpc>
              <a:defRPr>
                <a:latin typeface="Helvetica"/>
                <a:ea typeface="Helvetica"/>
                <a:cs typeface="Helvetica"/>
                <a:sym typeface="Helvetica"/>
              </a:defRPr>
            </a:pPr>
            <a:endParaRPr/>
          </a:p>
          <a:p>
            <a:pPr algn="l" defTabSz="1828800">
              <a:lnSpc>
                <a:spcPct val="120000"/>
              </a:lnSpc>
              <a:defRPr>
                <a:latin typeface="Helvetica"/>
                <a:ea typeface="Helvetica"/>
                <a:cs typeface="Helvetica"/>
                <a:sym typeface="Helvetica"/>
              </a:defRPr>
            </a:pPr>
            <a:r>
              <a:t>目的：塑造稳定经营的外部形象</a:t>
            </a:r>
          </a:p>
          <a:p>
            <a:pPr algn="l" defTabSz="1828800">
              <a:lnSpc>
                <a:spcPct val="120000"/>
              </a:lnSpc>
              <a:defRPr>
                <a:latin typeface="Helvetica"/>
                <a:ea typeface="Helvetica"/>
                <a:cs typeface="Helvetica"/>
                <a:sym typeface="Helvetica"/>
              </a:defRPr>
            </a:pPr>
            <a:r>
              <a:t>方法：利用应收应付、递延账户等调节</a:t>
            </a:r>
          </a:p>
        </p:txBody>
      </p:sp>
    </p:spTree>
  </p:cSld>
  <p:clrMapOvr>
    <a:masterClrMapping/>
  </p:clrMapOvr>
  <p:transition spd="med"/>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210"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211" name="剖析财务报表粉饰方法及识别：粉饰财务报表的方法"/>
          <p:cNvSpPr txBox="1"/>
          <p:nvPr/>
        </p:nvSpPr>
        <p:spPr>
          <a:xfrm>
            <a:off x="1699318" y="1217528"/>
            <a:ext cx="17681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sz="6000" b="1">
                <a:latin typeface="Helvetica"/>
                <a:ea typeface="Helvetica"/>
                <a:cs typeface="Helvetica"/>
                <a:sym typeface="Helvetica"/>
              </a:defRPr>
            </a:pPr>
            <a:r>
              <a:t>剖析财务报表粉饰方法及识别：粉饰财务报表的方法</a:t>
            </a:r>
          </a:p>
        </p:txBody>
      </p:sp>
      <p:sp>
        <p:nvSpPr>
          <p:cNvPr id="1212" name="1.利用实物资产、股权置换的方法…"/>
          <p:cNvSpPr txBox="1"/>
          <p:nvPr/>
        </p:nvSpPr>
        <p:spPr>
          <a:xfrm>
            <a:off x="3532186" y="5333495"/>
            <a:ext cx="17319628" cy="403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1828800">
              <a:lnSpc>
                <a:spcPct val="120000"/>
              </a:lnSpc>
              <a:defRPr>
                <a:latin typeface="Helvetica"/>
                <a:ea typeface="Helvetica"/>
                <a:cs typeface="Helvetica"/>
                <a:sym typeface="Helvetica"/>
              </a:defRPr>
            </a:pPr>
            <a:r>
              <a:t> 1.利用实物资产、股权置换的方法</a:t>
            </a:r>
          </a:p>
          <a:p>
            <a:pPr algn="l" defTabSz="1828800">
              <a:lnSpc>
                <a:spcPct val="120000"/>
              </a:lnSpc>
              <a:defRPr>
                <a:latin typeface="Helvetica"/>
                <a:ea typeface="Helvetica"/>
                <a:cs typeface="Helvetica"/>
                <a:sym typeface="Helvetica"/>
              </a:defRPr>
            </a:pPr>
            <a:endParaRPr/>
          </a:p>
          <a:p>
            <a:pPr algn="l" defTabSz="1828800">
              <a:lnSpc>
                <a:spcPct val="120000"/>
              </a:lnSpc>
              <a:defRPr>
                <a:latin typeface="Helvetica"/>
                <a:ea typeface="Helvetica"/>
                <a:cs typeface="Helvetica"/>
                <a:sym typeface="Helvetica"/>
              </a:defRPr>
            </a:pPr>
            <a:r>
              <a:t>目的：增加利润</a:t>
            </a:r>
          </a:p>
          <a:p>
            <a:pPr algn="l" defTabSz="1828800">
              <a:lnSpc>
                <a:spcPct val="120000"/>
              </a:lnSpc>
              <a:defRPr>
                <a:latin typeface="Helvetica"/>
                <a:ea typeface="Helvetica"/>
                <a:cs typeface="Helvetica"/>
                <a:sym typeface="Helvetica"/>
              </a:defRPr>
            </a:pPr>
            <a:r>
              <a:t>原因：置换前，实物资产的增值部分无法体现</a:t>
            </a:r>
          </a:p>
        </p:txBody>
      </p:sp>
    </p:spTree>
  </p:cSld>
  <p:clrMapOvr>
    <a:masterClrMapping/>
  </p:clrMapOvr>
  <p:transition spd="med"/>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214"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215" name="剖析财务报表粉饰方法及识别：粉饰财务报表的方法"/>
          <p:cNvSpPr txBox="1"/>
          <p:nvPr/>
        </p:nvSpPr>
        <p:spPr>
          <a:xfrm>
            <a:off x="1699318" y="1217528"/>
            <a:ext cx="17681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sz="6000" b="1">
                <a:latin typeface="Helvetica"/>
                <a:ea typeface="Helvetica"/>
                <a:cs typeface="Helvetica"/>
                <a:sym typeface="Helvetica"/>
              </a:defRPr>
            </a:pPr>
            <a:r>
              <a:t>剖析财务报表粉饰方法及识别：粉饰财务报表的方法</a:t>
            </a:r>
          </a:p>
        </p:txBody>
      </p:sp>
      <p:sp>
        <p:nvSpPr>
          <p:cNvPr id="1216" name="2.利用营业外收入或补贴收入的方法…"/>
          <p:cNvSpPr txBox="1"/>
          <p:nvPr/>
        </p:nvSpPr>
        <p:spPr>
          <a:xfrm>
            <a:off x="3532186" y="4800095"/>
            <a:ext cx="17319628" cy="5105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1828800">
              <a:lnSpc>
                <a:spcPct val="120000"/>
              </a:lnSpc>
              <a:defRPr>
                <a:latin typeface="Helvetica"/>
                <a:ea typeface="Helvetica"/>
                <a:cs typeface="Helvetica"/>
                <a:sym typeface="Helvetica"/>
              </a:defRPr>
            </a:pPr>
            <a:r>
              <a:t>2.利用营业外收入或补贴收入的方法</a:t>
            </a:r>
          </a:p>
          <a:p>
            <a:pPr algn="l" defTabSz="1828800">
              <a:lnSpc>
                <a:spcPct val="120000"/>
              </a:lnSpc>
              <a:defRPr>
                <a:latin typeface="Helvetica"/>
                <a:ea typeface="Helvetica"/>
                <a:cs typeface="Helvetica"/>
                <a:sym typeface="Helvetica"/>
              </a:defRPr>
            </a:pPr>
            <a:endParaRPr/>
          </a:p>
          <a:p>
            <a:pPr algn="l" defTabSz="1828800">
              <a:lnSpc>
                <a:spcPct val="120000"/>
              </a:lnSpc>
              <a:defRPr>
                <a:latin typeface="Helvetica"/>
                <a:ea typeface="Helvetica"/>
                <a:cs typeface="Helvetica"/>
                <a:sym typeface="Helvetica"/>
              </a:defRPr>
            </a:pPr>
            <a:r>
              <a:t>目的：增加利润</a:t>
            </a:r>
          </a:p>
          <a:p>
            <a:pPr algn="l" defTabSz="1828800">
              <a:lnSpc>
                <a:spcPct val="120000"/>
              </a:lnSpc>
              <a:defRPr>
                <a:latin typeface="Helvetica"/>
                <a:ea typeface="Helvetica"/>
                <a:cs typeface="Helvetica"/>
                <a:sym typeface="Helvetica"/>
              </a:defRPr>
            </a:pPr>
            <a:r>
              <a:t>原因：营业外收入与生产经营无关，具有偶然性，可以随时调节利润</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269" name="增值税的特点"/>
          <p:cNvSpPr txBox="1"/>
          <p:nvPr/>
        </p:nvSpPr>
        <p:spPr>
          <a:xfrm>
            <a:off x="9066212" y="1727202"/>
            <a:ext cx="6251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增值税的特点</a:t>
            </a:r>
          </a:p>
        </p:txBody>
      </p:sp>
      <p:sp>
        <p:nvSpPr>
          <p:cNvPr id="270" name="线条"/>
          <p:cNvSpPr/>
          <p:nvPr/>
        </p:nvSpPr>
        <p:spPr>
          <a:xfrm>
            <a:off x="11169974" y="3624659"/>
            <a:ext cx="2044052" cy="1"/>
          </a:xfrm>
          <a:prstGeom prst="line">
            <a:avLst/>
          </a:prstGeom>
          <a:ln w="25400">
            <a:solidFill>
              <a:srgbClr val="FFFFFF"/>
            </a:solidFill>
            <a:miter lim="400000"/>
          </a:ln>
        </p:spPr>
        <p:txBody>
          <a:bodyPr lIns="71437" tIns="71437" rIns="71437" bIns="71437" anchor="ctr"/>
          <a:lstStyle/>
          <a:p>
            <a:pPr defTabSz="821531">
              <a:defRPr sz="3200">
                <a:solidFill>
                  <a:srgbClr val="000000"/>
                </a:solidFill>
              </a:defRPr>
            </a:pPr>
            <a:endParaRPr/>
          </a:p>
        </p:txBody>
      </p:sp>
      <p:sp>
        <p:nvSpPr>
          <p:cNvPr id="271" name="不重复征税，仅对增值部分征税…"/>
          <p:cNvSpPr/>
          <p:nvPr/>
        </p:nvSpPr>
        <p:spPr>
          <a:xfrm>
            <a:off x="6992483" y="5396096"/>
            <a:ext cx="10036970" cy="47902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just" defTabSz="1377950">
              <a:lnSpc>
                <a:spcPct val="150000"/>
              </a:lnSpc>
              <a:defRPr sz="4800">
                <a:latin typeface="Lantinghei SC Extralight"/>
                <a:ea typeface="Lantinghei SC Extralight"/>
                <a:cs typeface="Lantinghei SC Extralight"/>
                <a:sym typeface="Lantinghei SC Extralight"/>
              </a:defRPr>
            </a:pPr>
            <a:r>
              <a:t>不重复征税，仅对</a:t>
            </a:r>
            <a:r>
              <a:rPr u="sng">
                <a:latin typeface="Lantinghei SC Demibold"/>
                <a:ea typeface="Lantinghei SC Demibold"/>
                <a:cs typeface="Lantinghei SC Demibold"/>
                <a:sym typeface="Lantinghei SC Demibold"/>
              </a:rPr>
              <a:t>增值</a:t>
            </a:r>
            <a:r>
              <a:t>部分征税</a:t>
            </a:r>
          </a:p>
          <a:p>
            <a:pPr algn="just" defTabSz="1377950">
              <a:lnSpc>
                <a:spcPct val="150000"/>
              </a:lnSpc>
              <a:defRPr sz="4800">
                <a:latin typeface="Lantinghei SC Extralight"/>
                <a:ea typeface="Lantinghei SC Extralight"/>
                <a:cs typeface="Lantinghei SC Extralight"/>
                <a:sym typeface="Lantinghei SC Extralight"/>
              </a:defRPr>
            </a:pPr>
            <a:r>
              <a:t>逐环节征税，逐环节</a:t>
            </a:r>
            <a:r>
              <a:rPr u="sng">
                <a:latin typeface="Lantinghei SC Demibold"/>
                <a:ea typeface="Lantinghei SC Demibold"/>
                <a:cs typeface="Lantinghei SC Demibold"/>
                <a:sym typeface="Lantinghei SC Demibold"/>
              </a:rPr>
              <a:t>扣税</a:t>
            </a:r>
          </a:p>
          <a:p>
            <a:pPr algn="just" defTabSz="1377950">
              <a:lnSpc>
                <a:spcPct val="150000"/>
              </a:lnSpc>
              <a:defRPr sz="4800">
                <a:latin typeface="Lantinghei SC Extralight"/>
                <a:ea typeface="Lantinghei SC Extralight"/>
                <a:cs typeface="Lantinghei SC Extralight"/>
                <a:sym typeface="Lantinghei SC Extralight"/>
              </a:defRPr>
            </a:pPr>
            <a:r>
              <a:t>税负转嫁，最终</a:t>
            </a:r>
            <a:r>
              <a:rPr u="sng">
                <a:latin typeface="Lantinghei SC Demibold"/>
                <a:ea typeface="Lantinghei SC Demibold"/>
                <a:cs typeface="Lantinghei SC Demibold"/>
                <a:sym typeface="Lantinghei SC Demibold"/>
              </a:rPr>
              <a:t>消费者</a:t>
            </a:r>
            <a:r>
              <a:t>承担全部税款</a:t>
            </a:r>
          </a:p>
          <a:p>
            <a:pPr algn="just" defTabSz="1377950">
              <a:lnSpc>
                <a:spcPct val="150000"/>
              </a:lnSpc>
              <a:defRPr sz="4800">
                <a:latin typeface="Lantinghei SC Extralight"/>
                <a:ea typeface="Lantinghei SC Extralight"/>
                <a:cs typeface="Lantinghei SC Extralight"/>
                <a:sym typeface="Lantinghei SC Extralight"/>
              </a:defRPr>
            </a:pPr>
            <a:r>
              <a:t>按产品实行</a:t>
            </a:r>
            <a:r>
              <a:rPr u="sng"/>
              <a:t>比例税率</a:t>
            </a:r>
          </a:p>
        </p:txBody>
      </p:sp>
      <p:grpSp>
        <p:nvGrpSpPr>
          <p:cNvPr id="274" name="成组"/>
          <p:cNvGrpSpPr/>
          <p:nvPr/>
        </p:nvGrpSpPr>
        <p:grpSpPr>
          <a:xfrm>
            <a:off x="6104924" y="5562710"/>
            <a:ext cx="592787" cy="592787"/>
            <a:chOff x="0" y="0"/>
            <a:chExt cx="592786" cy="592786"/>
          </a:xfrm>
        </p:grpSpPr>
        <p:sp>
          <p:nvSpPr>
            <p:cNvPr id="272" name="三角形"/>
            <p:cNvSpPr/>
            <p:nvPr/>
          </p:nvSpPr>
          <p:spPr>
            <a:xfrm rot="18900000" flipH="1">
              <a:off x="86811" y="86811"/>
              <a:ext cx="419164" cy="419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sp>
          <p:nvSpPr>
            <p:cNvPr id="273" name="线条"/>
            <p:cNvSpPr/>
            <p:nvPr/>
          </p:nvSpPr>
          <p:spPr>
            <a:xfrm flipV="1">
              <a:off x="127233" y="43010"/>
              <a:ext cx="1" cy="506767"/>
            </a:xfrm>
            <a:prstGeom prst="line">
              <a:avLst/>
            </a:pr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grpSp>
      <p:grpSp>
        <p:nvGrpSpPr>
          <p:cNvPr id="277" name="成组"/>
          <p:cNvGrpSpPr/>
          <p:nvPr/>
        </p:nvGrpSpPr>
        <p:grpSpPr>
          <a:xfrm>
            <a:off x="6104924" y="6837508"/>
            <a:ext cx="592787" cy="592787"/>
            <a:chOff x="0" y="0"/>
            <a:chExt cx="592786" cy="592786"/>
          </a:xfrm>
        </p:grpSpPr>
        <p:sp>
          <p:nvSpPr>
            <p:cNvPr id="275" name="三角形"/>
            <p:cNvSpPr/>
            <p:nvPr/>
          </p:nvSpPr>
          <p:spPr>
            <a:xfrm rot="18900000" flipH="1">
              <a:off x="86811" y="86811"/>
              <a:ext cx="419164" cy="419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sp>
          <p:nvSpPr>
            <p:cNvPr id="276" name="线条"/>
            <p:cNvSpPr/>
            <p:nvPr/>
          </p:nvSpPr>
          <p:spPr>
            <a:xfrm flipV="1">
              <a:off x="127233" y="43010"/>
              <a:ext cx="1" cy="506767"/>
            </a:xfrm>
            <a:prstGeom prst="line">
              <a:avLst/>
            </a:pr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grpSp>
      <p:grpSp>
        <p:nvGrpSpPr>
          <p:cNvPr id="280" name="成组"/>
          <p:cNvGrpSpPr/>
          <p:nvPr/>
        </p:nvGrpSpPr>
        <p:grpSpPr>
          <a:xfrm>
            <a:off x="6104924" y="8112305"/>
            <a:ext cx="592787" cy="592787"/>
            <a:chOff x="0" y="0"/>
            <a:chExt cx="592786" cy="592786"/>
          </a:xfrm>
        </p:grpSpPr>
        <p:sp>
          <p:nvSpPr>
            <p:cNvPr id="278" name="三角形"/>
            <p:cNvSpPr/>
            <p:nvPr/>
          </p:nvSpPr>
          <p:spPr>
            <a:xfrm rot="18900000" flipH="1">
              <a:off x="86811" y="86811"/>
              <a:ext cx="419164" cy="419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sp>
          <p:nvSpPr>
            <p:cNvPr id="279" name="线条"/>
            <p:cNvSpPr/>
            <p:nvPr/>
          </p:nvSpPr>
          <p:spPr>
            <a:xfrm flipV="1">
              <a:off x="127233" y="43010"/>
              <a:ext cx="1" cy="506767"/>
            </a:xfrm>
            <a:prstGeom prst="line">
              <a:avLst/>
            </a:pr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grpSp>
      <p:grpSp>
        <p:nvGrpSpPr>
          <p:cNvPr id="283" name="成组"/>
          <p:cNvGrpSpPr/>
          <p:nvPr/>
        </p:nvGrpSpPr>
        <p:grpSpPr>
          <a:xfrm>
            <a:off x="6104924" y="9387102"/>
            <a:ext cx="592787" cy="592788"/>
            <a:chOff x="0" y="0"/>
            <a:chExt cx="592786" cy="592786"/>
          </a:xfrm>
        </p:grpSpPr>
        <p:sp>
          <p:nvSpPr>
            <p:cNvPr id="281" name="三角形"/>
            <p:cNvSpPr/>
            <p:nvPr/>
          </p:nvSpPr>
          <p:spPr>
            <a:xfrm rot="18900000" flipH="1">
              <a:off x="86811" y="86811"/>
              <a:ext cx="419164" cy="419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sp>
          <p:nvSpPr>
            <p:cNvPr id="282" name="线条"/>
            <p:cNvSpPr/>
            <p:nvPr/>
          </p:nvSpPr>
          <p:spPr>
            <a:xfrm flipV="1">
              <a:off x="127233" y="43010"/>
              <a:ext cx="1" cy="506767"/>
            </a:xfrm>
            <a:prstGeom prst="line">
              <a:avLst/>
            </a:pr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grpSp>
    </p:spTree>
  </p:cSld>
  <p:clrMapOvr>
    <a:masterClrMapping/>
  </p:clrMapOvr>
  <p:transition spd="med"/>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218"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219" name="剖析财务报表粉饰方法及识别：粉饰财务报表的方法"/>
          <p:cNvSpPr txBox="1"/>
          <p:nvPr/>
        </p:nvSpPr>
        <p:spPr>
          <a:xfrm>
            <a:off x="1699318" y="1217528"/>
            <a:ext cx="17681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sz="6000" b="1">
                <a:latin typeface="Helvetica"/>
                <a:ea typeface="Helvetica"/>
                <a:cs typeface="Helvetica"/>
                <a:sym typeface="Helvetica"/>
              </a:defRPr>
            </a:pPr>
            <a:r>
              <a:t>剖析财务报表粉饰方法及识别：粉饰财务报表的方法</a:t>
            </a:r>
          </a:p>
        </p:txBody>
      </p:sp>
      <p:sp>
        <p:nvSpPr>
          <p:cNvPr id="1220" name="4.利用应收（付）账款、其他应收（付）款进行调节…"/>
          <p:cNvSpPr txBox="1"/>
          <p:nvPr/>
        </p:nvSpPr>
        <p:spPr>
          <a:xfrm>
            <a:off x="3532186" y="5454840"/>
            <a:ext cx="17319628" cy="37959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1828800">
              <a:lnSpc>
                <a:spcPct val="120000"/>
              </a:lnSpc>
              <a:defRPr>
                <a:latin typeface="Helvetica"/>
                <a:ea typeface="Helvetica"/>
                <a:cs typeface="Helvetica"/>
                <a:sym typeface="Helvetica"/>
              </a:defRPr>
            </a:pPr>
            <a:r>
              <a:rPr lang="en-US" altLang="zh-CN" dirty="0" smtClean="0"/>
              <a:t>3</a:t>
            </a:r>
            <a:r>
              <a:rPr dirty="0" smtClean="0"/>
              <a:t>.</a:t>
            </a:r>
            <a:r>
              <a:rPr dirty="0"/>
              <a:t>利用应收（付）账款、其他应收（付）款进行调节</a:t>
            </a:r>
          </a:p>
          <a:p>
            <a:pPr algn="l" defTabSz="1828800">
              <a:lnSpc>
                <a:spcPct val="120000"/>
              </a:lnSpc>
              <a:defRPr>
                <a:latin typeface="Helvetica"/>
                <a:ea typeface="Helvetica"/>
                <a:cs typeface="Helvetica"/>
                <a:sym typeface="Helvetica"/>
              </a:defRPr>
            </a:pPr>
            <a:endParaRPr dirty="0"/>
          </a:p>
          <a:p>
            <a:pPr algn="l" defTabSz="1828800">
              <a:lnSpc>
                <a:spcPct val="120000"/>
              </a:lnSpc>
              <a:defRPr>
                <a:latin typeface="Helvetica"/>
                <a:ea typeface="Helvetica"/>
                <a:cs typeface="Helvetica"/>
                <a:sym typeface="Helvetica"/>
              </a:defRPr>
            </a:pPr>
            <a:r>
              <a:rPr dirty="0"/>
              <a:t>目的：调节利润</a:t>
            </a:r>
          </a:p>
          <a:p>
            <a:pPr algn="l" defTabSz="1828800">
              <a:lnSpc>
                <a:spcPct val="120000"/>
              </a:lnSpc>
              <a:defRPr>
                <a:latin typeface="Helvetica"/>
                <a:ea typeface="Helvetica"/>
                <a:cs typeface="Helvetica"/>
                <a:sym typeface="Helvetica"/>
              </a:defRPr>
            </a:pPr>
            <a:r>
              <a:rPr dirty="0"/>
              <a:t>原因：可以虚增资产、转移利润</a:t>
            </a:r>
          </a:p>
        </p:txBody>
      </p:sp>
    </p:spTree>
  </p:cSld>
  <p:clrMapOvr>
    <a:masterClrMapping/>
  </p:clrMapOvr>
  <p:transition spd="med"/>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222"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223" name="剖析财务报表粉饰方法及识别：粉饰财务报表的方法"/>
          <p:cNvSpPr txBox="1"/>
          <p:nvPr/>
        </p:nvSpPr>
        <p:spPr>
          <a:xfrm>
            <a:off x="1699318" y="1217528"/>
            <a:ext cx="17681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sz="6000" b="1">
                <a:latin typeface="Helvetica"/>
                <a:ea typeface="Helvetica"/>
                <a:cs typeface="Helvetica"/>
                <a:sym typeface="Helvetica"/>
              </a:defRPr>
            </a:pPr>
            <a:r>
              <a:t>剖析财务报表粉饰方法及识别：粉饰财务报表的方法</a:t>
            </a:r>
          </a:p>
        </p:txBody>
      </p:sp>
      <p:sp>
        <p:nvSpPr>
          <p:cNvPr id="1224" name="5.利用会计估计调节的方法…"/>
          <p:cNvSpPr txBox="1"/>
          <p:nvPr/>
        </p:nvSpPr>
        <p:spPr>
          <a:xfrm>
            <a:off x="3532186" y="5454840"/>
            <a:ext cx="17319628" cy="37959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1828800">
              <a:lnSpc>
                <a:spcPct val="120000"/>
              </a:lnSpc>
              <a:defRPr>
                <a:latin typeface="Helvetica"/>
                <a:ea typeface="Helvetica"/>
                <a:cs typeface="Helvetica"/>
                <a:sym typeface="Helvetica"/>
              </a:defRPr>
            </a:pPr>
            <a:r>
              <a:rPr lang="en-US" altLang="zh-CN" dirty="0" smtClean="0"/>
              <a:t>4</a:t>
            </a:r>
            <a:r>
              <a:rPr dirty="0" smtClean="0"/>
              <a:t>.</a:t>
            </a:r>
            <a:r>
              <a:rPr dirty="0"/>
              <a:t>利用会计估计调节的方法</a:t>
            </a:r>
          </a:p>
          <a:p>
            <a:pPr algn="l" defTabSz="1828800">
              <a:lnSpc>
                <a:spcPct val="120000"/>
              </a:lnSpc>
              <a:defRPr>
                <a:latin typeface="Helvetica"/>
                <a:ea typeface="Helvetica"/>
                <a:cs typeface="Helvetica"/>
                <a:sym typeface="Helvetica"/>
              </a:defRPr>
            </a:pPr>
            <a:endParaRPr dirty="0"/>
          </a:p>
          <a:p>
            <a:pPr algn="l" defTabSz="1828800">
              <a:lnSpc>
                <a:spcPct val="120000"/>
              </a:lnSpc>
              <a:defRPr>
                <a:latin typeface="Helvetica"/>
                <a:ea typeface="Helvetica"/>
                <a:cs typeface="Helvetica"/>
                <a:sym typeface="Helvetica"/>
              </a:defRPr>
            </a:pPr>
            <a:r>
              <a:rPr dirty="0"/>
              <a:t>目的：调节利润</a:t>
            </a:r>
          </a:p>
          <a:p>
            <a:pPr algn="l" defTabSz="1828800">
              <a:lnSpc>
                <a:spcPct val="120000"/>
              </a:lnSpc>
              <a:defRPr>
                <a:latin typeface="Helvetica"/>
                <a:ea typeface="Helvetica"/>
                <a:cs typeface="Helvetica"/>
                <a:sym typeface="Helvetica"/>
              </a:defRPr>
            </a:pPr>
            <a:r>
              <a:rPr dirty="0"/>
              <a:t>原因：利用坏账准备、跌价准备等会计估计方法进行利润调节</a:t>
            </a:r>
          </a:p>
        </p:txBody>
      </p:sp>
    </p:spTree>
  </p:cSld>
  <p:clrMapOvr>
    <a:masterClrMapping/>
  </p:clrMapOvr>
  <p:transition spd="med"/>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226"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227" name="剖析财务报表粉饰方法及识别：粉饰财务报表的方法"/>
          <p:cNvSpPr txBox="1"/>
          <p:nvPr/>
        </p:nvSpPr>
        <p:spPr>
          <a:xfrm>
            <a:off x="1699318" y="1217528"/>
            <a:ext cx="17681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sz="6000" b="1">
                <a:latin typeface="Helvetica"/>
                <a:ea typeface="Helvetica"/>
                <a:cs typeface="Helvetica"/>
                <a:sym typeface="Helvetica"/>
              </a:defRPr>
            </a:pPr>
            <a:r>
              <a:t>剖析财务报表粉饰方法及识别：粉饰财务报表的方法</a:t>
            </a:r>
          </a:p>
        </p:txBody>
      </p:sp>
      <p:sp>
        <p:nvSpPr>
          <p:cNvPr id="1228" name="6.费用“减肥”,利润“虚胖”…"/>
          <p:cNvSpPr txBox="1"/>
          <p:nvPr/>
        </p:nvSpPr>
        <p:spPr>
          <a:xfrm>
            <a:off x="3532186" y="4993175"/>
            <a:ext cx="17319628" cy="47192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1828800">
              <a:lnSpc>
                <a:spcPct val="120000"/>
              </a:lnSpc>
              <a:defRPr>
                <a:latin typeface="Helvetica"/>
                <a:ea typeface="Helvetica"/>
                <a:cs typeface="Helvetica"/>
                <a:sym typeface="Helvetica"/>
              </a:defRPr>
            </a:pPr>
            <a:r>
              <a:rPr lang="en-US" altLang="zh-CN" dirty="0" smtClean="0"/>
              <a:t>5</a:t>
            </a:r>
            <a:r>
              <a:rPr dirty="0" smtClean="0"/>
              <a:t>.</a:t>
            </a:r>
            <a:r>
              <a:rPr dirty="0"/>
              <a:t>费用“减肥”,利润“虚胖”</a:t>
            </a:r>
          </a:p>
          <a:p>
            <a:pPr algn="l" defTabSz="1828800">
              <a:lnSpc>
                <a:spcPct val="120000"/>
              </a:lnSpc>
              <a:defRPr>
                <a:latin typeface="Helvetica"/>
                <a:ea typeface="Helvetica"/>
                <a:cs typeface="Helvetica"/>
                <a:sym typeface="Helvetica"/>
              </a:defRPr>
            </a:pPr>
            <a:r>
              <a:rPr dirty="0"/>
              <a:t> </a:t>
            </a:r>
          </a:p>
          <a:p>
            <a:pPr algn="l" defTabSz="1828800">
              <a:lnSpc>
                <a:spcPct val="120000"/>
              </a:lnSpc>
              <a:defRPr>
                <a:latin typeface="Helvetica"/>
                <a:ea typeface="Helvetica"/>
                <a:cs typeface="Helvetica"/>
                <a:sym typeface="Helvetica"/>
              </a:defRPr>
            </a:pPr>
            <a:r>
              <a:rPr dirty="0"/>
              <a:t>目的：增加利润</a:t>
            </a:r>
          </a:p>
          <a:p>
            <a:pPr algn="l" defTabSz="1828800">
              <a:lnSpc>
                <a:spcPct val="120000"/>
              </a:lnSpc>
              <a:defRPr>
                <a:latin typeface="Helvetica"/>
                <a:ea typeface="Helvetica"/>
                <a:cs typeface="Helvetica"/>
                <a:sym typeface="Helvetica"/>
              </a:defRPr>
            </a:pPr>
            <a:r>
              <a:rPr dirty="0"/>
              <a:t>原因：利用长期待摊费用、在建工程等科目进行分摊费用，虚增利润</a:t>
            </a:r>
          </a:p>
        </p:txBody>
      </p:sp>
    </p:spTree>
  </p:cSld>
  <p:clrMapOvr>
    <a:masterClrMapping/>
  </p:clrMapOvr>
  <p:transition spd="med"/>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230"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231" name="剖析财务报表粉饰方法及识别：粉饰财务报表的方法"/>
          <p:cNvSpPr txBox="1"/>
          <p:nvPr/>
        </p:nvSpPr>
        <p:spPr>
          <a:xfrm>
            <a:off x="1699318" y="1217528"/>
            <a:ext cx="17681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sz="6000" b="1">
                <a:latin typeface="Helvetica"/>
                <a:ea typeface="Helvetica"/>
                <a:cs typeface="Helvetica"/>
                <a:sym typeface="Helvetica"/>
              </a:defRPr>
            </a:pPr>
            <a:r>
              <a:t>剖析财务报表粉饰方法及识别：粉饰财务报表的方法</a:t>
            </a:r>
          </a:p>
        </p:txBody>
      </p:sp>
      <p:sp>
        <p:nvSpPr>
          <p:cNvPr id="1232" name="7.利用关联交易调节的方法…"/>
          <p:cNvSpPr txBox="1"/>
          <p:nvPr/>
        </p:nvSpPr>
        <p:spPr>
          <a:xfrm>
            <a:off x="3532186" y="4576811"/>
            <a:ext cx="17319628" cy="55519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1828800">
              <a:lnSpc>
                <a:spcPct val="120000"/>
              </a:lnSpc>
              <a:defRPr>
                <a:latin typeface="Helvetica"/>
                <a:ea typeface="Helvetica"/>
                <a:cs typeface="Helvetica"/>
                <a:sym typeface="Helvetica"/>
              </a:defRPr>
            </a:pPr>
            <a:r>
              <a:rPr lang="en-US" altLang="zh-CN" dirty="0" smtClean="0"/>
              <a:t>6</a:t>
            </a:r>
            <a:r>
              <a:rPr dirty="0" smtClean="0"/>
              <a:t>.</a:t>
            </a:r>
            <a:r>
              <a:rPr dirty="0"/>
              <a:t>利用关联交易调节的方法</a:t>
            </a:r>
          </a:p>
          <a:p>
            <a:pPr algn="l" defTabSz="1828800">
              <a:lnSpc>
                <a:spcPct val="120000"/>
              </a:lnSpc>
              <a:defRPr>
                <a:latin typeface="Helvetica"/>
                <a:ea typeface="Helvetica"/>
                <a:cs typeface="Helvetica"/>
                <a:sym typeface="Helvetica"/>
              </a:defRPr>
            </a:pPr>
            <a:endParaRPr dirty="0"/>
          </a:p>
          <a:p>
            <a:pPr algn="l" defTabSz="1828800">
              <a:lnSpc>
                <a:spcPct val="120000"/>
              </a:lnSpc>
              <a:defRPr>
                <a:latin typeface="Helvetica"/>
                <a:ea typeface="Helvetica"/>
                <a:cs typeface="Helvetica"/>
                <a:sym typeface="Helvetica"/>
              </a:defRPr>
            </a:pPr>
            <a:r>
              <a:rPr dirty="0"/>
              <a:t>方式： 1.关联购销商品</a:t>
            </a:r>
          </a:p>
          <a:p>
            <a:pPr algn="l" defTabSz="1828800">
              <a:lnSpc>
                <a:spcPct val="120000"/>
              </a:lnSpc>
              <a:defRPr>
                <a:latin typeface="Helvetica"/>
                <a:ea typeface="Helvetica"/>
                <a:cs typeface="Helvetica"/>
                <a:sym typeface="Helvetica"/>
              </a:defRPr>
            </a:pPr>
            <a:r>
              <a:rPr dirty="0"/>
              <a:t>            2.费用分担</a:t>
            </a:r>
          </a:p>
          <a:p>
            <a:pPr algn="l" defTabSz="1828800">
              <a:lnSpc>
                <a:spcPct val="120000"/>
              </a:lnSpc>
              <a:defRPr>
                <a:latin typeface="Helvetica"/>
                <a:ea typeface="Helvetica"/>
                <a:cs typeface="Helvetica"/>
                <a:sym typeface="Helvetica"/>
              </a:defRPr>
            </a:pPr>
            <a:r>
              <a:rPr dirty="0"/>
              <a:t>            3.委托经营</a:t>
            </a:r>
          </a:p>
          <a:p>
            <a:pPr algn="l" defTabSz="1828800">
              <a:lnSpc>
                <a:spcPct val="120000"/>
              </a:lnSpc>
              <a:defRPr>
                <a:latin typeface="Helvetica"/>
                <a:ea typeface="Helvetica"/>
                <a:cs typeface="Helvetica"/>
                <a:sym typeface="Helvetica"/>
              </a:defRPr>
            </a:pPr>
            <a:r>
              <a:rPr dirty="0"/>
              <a:t>            4.资金往来 </a:t>
            </a:r>
          </a:p>
        </p:txBody>
      </p:sp>
    </p:spTree>
  </p:cSld>
  <p:clrMapOvr>
    <a:masterClrMapping/>
  </p:clrMapOvr>
  <p:transition spd="med"/>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234"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235" name="剖析财务报表粉饰方法及识别：粉饰财务报表的方法"/>
          <p:cNvSpPr txBox="1"/>
          <p:nvPr/>
        </p:nvSpPr>
        <p:spPr>
          <a:xfrm>
            <a:off x="1699318" y="1217528"/>
            <a:ext cx="17681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sz="6000" b="1">
                <a:latin typeface="Helvetica"/>
                <a:ea typeface="Helvetica"/>
                <a:cs typeface="Helvetica"/>
                <a:sym typeface="Helvetica"/>
              </a:defRPr>
            </a:pPr>
            <a:r>
              <a:t>剖析财务报表粉饰方法及识别：粉饰财务报表的方法</a:t>
            </a:r>
          </a:p>
        </p:txBody>
      </p:sp>
      <p:sp>
        <p:nvSpPr>
          <p:cNvPr id="1236" name="8.选取不当会计政策的方法…"/>
          <p:cNvSpPr txBox="1"/>
          <p:nvPr/>
        </p:nvSpPr>
        <p:spPr>
          <a:xfrm>
            <a:off x="3532186" y="4531510"/>
            <a:ext cx="17319628" cy="56425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1828800">
              <a:lnSpc>
                <a:spcPct val="120000"/>
              </a:lnSpc>
              <a:defRPr>
                <a:latin typeface="Helvetica"/>
                <a:ea typeface="Helvetica"/>
                <a:cs typeface="Helvetica"/>
                <a:sym typeface="Helvetica"/>
              </a:defRPr>
            </a:pPr>
            <a:r>
              <a:rPr dirty="0"/>
              <a:t> </a:t>
            </a:r>
            <a:r>
              <a:rPr lang="en-US" altLang="zh-CN" dirty="0" smtClean="0"/>
              <a:t>7</a:t>
            </a:r>
            <a:r>
              <a:rPr dirty="0" smtClean="0"/>
              <a:t>.</a:t>
            </a:r>
            <a:r>
              <a:rPr dirty="0"/>
              <a:t>选取不当会计政策的方法</a:t>
            </a:r>
          </a:p>
          <a:p>
            <a:pPr algn="l" defTabSz="1828800">
              <a:lnSpc>
                <a:spcPct val="120000"/>
              </a:lnSpc>
              <a:defRPr>
                <a:latin typeface="Helvetica"/>
                <a:ea typeface="Helvetica"/>
                <a:cs typeface="Helvetica"/>
                <a:sym typeface="Helvetica"/>
              </a:defRPr>
            </a:pPr>
            <a:endParaRPr dirty="0"/>
          </a:p>
          <a:p>
            <a:pPr algn="l" defTabSz="1828800">
              <a:lnSpc>
                <a:spcPct val="120000"/>
              </a:lnSpc>
              <a:defRPr>
                <a:latin typeface="Helvetica"/>
                <a:ea typeface="Helvetica"/>
                <a:cs typeface="Helvetica"/>
                <a:sym typeface="Helvetica"/>
              </a:defRPr>
            </a:pPr>
            <a:r>
              <a:rPr dirty="0"/>
              <a:t>方法：1.未满足收入确认标准下确认收入</a:t>
            </a:r>
          </a:p>
          <a:p>
            <a:pPr algn="l" defTabSz="1828800">
              <a:lnSpc>
                <a:spcPct val="120000"/>
              </a:lnSpc>
              <a:defRPr>
                <a:latin typeface="Helvetica"/>
                <a:ea typeface="Helvetica"/>
                <a:cs typeface="Helvetica"/>
                <a:sym typeface="Helvetica"/>
              </a:defRPr>
            </a:pPr>
            <a:r>
              <a:rPr dirty="0"/>
              <a:t>2.费用递延处理或者一次性摊销</a:t>
            </a:r>
          </a:p>
          <a:p>
            <a:pPr algn="l" defTabSz="1828800">
              <a:lnSpc>
                <a:spcPct val="120000"/>
              </a:lnSpc>
              <a:defRPr>
                <a:latin typeface="Helvetica"/>
                <a:ea typeface="Helvetica"/>
                <a:cs typeface="Helvetica"/>
                <a:sym typeface="Helvetica"/>
              </a:defRPr>
            </a:pPr>
            <a:r>
              <a:rPr dirty="0"/>
              <a:t>3.虚减成本、费用或负债</a:t>
            </a:r>
          </a:p>
          <a:p>
            <a:pPr algn="l" defTabSz="1828800">
              <a:lnSpc>
                <a:spcPct val="120000"/>
              </a:lnSpc>
              <a:defRPr>
                <a:latin typeface="Helvetica"/>
                <a:ea typeface="Helvetica"/>
                <a:cs typeface="Helvetica"/>
                <a:sym typeface="Helvetica"/>
              </a:defRPr>
            </a:pPr>
            <a:r>
              <a:rPr dirty="0"/>
              <a:t>4.使用不恰当的股权投资核算方法</a:t>
            </a:r>
          </a:p>
        </p:txBody>
      </p:sp>
    </p:spTree>
  </p:cSld>
  <p:clrMapOvr>
    <a:masterClrMapping/>
  </p:clrMapOvr>
  <p:transition spd="med"/>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238"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239" name="剖析财务报表粉饰方法及识别：粉饰财务报表的方法"/>
          <p:cNvSpPr txBox="1"/>
          <p:nvPr/>
        </p:nvSpPr>
        <p:spPr>
          <a:xfrm>
            <a:off x="1699318" y="1217528"/>
            <a:ext cx="17681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sz="6000" b="1">
                <a:latin typeface="Helvetica"/>
                <a:ea typeface="Helvetica"/>
                <a:cs typeface="Helvetica"/>
                <a:sym typeface="Helvetica"/>
              </a:defRPr>
            </a:pPr>
            <a:r>
              <a:t>剖析财务报表粉饰方法及识别：粉饰财务报表的方法</a:t>
            </a:r>
          </a:p>
        </p:txBody>
      </p:sp>
      <p:sp>
        <p:nvSpPr>
          <p:cNvPr id="1240" name="8.选取不当会计政策的方法…"/>
          <p:cNvSpPr txBox="1"/>
          <p:nvPr/>
        </p:nvSpPr>
        <p:spPr>
          <a:xfrm>
            <a:off x="3532186" y="4266695"/>
            <a:ext cx="17319628" cy="617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1828800">
              <a:lnSpc>
                <a:spcPct val="120000"/>
              </a:lnSpc>
              <a:defRPr>
                <a:latin typeface="Helvetica"/>
                <a:ea typeface="Helvetica"/>
                <a:cs typeface="Helvetica"/>
                <a:sym typeface="Helvetica"/>
              </a:defRPr>
            </a:pPr>
            <a:r>
              <a:t> 8.选取不当会计政策的方法</a:t>
            </a:r>
          </a:p>
          <a:p>
            <a:pPr algn="l" defTabSz="1828800">
              <a:lnSpc>
                <a:spcPct val="120000"/>
              </a:lnSpc>
              <a:defRPr>
                <a:latin typeface="Helvetica"/>
                <a:ea typeface="Helvetica"/>
                <a:cs typeface="Helvetica"/>
                <a:sym typeface="Helvetica"/>
              </a:defRPr>
            </a:pPr>
            <a:endParaRPr/>
          </a:p>
          <a:p>
            <a:pPr algn="l" defTabSz="1828800">
              <a:lnSpc>
                <a:spcPct val="120000"/>
              </a:lnSpc>
              <a:defRPr>
                <a:latin typeface="Helvetica"/>
                <a:ea typeface="Helvetica"/>
                <a:cs typeface="Helvetica"/>
                <a:sym typeface="Helvetica"/>
              </a:defRPr>
            </a:pPr>
            <a:r>
              <a:t>方法：1.未满足收入确认标准下确认收入</a:t>
            </a:r>
          </a:p>
          <a:p>
            <a:pPr algn="l" defTabSz="1828800">
              <a:lnSpc>
                <a:spcPct val="120000"/>
              </a:lnSpc>
              <a:defRPr>
                <a:latin typeface="Helvetica"/>
                <a:ea typeface="Helvetica"/>
                <a:cs typeface="Helvetica"/>
                <a:sym typeface="Helvetica"/>
              </a:defRPr>
            </a:pPr>
            <a:r>
              <a:t>2.费用递延处理或者一次性摊销</a:t>
            </a:r>
          </a:p>
          <a:p>
            <a:pPr algn="l" defTabSz="1828800">
              <a:lnSpc>
                <a:spcPct val="120000"/>
              </a:lnSpc>
              <a:defRPr>
                <a:latin typeface="Helvetica"/>
                <a:ea typeface="Helvetica"/>
                <a:cs typeface="Helvetica"/>
                <a:sym typeface="Helvetica"/>
              </a:defRPr>
            </a:pPr>
            <a:r>
              <a:t>3.虚减成本、费用或负债</a:t>
            </a:r>
          </a:p>
          <a:p>
            <a:pPr algn="l" defTabSz="1828800">
              <a:lnSpc>
                <a:spcPct val="120000"/>
              </a:lnSpc>
              <a:defRPr>
                <a:latin typeface="Helvetica"/>
                <a:ea typeface="Helvetica"/>
                <a:cs typeface="Helvetica"/>
                <a:sym typeface="Helvetica"/>
              </a:defRPr>
            </a:pPr>
            <a:r>
              <a:t>4.使用不恰当的股权投资核算方法</a:t>
            </a:r>
          </a:p>
        </p:txBody>
      </p:sp>
    </p:spTree>
  </p:cSld>
  <p:clrMapOvr>
    <a:masterClrMapping/>
  </p:clrMapOvr>
  <p:transition spd="med"/>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242"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243" name="剖析财务报表粉饰方法及识别：粉饰财务报表的方法"/>
          <p:cNvSpPr txBox="1"/>
          <p:nvPr/>
        </p:nvSpPr>
        <p:spPr>
          <a:xfrm>
            <a:off x="1699318" y="1217528"/>
            <a:ext cx="17681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sz="6000" b="1">
                <a:latin typeface="Helvetica"/>
                <a:ea typeface="Helvetica"/>
                <a:cs typeface="Helvetica"/>
                <a:sym typeface="Helvetica"/>
              </a:defRPr>
            </a:pPr>
            <a:r>
              <a:t>剖析财务报表粉饰方法及识别：粉饰财务报表的方法</a:t>
            </a:r>
          </a:p>
        </p:txBody>
      </p:sp>
      <p:sp>
        <p:nvSpPr>
          <p:cNvPr id="1244" name="9.模拟会计主体…"/>
          <p:cNvSpPr txBox="1"/>
          <p:nvPr/>
        </p:nvSpPr>
        <p:spPr>
          <a:xfrm>
            <a:off x="3532186" y="5333495"/>
            <a:ext cx="17319628" cy="403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1828800">
              <a:lnSpc>
                <a:spcPct val="120000"/>
              </a:lnSpc>
              <a:defRPr>
                <a:latin typeface="Helvetica"/>
                <a:ea typeface="Helvetica"/>
                <a:cs typeface="Helvetica"/>
                <a:sym typeface="Helvetica"/>
              </a:defRPr>
            </a:pPr>
            <a:r>
              <a:t>9.模拟会计主体</a:t>
            </a:r>
          </a:p>
          <a:p>
            <a:pPr algn="l" defTabSz="1828800">
              <a:lnSpc>
                <a:spcPct val="120000"/>
              </a:lnSpc>
              <a:defRPr>
                <a:latin typeface="Helvetica"/>
                <a:ea typeface="Helvetica"/>
                <a:cs typeface="Helvetica"/>
                <a:sym typeface="Helvetica"/>
              </a:defRPr>
            </a:pPr>
            <a:endParaRPr/>
          </a:p>
          <a:p>
            <a:pPr algn="l" defTabSz="1828800">
              <a:lnSpc>
                <a:spcPct val="120000"/>
              </a:lnSpc>
              <a:defRPr>
                <a:latin typeface="Helvetica"/>
                <a:ea typeface="Helvetica"/>
                <a:cs typeface="Helvetica"/>
                <a:sym typeface="Helvetica"/>
              </a:defRPr>
            </a:pPr>
            <a:r>
              <a:t>目的：为符合IPO、重大资产重组、借壳上市等要求</a:t>
            </a:r>
          </a:p>
          <a:p>
            <a:pPr algn="l" defTabSz="1828800">
              <a:lnSpc>
                <a:spcPct val="120000"/>
              </a:lnSpc>
              <a:defRPr>
                <a:latin typeface="Helvetica"/>
                <a:ea typeface="Helvetica"/>
                <a:cs typeface="Helvetica"/>
                <a:sym typeface="Helvetica"/>
              </a:defRPr>
            </a:pPr>
            <a:r>
              <a:t>方法：将并购日期做到1年甚至3年前</a:t>
            </a:r>
          </a:p>
        </p:txBody>
      </p:sp>
    </p:spTree>
  </p:cSld>
  <p:clrMapOvr>
    <a:masterClrMapping/>
  </p:clrMapOvr>
  <p:transition spd="med"/>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250"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251" name="剖析财务报表粉饰方法及识别：粉饰财务报表的方法"/>
          <p:cNvSpPr txBox="1"/>
          <p:nvPr/>
        </p:nvSpPr>
        <p:spPr>
          <a:xfrm>
            <a:off x="1699318" y="1217528"/>
            <a:ext cx="17681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sz="6000" b="1">
                <a:latin typeface="Helvetica"/>
                <a:ea typeface="Helvetica"/>
                <a:cs typeface="Helvetica"/>
                <a:sym typeface="Helvetica"/>
              </a:defRPr>
            </a:pPr>
            <a:r>
              <a:t>剖析财务报表粉饰方法及识别：粉饰财务报表的方法</a:t>
            </a:r>
          </a:p>
        </p:txBody>
      </p:sp>
      <p:sp>
        <p:nvSpPr>
          <p:cNvPr id="1252" name="10.资产重组…"/>
          <p:cNvSpPr txBox="1"/>
          <p:nvPr/>
        </p:nvSpPr>
        <p:spPr>
          <a:xfrm>
            <a:off x="3532186" y="4753805"/>
            <a:ext cx="17319628" cy="61722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1828800">
              <a:lnSpc>
                <a:spcPct val="120000"/>
              </a:lnSpc>
              <a:defRPr>
                <a:latin typeface="Helvetica"/>
                <a:ea typeface="Helvetica"/>
                <a:cs typeface="Helvetica"/>
                <a:sym typeface="Helvetica"/>
              </a:defRPr>
            </a:pPr>
            <a:r>
              <a:t>10.资产重组</a:t>
            </a:r>
          </a:p>
          <a:p>
            <a:pPr algn="l" defTabSz="1828800">
              <a:lnSpc>
                <a:spcPct val="120000"/>
              </a:lnSpc>
              <a:defRPr>
                <a:latin typeface="Helvetica"/>
                <a:ea typeface="Helvetica"/>
                <a:cs typeface="Helvetica"/>
                <a:sym typeface="Helvetica"/>
              </a:defRPr>
            </a:pPr>
            <a:r>
              <a:t>  </a:t>
            </a:r>
          </a:p>
          <a:p>
            <a:pPr algn="l" defTabSz="1828800">
              <a:lnSpc>
                <a:spcPct val="120000"/>
              </a:lnSpc>
              <a:defRPr>
                <a:latin typeface="Helvetica"/>
                <a:ea typeface="Helvetica"/>
                <a:cs typeface="Helvetica"/>
                <a:sym typeface="Helvetica"/>
              </a:defRPr>
            </a:pPr>
            <a:r>
              <a:t>目的：转移利润</a:t>
            </a:r>
          </a:p>
          <a:p>
            <a:pPr algn="l" defTabSz="1828800">
              <a:lnSpc>
                <a:spcPct val="120000"/>
              </a:lnSpc>
              <a:defRPr>
                <a:latin typeface="Helvetica"/>
                <a:ea typeface="Helvetica"/>
                <a:cs typeface="Helvetica"/>
                <a:sym typeface="Helvetica"/>
              </a:defRPr>
            </a:pPr>
            <a:r>
              <a:t>方法：1.将关联股东的优质资产置换劣质资产；</a:t>
            </a:r>
          </a:p>
          <a:p>
            <a:pPr algn="l" defTabSz="1828800">
              <a:lnSpc>
                <a:spcPct val="120000"/>
              </a:lnSpc>
              <a:defRPr>
                <a:latin typeface="Helvetica"/>
                <a:ea typeface="Helvetica"/>
                <a:cs typeface="Helvetica"/>
                <a:sym typeface="Helvetica"/>
              </a:defRPr>
            </a:pPr>
            <a:r>
              <a:t>2.将亏损子公司高价卖给关联方</a:t>
            </a:r>
          </a:p>
          <a:p>
            <a:pPr algn="l" defTabSz="1828800">
              <a:lnSpc>
                <a:spcPct val="120000"/>
              </a:lnSpc>
              <a:defRPr>
                <a:latin typeface="Helvetica"/>
                <a:ea typeface="Helvetica"/>
                <a:cs typeface="Helvetica"/>
                <a:sym typeface="Helvetica"/>
              </a:defRPr>
            </a:pPr>
            <a:r>
              <a:t>3.互购资产，哄抬资产和利润价值</a:t>
            </a:r>
          </a:p>
        </p:txBody>
      </p:sp>
    </p:spTree>
  </p:cSld>
  <p:clrMapOvr>
    <a:masterClrMapping/>
  </p:clrMapOvr>
  <p:transition spd="med"/>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254"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255" name="剖析财务报表粉饰方法及识别：财务报表粉饰的识别"/>
          <p:cNvSpPr txBox="1"/>
          <p:nvPr/>
        </p:nvSpPr>
        <p:spPr>
          <a:xfrm>
            <a:off x="1699318" y="1217528"/>
            <a:ext cx="17681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sz="6000" b="1">
                <a:latin typeface="Helvetica"/>
                <a:ea typeface="Helvetica"/>
                <a:cs typeface="Helvetica"/>
                <a:sym typeface="Helvetica"/>
              </a:defRPr>
            </a:pPr>
            <a:r>
              <a:t>剖析财务报表粉饰方法及识别：财务报表粉饰的识别</a:t>
            </a:r>
          </a:p>
        </p:txBody>
      </p:sp>
      <p:sp>
        <p:nvSpPr>
          <p:cNvPr id="1256" name="1.对重点会计科目进行分析…"/>
          <p:cNvSpPr txBox="1"/>
          <p:nvPr/>
        </p:nvSpPr>
        <p:spPr>
          <a:xfrm>
            <a:off x="3532186" y="5179671"/>
            <a:ext cx="17319628" cy="403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1828800">
              <a:lnSpc>
                <a:spcPct val="120000"/>
              </a:lnSpc>
              <a:defRPr>
                <a:latin typeface="Helvetica"/>
                <a:ea typeface="Helvetica"/>
                <a:cs typeface="Helvetica"/>
                <a:sym typeface="Helvetica"/>
              </a:defRPr>
            </a:pPr>
            <a:r>
              <a:t>1.对重点会计科目进行分析</a:t>
            </a:r>
          </a:p>
          <a:p>
            <a:pPr algn="l" defTabSz="1828800">
              <a:lnSpc>
                <a:spcPct val="120000"/>
              </a:lnSpc>
              <a:defRPr>
                <a:latin typeface="Helvetica"/>
                <a:ea typeface="Helvetica"/>
                <a:cs typeface="Helvetica"/>
                <a:sym typeface="Helvetica"/>
              </a:defRPr>
            </a:pPr>
            <a:endParaRPr/>
          </a:p>
          <a:p>
            <a:pPr algn="l" defTabSz="1828800">
              <a:lnSpc>
                <a:spcPct val="120000"/>
              </a:lnSpc>
              <a:defRPr>
                <a:latin typeface="Helvetica"/>
                <a:ea typeface="Helvetica"/>
                <a:cs typeface="Helvetica"/>
                <a:sym typeface="Helvetica"/>
              </a:defRPr>
            </a:pPr>
            <a:r>
              <a:t>粉饰常用科目：应收账款、其他应收款、投资收益、补贴收入、长期待摊费用、无形资产、减值准备等</a:t>
            </a:r>
          </a:p>
        </p:txBody>
      </p:sp>
    </p:spTree>
  </p:cSld>
  <p:clrMapOvr>
    <a:masterClrMapping/>
  </p:clrMapOvr>
  <p:transition spd="med"/>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258"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259" name="剖析财务报表粉饰方法及识别：财务报表粉饰的识别"/>
          <p:cNvSpPr txBox="1"/>
          <p:nvPr/>
        </p:nvSpPr>
        <p:spPr>
          <a:xfrm>
            <a:off x="1699318" y="1217528"/>
            <a:ext cx="17681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sz="6000" b="1">
                <a:latin typeface="Helvetica"/>
                <a:ea typeface="Helvetica"/>
                <a:cs typeface="Helvetica"/>
                <a:sym typeface="Helvetica"/>
              </a:defRPr>
            </a:pPr>
            <a:r>
              <a:t>剖析财务报表粉饰方法及识别：财务报表粉饰的识别</a:t>
            </a:r>
          </a:p>
        </p:txBody>
      </p:sp>
      <p:sp>
        <p:nvSpPr>
          <p:cNvPr id="1260" name="2.合并报表分析…"/>
          <p:cNvSpPr txBox="1"/>
          <p:nvPr/>
        </p:nvSpPr>
        <p:spPr>
          <a:xfrm>
            <a:off x="4737143" y="5372099"/>
            <a:ext cx="17319628" cy="29718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1828800">
              <a:lnSpc>
                <a:spcPct val="120000"/>
              </a:lnSpc>
              <a:defRPr>
                <a:latin typeface="Helvetica"/>
                <a:ea typeface="Helvetica"/>
                <a:cs typeface="Helvetica"/>
                <a:sym typeface="Helvetica"/>
              </a:defRPr>
            </a:pPr>
            <a:r>
              <a:t>2.合并报表分析</a:t>
            </a:r>
          </a:p>
          <a:p>
            <a:pPr algn="l" defTabSz="1828800">
              <a:lnSpc>
                <a:spcPct val="120000"/>
              </a:lnSpc>
              <a:defRPr>
                <a:latin typeface="Helvetica"/>
                <a:ea typeface="Helvetica"/>
                <a:cs typeface="Helvetica"/>
                <a:sym typeface="Helvetica"/>
              </a:defRPr>
            </a:pPr>
            <a:endParaRPr/>
          </a:p>
          <a:p>
            <a:pPr algn="l" defTabSz="1828800">
              <a:lnSpc>
                <a:spcPct val="120000"/>
              </a:lnSpc>
              <a:defRPr>
                <a:latin typeface="Helvetica"/>
                <a:ea typeface="Helvetica"/>
                <a:cs typeface="Helvetica"/>
                <a:sym typeface="Helvetica"/>
              </a:defRPr>
            </a:pPr>
            <a:r>
              <a:t>常用方法：通过子公司来实现利润虚构</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285" name="矩形"/>
          <p:cNvSpPr/>
          <p:nvPr/>
        </p:nvSpPr>
        <p:spPr>
          <a:xfrm>
            <a:off x="5543572" y="4834880"/>
            <a:ext cx="6023175" cy="4046240"/>
          </a:xfrm>
          <a:prstGeom prst="rect">
            <a:avLst/>
          </a:prstGeom>
          <a:ln w="38100">
            <a:solidFill>
              <a:srgbClr val="FFC400"/>
            </a:solidFill>
            <a:miter lim="400000"/>
          </a:ln>
          <a:effectLst>
            <a:outerShdw blurRad="50800" dist="25400" dir="5400000" rotWithShape="0">
              <a:srgbClr val="FFC400">
                <a:alpha val="50000"/>
              </a:srgbClr>
            </a:outerShdw>
          </a:effectLst>
        </p:spPr>
        <p:txBody>
          <a:bodyPr lIns="71437" tIns="71437" rIns="71437" bIns="71437" anchor="ctr"/>
          <a:lstStyle/>
          <a:p>
            <a:pPr defTabSz="821531">
              <a:defRPr sz="3200"/>
            </a:pPr>
            <a:endParaRPr/>
          </a:p>
        </p:txBody>
      </p:sp>
      <p:sp>
        <p:nvSpPr>
          <p:cNvPr id="286" name="增值税与营业税的比对"/>
          <p:cNvSpPr txBox="1"/>
          <p:nvPr/>
        </p:nvSpPr>
        <p:spPr>
          <a:xfrm>
            <a:off x="5603459" y="6055988"/>
            <a:ext cx="13256018" cy="15652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1531">
              <a:defRPr sz="8000" b="1">
                <a:latin typeface="Helvetica"/>
                <a:ea typeface="Helvetica"/>
                <a:cs typeface="Helvetica"/>
                <a:sym typeface="Helvetica"/>
              </a:defRPr>
            </a:lvl1pPr>
          </a:lstStyle>
          <a:p>
            <a:r>
              <a:t>          增值税与营业税的比对</a:t>
            </a:r>
          </a:p>
        </p:txBody>
      </p:sp>
      <p:sp>
        <p:nvSpPr>
          <p:cNvPr id="287" name="案例"/>
          <p:cNvSpPr txBox="1"/>
          <p:nvPr/>
        </p:nvSpPr>
        <p:spPr>
          <a:xfrm>
            <a:off x="8636296" y="7461101"/>
            <a:ext cx="8667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2800" b="1">
                <a:solidFill>
                  <a:srgbClr val="FFBA02"/>
                </a:solidFill>
                <a:latin typeface="Helvetica"/>
                <a:ea typeface="Helvetica"/>
                <a:cs typeface="Helvetica"/>
                <a:sym typeface="Helvetica"/>
              </a:defRPr>
            </a:lvl1pPr>
          </a:lstStyle>
          <a:p>
            <a:r>
              <a:t>案例</a:t>
            </a:r>
          </a:p>
        </p:txBody>
      </p:sp>
      <p:grpSp>
        <p:nvGrpSpPr>
          <p:cNvPr id="290" name="成组"/>
          <p:cNvGrpSpPr/>
          <p:nvPr/>
        </p:nvGrpSpPr>
        <p:grpSpPr>
          <a:xfrm>
            <a:off x="5929295" y="5637707"/>
            <a:ext cx="2080053" cy="2401838"/>
            <a:chOff x="160892" y="0"/>
            <a:chExt cx="2080052" cy="2401837"/>
          </a:xfrm>
        </p:grpSpPr>
        <p:sp>
          <p:nvSpPr>
            <p:cNvPr id="288" name="多边形"/>
            <p:cNvSpPr/>
            <p:nvPr/>
          </p:nvSpPr>
          <p:spPr>
            <a:xfrm>
              <a:off x="160892" y="0"/>
              <a:ext cx="2080054" cy="24018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BA02"/>
            </a:solidFill>
            <a:ln w="12700" cap="flat">
              <a:noFill/>
              <a:miter lim="400000"/>
            </a:ln>
            <a:effectLst/>
          </p:spPr>
          <p:txBody>
            <a:bodyPr wrap="square" lIns="71437" tIns="71437" rIns="71437" bIns="71437" numCol="1" anchor="ctr">
              <a:noAutofit/>
            </a:bodyPr>
            <a:lstStyle/>
            <a:p>
              <a:pPr defTabSz="821531">
                <a:defRPr sz="3200"/>
              </a:pPr>
              <a:endParaRPr/>
            </a:p>
          </p:txBody>
        </p:sp>
        <p:sp>
          <p:nvSpPr>
            <p:cNvPr id="289" name="形状"/>
            <p:cNvSpPr/>
            <p:nvPr/>
          </p:nvSpPr>
          <p:spPr>
            <a:xfrm>
              <a:off x="650280" y="668839"/>
              <a:ext cx="1101278" cy="11001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395" y="0"/>
                  </a:lnTo>
                  <a:lnTo>
                    <a:pt x="0" y="0"/>
                  </a:lnTo>
                  <a:close/>
                  <a:moveTo>
                    <a:pt x="14486" y="1856"/>
                  </a:moveTo>
                  <a:lnTo>
                    <a:pt x="10950" y="8178"/>
                  </a:lnTo>
                  <a:lnTo>
                    <a:pt x="13040" y="11111"/>
                  </a:lnTo>
                  <a:lnTo>
                    <a:pt x="8480" y="12596"/>
                  </a:lnTo>
                  <a:lnTo>
                    <a:pt x="4483" y="19744"/>
                  </a:lnTo>
                  <a:lnTo>
                    <a:pt x="12508" y="16993"/>
                  </a:lnTo>
                  <a:lnTo>
                    <a:pt x="16049" y="21600"/>
                  </a:lnTo>
                  <a:lnTo>
                    <a:pt x="14981" y="16148"/>
                  </a:lnTo>
                  <a:lnTo>
                    <a:pt x="21600" y="13879"/>
                  </a:lnTo>
                  <a:lnTo>
                    <a:pt x="14486" y="1856"/>
                  </a:lnTo>
                  <a:close/>
                </a:path>
              </a:pathLst>
            </a:custGeom>
            <a:solidFill>
              <a:srgbClr val="FFFFFF"/>
            </a:solidFill>
            <a:ln w="12700" cap="flat">
              <a:noFill/>
              <a:miter lim="400000"/>
            </a:ln>
            <a:effectLst/>
          </p:spPr>
          <p:txBody>
            <a:bodyPr wrap="square" lIns="71437" tIns="71437" rIns="71437" bIns="71437" numCol="1" anchor="ctr">
              <a:noAutofit/>
            </a:bodyPr>
            <a:lstStyle/>
            <a:p>
              <a:pPr defTabSz="821531">
                <a:defRPr sz="3200"/>
              </a:pPr>
              <a:endParaRPr/>
            </a:p>
          </p:txBody>
        </p:sp>
      </p:grpSp>
    </p:spTree>
  </p:cSld>
  <p:clrMapOvr>
    <a:masterClrMapping/>
  </p:clrMapOvr>
  <p:transition spd="med"/>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262"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263" name="剖析财务报表粉饰方法及识别：财务报表粉饰的识别"/>
          <p:cNvSpPr txBox="1"/>
          <p:nvPr/>
        </p:nvSpPr>
        <p:spPr>
          <a:xfrm>
            <a:off x="1699318" y="1217528"/>
            <a:ext cx="17681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sz="6000" b="1">
                <a:latin typeface="Helvetica"/>
                <a:ea typeface="Helvetica"/>
                <a:cs typeface="Helvetica"/>
                <a:sym typeface="Helvetica"/>
              </a:defRPr>
            </a:pPr>
            <a:r>
              <a:t>剖析财务报表粉饰方法及识别：财务报表粉饰的识别</a:t>
            </a:r>
          </a:p>
        </p:txBody>
      </p:sp>
      <p:sp>
        <p:nvSpPr>
          <p:cNvPr id="1264" name="3.对或有事项进行分析…"/>
          <p:cNvSpPr txBox="1"/>
          <p:nvPr/>
        </p:nvSpPr>
        <p:spPr>
          <a:xfrm>
            <a:off x="3532186" y="4838699"/>
            <a:ext cx="17319628" cy="40386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1828800">
              <a:lnSpc>
                <a:spcPct val="120000"/>
              </a:lnSpc>
              <a:defRPr>
                <a:latin typeface="Helvetica"/>
                <a:ea typeface="Helvetica"/>
                <a:cs typeface="Helvetica"/>
                <a:sym typeface="Helvetica"/>
              </a:defRPr>
            </a:pPr>
            <a:r>
              <a:t>3.对或有事项进行分析</a:t>
            </a:r>
          </a:p>
          <a:p>
            <a:pPr algn="l" defTabSz="1828800">
              <a:lnSpc>
                <a:spcPct val="120000"/>
              </a:lnSpc>
              <a:defRPr>
                <a:latin typeface="Helvetica"/>
                <a:ea typeface="Helvetica"/>
                <a:cs typeface="Helvetica"/>
                <a:sym typeface="Helvetica"/>
              </a:defRPr>
            </a:pPr>
            <a:endParaRPr/>
          </a:p>
          <a:p>
            <a:pPr algn="l" defTabSz="1828800">
              <a:lnSpc>
                <a:spcPct val="120000"/>
              </a:lnSpc>
              <a:defRPr>
                <a:latin typeface="Helvetica"/>
                <a:ea typeface="Helvetica"/>
                <a:cs typeface="Helvetica"/>
                <a:sym typeface="Helvetica"/>
              </a:defRPr>
            </a:pPr>
            <a:r>
              <a:t>常用或有事项：有未决诉讼、未决索赔、税务纠纷、产品质量保证、商业票据背书转让或贴现、为其他单位提供债务担保等</a:t>
            </a:r>
          </a:p>
        </p:txBody>
      </p:sp>
    </p:spTree>
  </p:cSld>
  <p:clrMapOvr>
    <a:masterClrMapping/>
  </p:clrMapOvr>
  <p:transition spd="med"/>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266"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267" name="剖析财务报表粉饰方法及识别：财务报表粉饰的识别"/>
          <p:cNvSpPr txBox="1"/>
          <p:nvPr/>
        </p:nvSpPr>
        <p:spPr>
          <a:xfrm>
            <a:off x="1699318" y="1217528"/>
            <a:ext cx="17681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sz="6000" b="1">
                <a:latin typeface="Helvetica"/>
                <a:ea typeface="Helvetica"/>
                <a:cs typeface="Helvetica"/>
                <a:sym typeface="Helvetica"/>
              </a:defRPr>
            </a:pPr>
            <a:r>
              <a:t>剖析财务报表粉饰方法及识别：财务报表粉饰的识别</a:t>
            </a:r>
          </a:p>
        </p:txBody>
      </p:sp>
      <p:sp>
        <p:nvSpPr>
          <p:cNvPr id="1268" name="4.对关联交易进行分析…"/>
          <p:cNvSpPr txBox="1"/>
          <p:nvPr/>
        </p:nvSpPr>
        <p:spPr>
          <a:xfrm>
            <a:off x="3532186" y="5095073"/>
            <a:ext cx="17319628" cy="403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1828800">
              <a:lnSpc>
                <a:spcPct val="120000"/>
              </a:lnSpc>
              <a:defRPr>
                <a:latin typeface="Helvetica"/>
                <a:ea typeface="Helvetica"/>
                <a:cs typeface="Helvetica"/>
                <a:sym typeface="Helvetica"/>
              </a:defRPr>
            </a:pPr>
            <a:r>
              <a:t>4.对关联交易进行分析</a:t>
            </a:r>
          </a:p>
          <a:p>
            <a:pPr algn="l" defTabSz="1828800">
              <a:lnSpc>
                <a:spcPct val="120000"/>
              </a:lnSpc>
              <a:defRPr>
                <a:latin typeface="Helvetica"/>
                <a:ea typeface="Helvetica"/>
                <a:cs typeface="Helvetica"/>
                <a:sym typeface="Helvetica"/>
              </a:defRPr>
            </a:pPr>
            <a:endParaRPr/>
          </a:p>
          <a:p>
            <a:pPr algn="l" defTabSz="1828800">
              <a:lnSpc>
                <a:spcPct val="120000"/>
              </a:lnSpc>
              <a:defRPr>
                <a:latin typeface="Helvetica"/>
                <a:ea typeface="Helvetica"/>
                <a:cs typeface="Helvetica"/>
                <a:sym typeface="Helvetica"/>
              </a:defRPr>
            </a:pPr>
            <a:r>
              <a:t>常用方法：将来自关联企业的营业收入和利润总额予以剔除，以判断这一企业的盈利基础是否扎实、利润来源是否稳定。</a:t>
            </a:r>
          </a:p>
        </p:txBody>
      </p:sp>
    </p:spTree>
  </p:cSld>
  <p:clrMapOvr>
    <a:masterClrMapping/>
  </p:clrMapOvr>
  <p:transition spd="med"/>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270"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271" name="剖析财务报表粉饰方法及识别：财务报表粉饰的识别"/>
          <p:cNvSpPr txBox="1"/>
          <p:nvPr/>
        </p:nvSpPr>
        <p:spPr>
          <a:xfrm>
            <a:off x="1699318" y="1217528"/>
            <a:ext cx="17681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sz="6000" b="1">
                <a:latin typeface="Helvetica"/>
                <a:ea typeface="Helvetica"/>
                <a:cs typeface="Helvetica"/>
                <a:sym typeface="Helvetica"/>
              </a:defRPr>
            </a:pPr>
            <a:r>
              <a:t>剖析财务报表粉饰方法及识别：财务报表粉饰的识别</a:t>
            </a:r>
          </a:p>
        </p:txBody>
      </p:sp>
      <p:sp>
        <p:nvSpPr>
          <p:cNvPr id="1272" name="5.对异常利润进行分析…"/>
          <p:cNvSpPr txBox="1"/>
          <p:nvPr/>
        </p:nvSpPr>
        <p:spPr>
          <a:xfrm>
            <a:off x="3532186" y="4510399"/>
            <a:ext cx="17319628" cy="5105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1828800">
              <a:lnSpc>
                <a:spcPct val="120000"/>
              </a:lnSpc>
              <a:defRPr>
                <a:latin typeface="Helvetica"/>
                <a:ea typeface="Helvetica"/>
                <a:cs typeface="Helvetica"/>
                <a:sym typeface="Helvetica"/>
              </a:defRPr>
            </a:pPr>
            <a:r>
              <a:t>5.对异常利润进行分析</a:t>
            </a:r>
          </a:p>
          <a:p>
            <a:pPr algn="l" defTabSz="1828800">
              <a:lnSpc>
                <a:spcPct val="120000"/>
              </a:lnSpc>
              <a:defRPr>
                <a:latin typeface="Helvetica"/>
                <a:ea typeface="Helvetica"/>
                <a:cs typeface="Helvetica"/>
                <a:sym typeface="Helvetica"/>
              </a:defRPr>
            </a:pPr>
            <a:endParaRPr/>
          </a:p>
          <a:p>
            <a:pPr algn="l" defTabSz="1828800">
              <a:lnSpc>
                <a:spcPct val="120000"/>
              </a:lnSpc>
              <a:defRPr>
                <a:latin typeface="Helvetica"/>
                <a:ea typeface="Helvetica"/>
                <a:cs typeface="Helvetica"/>
                <a:sym typeface="Helvetica"/>
              </a:defRPr>
            </a:pPr>
            <a:r>
              <a:t>常用方法：将其他业务利润、投资收益、补贴收入、营业外收入从企业的利润总额中剔除，以分析和评价企业利润来源的稳定性。</a:t>
            </a:r>
          </a:p>
        </p:txBody>
      </p:sp>
    </p:spTree>
  </p:cSld>
  <p:clrMapOvr>
    <a:masterClrMapping/>
  </p:clrMapOvr>
  <p:transition spd="med"/>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274"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275" name="剖析财务报表粉饰方法及识别：财务报表粉饰的识别"/>
          <p:cNvSpPr txBox="1"/>
          <p:nvPr/>
        </p:nvSpPr>
        <p:spPr>
          <a:xfrm>
            <a:off x="1699318" y="1217528"/>
            <a:ext cx="17681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sz="6000" b="1">
                <a:latin typeface="Helvetica"/>
                <a:ea typeface="Helvetica"/>
                <a:cs typeface="Helvetica"/>
                <a:sym typeface="Helvetica"/>
              </a:defRPr>
            </a:pPr>
            <a:r>
              <a:t>剖析财务报表粉饰方法及识别：财务报表粉饰的识别</a:t>
            </a:r>
          </a:p>
        </p:txBody>
      </p:sp>
      <p:sp>
        <p:nvSpPr>
          <p:cNvPr id="1276" name="6.对现金流量进行分析…"/>
          <p:cNvSpPr txBox="1"/>
          <p:nvPr/>
        </p:nvSpPr>
        <p:spPr>
          <a:xfrm>
            <a:off x="3532186" y="4305299"/>
            <a:ext cx="17319628" cy="51054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1828800">
              <a:lnSpc>
                <a:spcPct val="120000"/>
              </a:lnSpc>
              <a:defRPr>
                <a:latin typeface="Helvetica"/>
                <a:ea typeface="Helvetica"/>
                <a:cs typeface="Helvetica"/>
                <a:sym typeface="Helvetica"/>
              </a:defRPr>
            </a:pPr>
            <a:r>
              <a:t>6.对现金流量进行分析</a:t>
            </a:r>
          </a:p>
          <a:p>
            <a:pPr algn="l" defTabSz="1828800">
              <a:lnSpc>
                <a:spcPct val="120000"/>
              </a:lnSpc>
              <a:defRPr>
                <a:latin typeface="Helvetica"/>
                <a:ea typeface="Helvetica"/>
                <a:cs typeface="Helvetica"/>
                <a:sym typeface="Helvetica"/>
              </a:defRPr>
            </a:pPr>
            <a:endParaRPr/>
          </a:p>
          <a:p>
            <a:pPr algn="l" defTabSz="1828800">
              <a:lnSpc>
                <a:spcPct val="120000"/>
              </a:lnSpc>
              <a:defRPr>
                <a:latin typeface="Helvetica"/>
                <a:ea typeface="Helvetica"/>
                <a:cs typeface="Helvetica"/>
                <a:sym typeface="Helvetica"/>
              </a:defRPr>
            </a:pPr>
            <a:r>
              <a:t>常用方法：将经营活动产生的现金净流量、投资活动产生的现金净流量、现金净流量分别与主营业务利润、投资收益和净利润进行比较分析</a:t>
            </a:r>
          </a:p>
        </p:txBody>
      </p:sp>
    </p:spTree>
  </p:cSld>
  <p:clrMapOvr>
    <a:masterClrMapping/>
  </p:clrMapOvr>
  <p:transition spd="med"/>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278"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279" name="剖析财务报表粉饰方法及识别：财务报表粉饰的预警信号"/>
          <p:cNvSpPr txBox="1"/>
          <p:nvPr/>
        </p:nvSpPr>
        <p:spPr>
          <a:xfrm>
            <a:off x="1570643" y="1217528"/>
            <a:ext cx="1963990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821531">
              <a:defRPr sz="6000" b="1">
                <a:latin typeface="Helvetica"/>
                <a:ea typeface="Helvetica"/>
                <a:cs typeface="Helvetica"/>
                <a:sym typeface="Helvetica"/>
              </a:defRPr>
            </a:pPr>
            <a:r>
              <a:t>剖析财务报表粉饰方法及识别：财务报表粉饰的预警信号</a:t>
            </a:r>
            <a:r>
              <a:rPr b="0"/>
              <a:t>     </a:t>
            </a:r>
          </a:p>
        </p:txBody>
      </p:sp>
      <p:sp>
        <p:nvSpPr>
          <p:cNvPr id="1280" name="1.报表项目余额和金额变动幅度异常惊人；…"/>
          <p:cNvSpPr txBox="1"/>
          <p:nvPr/>
        </p:nvSpPr>
        <p:spPr>
          <a:xfrm>
            <a:off x="3532186" y="4229099"/>
            <a:ext cx="17319628" cy="52578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1828800">
              <a:lnSpc>
                <a:spcPct val="120000"/>
              </a:lnSpc>
              <a:defRPr>
                <a:latin typeface="Helvetica"/>
                <a:ea typeface="Helvetica"/>
                <a:cs typeface="Helvetica"/>
                <a:sym typeface="Helvetica"/>
              </a:defRPr>
            </a:pPr>
            <a:r>
              <a:t>1.报表项目余额和金额变动幅度异常惊人；</a:t>
            </a:r>
          </a:p>
          <a:p>
            <a:pPr algn="l" defTabSz="1828800">
              <a:lnSpc>
                <a:spcPct val="120000"/>
              </a:lnSpc>
              <a:defRPr>
                <a:latin typeface="Helvetica"/>
                <a:ea typeface="Helvetica"/>
                <a:cs typeface="Helvetica"/>
                <a:sym typeface="Helvetica"/>
              </a:defRPr>
            </a:pPr>
            <a:r>
              <a:t>2.收入和费用比例严重失调；</a:t>
            </a:r>
          </a:p>
          <a:p>
            <a:pPr algn="l" defTabSz="1828800">
              <a:lnSpc>
                <a:spcPct val="120000"/>
              </a:lnSpc>
              <a:defRPr>
                <a:latin typeface="Helvetica"/>
                <a:ea typeface="Helvetica"/>
                <a:cs typeface="Helvetica"/>
                <a:sym typeface="Helvetica"/>
              </a:defRPr>
            </a:pPr>
            <a:r>
              <a:t>3.报表项目的余额或金额源于一笔或数几笔重大交易；</a:t>
            </a:r>
          </a:p>
          <a:p>
            <a:pPr algn="l" defTabSz="1828800">
              <a:lnSpc>
                <a:spcPct val="120000"/>
              </a:lnSpc>
              <a:defRPr>
                <a:latin typeface="Helvetica"/>
                <a:ea typeface="Helvetica"/>
                <a:cs typeface="Helvetica"/>
                <a:sym typeface="Helvetica"/>
              </a:defRPr>
            </a:pPr>
            <a:r>
              <a:t>4.会计期末发生“形式重于实质”的重大交易且对当期经营业绩产生重大影响；</a:t>
            </a:r>
          </a:p>
        </p:txBody>
      </p:sp>
    </p:spTree>
  </p:cSld>
  <p:clrMapOvr>
    <a:masterClrMapping/>
  </p:clrMapOvr>
  <p:transition spd="med"/>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282"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283" name="剖析财务报表粉饰方法及识别：财务报表粉饰的预警信号"/>
          <p:cNvSpPr txBox="1"/>
          <p:nvPr/>
        </p:nvSpPr>
        <p:spPr>
          <a:xfrm>
            <a:off x="1570643" y="1217528"/>
            <a:ext cx="1963990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821531">
              <a:defRPr sz="6000" b="1">
                <a:latin typeface="Helvetica"/>
                <a:ea typeface="Helvetica"/>
                <a:cs typeface="Helvetica"/>
                <a:sym typeface="Helvetica"/>
              </a:defRPr>
            </a:pPr>
            <a:r>
              <a:t>剖析财务报表粉饰方法及识别：财务报表粉饰的预警信号</a:t>
            </a:r>
            <a:r>
              <a:rPr b="0"/>
              <a:t>     </a:t>
            </a:r>
          </a:p>
        </p:txBody>
      </p:sp>
      <p:sp>
        <p:nvSpPr>
          <p:cNvPr id="1284" name="5.在连年产生净利润的同时，经营活动产生的现金流持续入不敷出；…"/>
          <p:cNvSpPr txBox="1"/>
          <p:nvPr/>
        </p:nvSpPr>
        <p:spPr>
          <a:xfrm>
            <a:off x="3532186" y="4229099"/>
            <a:ext cx="17319628" cy="52578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1828800">
              <a:lnSpc>
                <a:spcPct val="120000"/>
              </a:lnSpc>
              <a:defRPr>
                <a:latin typeface="Helvetica"/>
                <a:ea typeface="Helvetica"/>
                <a:cs typeface="Helvetica"/>
                <a:sym typeface="Helvetica"/>
              </a:defRPr>
            </a:pPr>
            <a:r>
              <a:t>5.在连年产生净利润的同时，经营活动产生的现金流持续入不敷出；</a:t>
            </a:r>
          </a:p>
          <a:p>
            <a:pPr algn="l" defTabSz="1828800">
              <a:lnSpc>
                <a:spcPct val="120000"/>
              </a:lnSpc>
              <a:defRPr>
                <a:latin typeface="Helvetica"/>
                <a:ea typeface="Helvetica"/>
                <a:cs typeface="Helvetica"/>
                <a:sym typeface="Helvetica"/>
              </a:defRPr>
            </a:pPr>
            <a:r>
              <a:t>6.企业高度依赖持续不断的再融资（包括股权和债权融资）才得以持续经营；</a:t>
            </a:r>
          </a:p>
          <a:p>
            <a:pPr algn="l" defTabSz="1828800">
              <a:lnSpc>
                <a:spcPct val="120000"/>
              </a:lnSpc>
              <a:defRPr>
                <a:latin typeface="Helvetica"/>
                <a:ea typeface="Helvetica"/>
                <a:cs typeface="Helvetica"/>
                <a:sym typeface="Helvetica"/>
              </a:defRPr>
            </a:pPr>
            <a:r>
              <a:t>7.盈利能力以远高于竞争对手的速度迅猛增长；</a:t>
            </a:r>
          </a:p>
        </p:txBody>
      </p:sp>
    </p:spTree>
  </p:cSld>
  <p:clrMapOvr>
    <a:masterClrMapping/>
  </p:clrMapOvr>
  <p:transition spd="med"/>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286"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287" name="剖析财务报表粉饰方法及识别：财务报表粉饰的预警信号"/>
          <p:cNvSpPr txBox="1"/>
          <p:nvPr/>
        </p:nvSpPr>
        <p:spPr>
          <a:xfrm>
            <a:off x="1570643" y="1217528"/>
            <a:ext cx="1963990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821531">
              <a:defRPr sz="6000" b="1">
                <a:latin typeface="Helvetica"/>
                <a:ea typeface="Helvetica"/>
                <a:cs typeface="Helvetica"/>
                <a:sym typeface="Helvetica"/>
              </a:defRPr>
            </a:pPr>
            <a:r>
              <a:t>剖析财务报表粉饰方法及识别：财务报表粉饰的预警信号</a:t>
            </a:r>
            <a:r>
              <a:rPr b="0"/>
              <a:t>     </a:t>
            </a:r>
          </a:p>
        </p:txBody>
      </p:sp>
      <p:sp>
        <p:nvSpPr>
          <p:cNvPr id="1288" name="8.公司的主要成本费用率大大低于其竞争对手；…"/>
          <p:cNvSpPr txBox="1"/>
          <p:nvPr/>
        </p:nvSpPr>
        <p:spPr>
          <a:xfrm>
            <a:off x="3532186" y="4762499"/>
            <a:ext cx="17319628" cy="41910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1828800">
              <a:lnSpc>
                <a:spcPct val="120000"/>
              </a:lnSpc>
              <a:defRPr>
                <a:latin typeface="Helvetica"/>
                <a:ea typeface="Helvetica"/>
                <a:cs typeface="Helvetica"/>
                <a:sym typeface="Helvetica"/>
              </a:defRPr>
            </a:pPr>
            <a:r>
              <a:t>8.公司的主要成本费用率大大低于其竞争对手；</a:t>
            </a:r>
          </a:p>
          <a:p>
            <a:pPr algn="l" defTabSz="1828800">
              <a:lnSpc>
                <a:spcPct val="120000"/>
              </a:lnSpc>
              <a:defRPr>
                <a:latin typeface="Helvetica"/>
                <a:ea typeface="Helvetica"/>
                <a:cs typeface="Helvetica"/>
                <a:sym typeface="Helvetica"/>
              </a:defRPr>
            </a:pPr>
            <a:r>
              <a:t>9.财务报表附注晦涩难懂；</a:t>
            </a:r>
          </a:p>
          <a:p>
            <a:pPr algn="l" defTabSz="1828800">
              <a:lnSpc>
                <a:spcPct val="120000"/>
              </a:lnSpc>
              <a:defRPr>
                <a:latin typeface="Helvetica"/>
                <a:ea typeface="Helvetica"/>
                <a:cs typeface="Helvetica"/>
                <a:sym typeface="Helvetica"/>
              </a:defRPr>
            </a:pPr>
            <a:r>
              <a:t>10.财务报表被注册会计师出具非标准审计报告；</a:t>
            </a:r>
          </a:p>
          <a:p>
            <a:pPr algn="l" defTabSz="1828800">
              <a:lnSpc>
                <a:spcPct val="120000"/>
              </a:lnSpc>
              <a:defRPr>
                <a:latin typeface="Helvetica"/>
                <a:ea typeface="Helvetica"/>
                <a:cs typeface="Helvetica"/>
                <a:sym typeface="Helvetica"/>
              </a:defRPr>
            </a:pPr>
            <a:r>
              <a:t>11.企业连续多年通过非经常性损益才得以保持盈利记录；</a:t>
            </a:r>
          </a:p>
        </p:txBody>
      </p:sp>
    </p:spTree>
  </p:cSld>
  <p:clrMapOvr>
    <a:masterClrMapping/>
  </p:clrMapOvr>
  <p:transition spd="med"/>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290"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291" name="剖析财务报表粉饰方法及识别：财务报表粉饰的预警信号"/>
          <p:cNvSpPr txBox="1"/>
          <p:nvPr/>
        </p:nvSpPr>
        <p:spPr>
          <a:xfrm>
            <a:off x="1570643" y="1217528"/>
            <a:ext cx="1963990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821531">
              <a:defRPr sz="6000" b="1">
                <a:latin typeface="Helvetica"/>
                <a:ea typeface="Helvetica"/>
                <a:cs typeface="Helvetica"/>
                <a:sym typeface="Helvetica"/>
              </a:defRPr>
            </a:pPr>
            <a:r>
              <a:t>剖析财务报表粉饰方法及识别：财务报表粉饰的预警信号</a:t>
            </a:r>
            <a:r>
              <a:rPr b="0"/>
              <a:t>     </a:t>
            </a:r>
          </a:p>
        </p:txBody>
      </p:sp>
      <p:sp>
        <p:nvSpPr>
          <p:cNvPr id="1292" name="12.企业经营业绩与其所处的行业地位不相称；…"/>
          <p:cNvSpPr txBox="1"/>
          <p:nvPr/>
        </p:nvSpPr>
        <p:spPr>
          <a:xfrm>
            <a:off x="3532186" y="4229099"/>
            <a:ext cx="17319628" cy="52578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1828800">
              <a:lnSpc>
                <a:spcPct val="120000"/>
              </a:lnSpc>
              <a:defRPr>
                <a:latin typeface="Helvetica"/>
                <a:ea typeface="Helvetica"/>
                <a:cs typeface="Helvetica"/>
                <a:sym typeface="Helvetica"/>
              </a:defRPr>
            </a:pPr>
            <a:r>
              <a:t>12.企业经营业绩与其所处的行业地位不相称；</a:t>
            </a:r>
          </a:p>
          <a:p>
            <a:pPr algn="l" defTabSz="1828800">
              <a:lnSpc>
                <a:spcPct val="120000"/>
              </a:lnSpc>
              <a:defRPr>
                <a:latin typeface="Helvetica"/>
                <a:ea typeface="Helvetica"/>
                <a:cs typeface="Helvetica"/>
                <a:sym typeface="Helvetica"/>
              </a:defRPr>
            </a:pPr>
            <a:r>
              <a:t>13.企业对外报告的经营业绩与内部预算或计划总是保持高度一致，罕有例外情况发生；</a:t>
            </a:r>
          </a:p>
          <a:p>
            <a:pPr algn="l" defTabSz="1828800">
              <a:lnSpc>
                <a:spcPct val="120000"/>
              </a:lnSpc>
              <a:defRPr>
                <a:latin typeface="Helvetica"/>
                <a:ea typeface="Helvetica"/>
                <a:cs typeface="Helvetica"/>
                <a:sym typeface="Helvetica"/>
              </a:defRPr>
            </a:pPr>
            <a:r>
              <a:t>14.企业因经营业绩不佳导致其股票交易持续低迷，面临着被交易所终止交易的风险。</a:t>
            </a:r>
          </a:p>
        </p:txBody>
      </p:sp>
    </p:spTree>
  </p:cSld>
  <p:clrMapOvr>
    <a:masterClrMapping/>
  </p:clrMapOvr>
  <p:transition spd="med"/>
</p:sld>
</file>

<file path=ppt/slides/slide128.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294" name="矩形"/>
          <p:cNvSpPr/>
          <p:nvPr/>
        </p:nvSpPr>
        <p:spPr>
          <a:xfrm>
            <a:off x="4678920" y="4834880"/>
            <a:ext cx="6023175" cy="4046240"/>
          </a:xfrm>
          <a:prstGeom prst="rect">
            <a:avLst/>
          </a:prstGeom>
          <a:ln w="38100">
            <a:solidFill>
              <a:srgbClr val="FFC400"/>
            </a:solidFill>
            <a:miter lim="400000"/>
          </a:ln>
          <a:effectLst>
            <a:outerShdw blurRad="50800" dist="25400" dir="5400000" rotWithShape="0">
              <a:srgbClr val="FFC400">
                <a:alpha val="50000"/>
              </a:srgbClr>
            </a:outerShdw>
          </a:effectLst>
        </p:spPr>
        <p:txBody>
          <a:bodyPr lIns="71437" tIns="71437" rIns="71437" bIns="71437" anchor="ctr"/>
          <a:lstStyle/>
          <a:p>
            <a:pPr defTabSz="821531">
              <a:defRPr sz="3200"/>
            </a:pPr>
            <a:endParaRPr/>
          </a:p>
        </p:txBody>
      </p:sp>
      <p:sp>
        <p:nvSpPr>
          <p:cNvPr id="1295" name="与投资密切相关的会计科目"/>
          <p:cNvSpPr txBox="1"/>
          <p:nvPr/>
        </p:nvSpPr>
        <p:spPr>
          <a:xfrm>
            <a:off x="7376554" y="6075362"/>
            <a:ext cx="12347576" cy="15652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latin typeface="Helvetica"/>
                <a:ea typeface="Helvetica"/>
                <a:cs typeface="Helvetica"/>
                <a:sym typeface="Helvetica"/>
              </a:defRPr>
            </a:lvl1pPr>
          </a:lstStyle>
          <a:p>
            <a:r>
              <a:t>与投资密切相关的会计科目</a:t>
            </a:r>
          </a:p>
        </p:txBody>
      </p:sp>
      <p:sp>
        <p:nvSpPr>
          <p:cNvPr id="1296" name="风险"/>
          <p:cNvSpPr txBox="1"/>
          <p:nvPr/>
        </p:nvSpPr>
        <p:spPr>
          <a:xfrm>
            <a:off x="7470732" y="7462479"/>
            <a:ext cx="8667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2800" b="1">
                <a:solidFill>
                  <a:srgbClr val="FFBA02"/>
                </a:solidFill>
                <a:latin typeface="Helvetica"/>
                <a:ea typeface="Helvetica"/>
                <a:cs typeface="Helvetica"/>
                <a:sym typeface="Helvetica"/>
              </a:defRPr>
            </a:lvl1pPr>
          </a:lstStyle>
          <a:p>
            <a:r>
              <a:t>风险</a:t>
            </a:r>
          </a:p>
        </p:txBody>
      </p:sp>
      <p:grpSp>
        <p:nvGrpSpPr>
          <p:cNvPr id="1299" name="成组"/>
          <p:cNvGrpSpPr/>
          <p:nvPr/>
        </p:nvGrpSpPr>
        <p:grpSpPr>
          <a:xfrm>
            <a:off x="5064643" y="5637707"/>
            <a:ext cx="2080053" cy="2401838"/>
            <a:chOff x="160892" y="0"/>
            <a:chExt cx="2080052" cy="2401837"/>
          </a:xfrm>
        </p:grpSpPr>
        <p:sp>
          <p:nvSpPr>
            <p:cNvPr id="1297" name="多边形"/>
            <p:cNvSpPr/>
            <p:nvPr/>
          </p:nvSpPr>
          <p:spPr>
            <a:xfrm>
              <a:off x="160892" y="0"/>
              <a:ext cx="2080054" cy="24018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BA02"/>
            </a:solidFill>
            <a:ln w="12700" cap="flat">
              <a:noFill/>
              <a:miter lim="400000"/>
            </a:ln>
            <a:effectLst/>
          </p:spPr>
          <p:txBody>
            <a:bodyPr wrap="square" lIns="71437" tIns="71437" rIns="71437" bIns="71437" numCol="1" anchor="ctr">
              <a:noAutofit/>
            </a:bodyPr>
            <a:lstStyle/>
            <a:p>
              <a:pPr defTabSz="821531">
                <a:defRPr sz="3200"/>
              </a:pPr>
              <a:endParaRPr/>
            </a:p>
          </p:txBody>
        </p:sp>
        <p:sp>
          <p:nvSpPr>
            <p:cNvPr id="1298" name="形状"/>
            <p:cNvSpPr/>
            <p:nvPr/>
          </p:nvSpPr>
          <p:spPr>
            <a:xfrm>
              <a:off x="650280" y="668839"/>
              <a:ext cx="1101278" cy="11001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395" y="0"/>
                  </a:lnTo>
                  <a:lnTo>
                    <a:pt x="0" y="0"/>
                  </a:lnTo>
                  <a:close/>
                  <a:moveTo>
                    <a:pt x="14486" y="1856"/>
                  </a:moveTo>
                  <a:lnTo>
                    <a:pt x="10950" y="8178"/>
                  </a:lnTo>
                  <a:lnTo>
                    <a:pt x="13040" y="11111"/>
                  </a:lnTo>
                  <a:lnTo>
                    <a:pt x="8480" y="12596"/>
                  </a:lnTo>
                  <a:lnTo>
                    <a:pt x="4483" y="19744"/>
                  </a:lnTo>
                  <a:lnTo>
                    <a:pt x="12508" y="16993"/>
                  </a:lnTo>
                  <a:lnTo>
                    <a:pt x="16049" y="21600"/>
                  </a:lnTo>
                  <a:lnTo>
                    <a:pt x="14981" y="16148"/>
                  </a:lnTo>
                  <a:lnTo>
                    <a:pt x="21600" y="13879"/>
                  </a:lnTo>
                  <a:lnTo>
                    <a:pt x="14486" y="1856"/>
                  </a:lnTo>
                  <a:close/>
                </a:path>
              </a:pathLst>
            </a:custGeom>
            <a:solidFill>
              <a:srgbClr val="FFFFFF"/>
            </a:solidFill>
            <a:ln w="12700" cap="flat">
              <a:noFill/>
              <a:miter lim="400000"/>
            </a:ln>
            <a:effectLst/>
          </p:spPr>
          <p:txBody>
            <a:bodyPr wrap="square" lIns="71437" tIns="71437" rIns="71437" bIns="71437" numCol="1" anchor="ctr">
              <a:noAutofit/>
            </a:bodyPr>
            <a:lstStyle/>
            <a:p>
              <a:pPr defTabSz="821531">
                <a:defRPr sz="3200"/>
              </a:pPr>
              <a:endParaRPr/>
            </a:p>
          </p:txBody>
        </p:sp>
      </p:grpSp>
    </p:spTree>
  </p:cSld>
  <p:clrMapOvr>
    <a:masterClrMapping/>
  </p:clrMapOvr>
  <p:transition spd="med"/>
</p:sld>
</file>

<file path=ppt/slides/slide129.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301" name="与投资密切相关的会计科目"/>
          <p:cNvSpPr txBox="1"/>
          <p:nvPr/>
        </p:nvSpPr>
        <p:spPr>
          <a:xfrm>
            <a:off x="-3428647" y="1217528"/>
            <a:ext cx="1963990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1531">
              <a:defRPr sz="6000" b="1">
                <a:latin typeface="Helvetica"/>
                <a:ea typeface="Helvetica"/>
                <a:cs typeface="Helvetica"/>
                <a:sym typeface="Helvetica"/>
              </a:defRPr>
            </a:lvl1pPr>
          </a:lstStyle>
          <a:p>
            <a:r>
              <a:t>与投资密切相关的会计科目</a:t>
            </a:r>
          </a:p>
        </p:txBody>
      </p:sp>
      <p:sp>
        <p:nvSpPr>
          <p:cNvPr id="1302"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303" name="资本公积：企业在经营过程中由于接受捐赠、股本溢价以及法定财产重估增值等原因所形成的公积金。…"/>
          <p:cNvSpPr txBox="1"/>
          <p:nvPr/>
        </p:nvSpPr>
        <p:spPr>
          <a:xfrm>
            <a:off x="2218032" y="3928810"/>
            <a:ext cx="19947936" cy="708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1828800">
              <a:lnSpc>
                <a:spcPct val="120000"/>
              </a:lnSpc>
              <a:defRPr>
                <a:latin typeface="Helvetica"/>
                <a:ea typeface="Helvetica"/>
                <a:cs typeface="Helvetica"/>
                <a:sym typeface="Helvetica"/>
              </a:defRPr>
            </a:pPr>
            <a:r>
              <a:t>资本公积：企业在经营过程中由于接受捐赠、股本溢价以及法定财产重估增值等原因所形成的公积金。</a:t>
            </a:r>
          </a:p>
          <a:p>
            <a:pPr algn="l" defTabSz="1828800">
              <a:lnSpc>
                <a:spcPct val="120000"/>
              </a:lnSpc>
              <a:defRPr>
                <a:latin typeface="Helvetica"/>
                <a:ea typeface="Helvetica"/>
                <a:cs typeface="Helvetica"/>
                <a:sym typeface="Helvetica"/>
              </a:defRPr>
            </a:pPr>
            <a:endParaRPr/>
          </a:p>
          <a:p>
            <a:pPr algn="l" defTabSz="1828800">
              <a:lnSpc>
                <a:spcPct val="120000"/>
              </a:lnSpc>
              <a:defRPr>
                <a:latin typeface="Helvetica"/>
                <a:ea typeface="Helvetica"/>
                <a:cs typeface="Helvetica"/>
                <a:sym typeface="Helvetica"/>
              </a:defRPr>
            </a:pPr>
            <a:r>
              <a:t>①资本溢价：企业投资者投入资金超过其在注册资本中所占份额部分。</a:t>
            </a:r>
          </a:p>
          <a:p>
            <a:pPr algn="l" defTabSz="1828800">
              <a:lnSpc>
                <a:spcPct val="120000"/>
              </a:lnSpc>
              <a:defRPr>
                <a:latin typeface="Helvetica"/>
                <a:ea typeface="Helvetica"/>
                <a:cs typeface="Helvetica"/>
                <a:sym typeface="Helvetica"/>
              </a:defRPr>
            </a:pPr>
            <a:r>
              <a:t>②其他资本公积 比如捐赠、债务豁免代为偿债等</a:t>
            </a:r>
          </a:p>
          <a:p>
            <a:pPr algn="l" defTabSz="1828800">
              <a:lnSpc>
                <a:spcPct val="120000"/>
              </a:lnSpc>
              <a:defRPr>
                <a:latin typeface="Helvetica"/>
                <a:ea typeface="Helvetica"/>
                <a:cs typeface="Helvetica"/>
                <a:sym typeface="Helvetica"/>
              </a:defRPr>
            </a:pPr>
            <a:endParaRPr/>
          </a:p>
          <a:p>
            <a:pPr algn="l" defTabSz="1828800">
              <a:lnSpc>
                <a:spcPct val="120000"/>
              </a:lnSpc>
              <a:defRPr>
                <a:latin typeface="Helvetica"/>
                <a:ea typeface="Helvetica"/>
                <a:cs typeface="Helvetica"/>
                <a:sym typeface="Helvetica"/>
              </a:defRPr>
            </a:pPr>
            <a:r>
              <a:t> 用途：转增股本</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292" name="请计算，甲、乙、丙、丁四家公司的增值税与营业税分别为多少？"/>
          <p:cNvSpPr txBox="1"/>
          <p:nvPr/>
        </p:nvSpPr>
        <p:spPr>
          <a:xfrm>
            <a:off x="698954" y="9382189"/>
            <a:ext cx="23053048" cy="93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1377950">
              <a:lnSpc>
                <a:spcPct val="150000"/>
              </a:lnSpc>
              <a:spcBef>
                <a:spcPts val="2600"/>
              </a:spcBef>
              <a:defRPr sz="4800">
                <a:latin typeface="Lantinghei SC Extralight"/>
                <a:ea typeface="Lantinghei SC Extralight"/>
                <a:cs typeface="Lantinghei SC Extralight"/>
                <a:sym typeface="Lantinghei SC Extralight"/>
              </a:defRPr>
            </a:lvl1pPr>
          </a:lstStyle>
          <a:p>
            <a:r>
              <a:t>请计算，甲、乙、丙、丁四家公司的增值税与营业税分别为多少？</a:t>
            </a:r>
          </a:p>
        </p:txBody>
      </p:sp>
      <p:sp>
        <p:nvSpPr>
          <p:cNvPr id="293" name="甲"/>
          <p:cNvSpPr/>
          <p:nvPr/>
        </p:nvSpPr>
        <p:spPr>
          <a:xfrm>
            <a:off x="5364608" y="6108297"/>
            <a:ext cx="1812959" cy="1812960"/>
          </a:xfrm>
          <a:prstGeom prst="ellipse">
            <a:avLst/>
          </a:prstGeom>
          <a:solidFill>
            <a:schemeClr val="accent4">
              <a:hueOff val="102361"/>
              <a:satOff val="14118"/>
              <a:lumOff val="10675"/>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4900"/>
            </a:lvl1pPr>
          </a:lstStyle>
          <a:p>
            <a:r>
              <a:t>甲</a:t>
            </a:r>
          </a:p>
        </p:txBody>
      </p:sp>
      <p:sp>
        <p:nvSpPr>
          <p:cNvPr id="294" name="乙"/>
          <p:cNvSpPr/>
          <p:nvPr/>
        </p:nvSpPr>
        <p:spPr>
          <a:xfrm>
            <a:off x="9290405" y="6108297"/>
            <a:ext cx="1812960" cy="1812960"/>
          </a:xfrm>
          <a:prstGeom prst="ellipse">
            <a:avLst/>
          </a:prstGeom>
          <a:solidFill>
            <a:schemeClr val="accent4">
              <a:hueOff val="102361"/>
              <a:satOff val="14118"/>
              <a:lumOff val="10675"/>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4900"/>
            </a:lvl1pPr>
          </a:lstStyle>
          <a:p>
            <a:r>
              <a:t>乙</a:t>
            </a:r>
          </a:p>
        </p:txBody>
      </p:sp>
      <p:sp>
        <p:nvSpPr>
          <p:cNvPr id="295" name="丙"/>
          <p:cNvSpPr/>
          <p:nvPr/>
        </p:nvSpPr>
        <p:spPr>
          <a:xfrm>
            <a:off x="13216202" y="6108297"/>
            <a:ext cx="1812960" cy="1812960"/>
          </a:xfrm>
          <a:prstGeom prst="ellipse">
            <a:avLst/>
          </a:prstGeom>
          <a:solidFill>
            <a:schemeClr val="accent4">
              <a:hueOff val="102361"/>
              <a:satOff val="14118"/>
              <a:lumOff val="10675"/>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4900"/>
            </a:lvl1pPr>
          </a:lstStyle>
          <a:p>
            <a:r>
              <a:t>丙</a:t>
            </a:r>
          </a:p>
        </p:txBody>
      </p:sp>
      <p:sp>
        <p:nvSpPr>
          <p:cNvPr id="296" name="丁"/>
          <p:cNvSpPr/>
          <p:nvPr/>
        </p:nvSpPr>
        <p:spPr>
          <a:xfrm>
            <a:off x="17142000" y="6108297"/>
            <a:ext cx="1812959" cy="1812960"/>
          </a:xfrm>
          <a:prstGeom prst="ellipse">
            <a:avLst/>
          </a:prstGeom>
          <a:solidFill>
            <a:schemeClr val="accent4">
              <a:hueOff val="102361"/>
              <a:satOff val="14118"/>
              <a:lumOff val="10675"/>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4900"/>
            </a:lvl1pPr>
          </a:lstStyle>
          <a:p>
            <a:r>
              <a:t>丁</a:t>
            </a:r>
          </a:p>
        </p:txBody>
      </p:sp>
      <p:sp>
        <p:nvSpPr>
          <p:cNvPr id="297" name="消费者"/>
          <p:cNvSpPr/>
          <p:nvPr/>
        </p:nvSpPr>
        <p:spPr>
          <a:xfrm>
            <a:off x="21086847" y="6379777"/>
            <a:ext cx="2957596" cy="1270001"/>
          </a:xfrm>
          <a:prstGeom prst="roundRect">
            <a:avLst>
              <a:gd name="adj" fmla="val 15000"/>
            </a:avLst>
          </a:prstGeom>
          <a:ln w="38100">
            <a:solidFill>
              <a:srgbClr val="FFFFFF"/>
            </a:solidFill>
          </a:ln>
          <a:extLst>
            <a:ext uri="{C572A759-6A51-4108-AA02-DFA0A04FC94B}">
              <ma14:wrappingTextBoxFlag xmlns:ma14="http://schemas.microsoft.com/office/mac/drawingml/2011/main" val="1"/>
            </a:ext>
          </a:extLst>
        </p:spPr>
        <p:txBody>
          <a:bodyPr lIns="50800" tIns="50800" rIns="50800" bIns="50800" anchor="ctr"/>
          <a:lstStyle>
            <a:lvl1pPr>
              <a:defRPr sz="4900"/>
            </a:lvl1pPr>
          </a:lstStyle>
          <a:p>
            <a:r>
              <a:t>消费者</a:t>
            </a:r>
          </a:p>
        </p:txBody>
      </p:sp>
      <p:sp>
        <p:nvSpPr>
          <p:cNvPr id="298" name="线条"/>
          <p:cNvSpPr/>
          <p:nvPr/>
        </p:nvSpPr>
        <p:spPr>
          <a:xfrm>
            <a:off x="7321898" y="7014777"/>
            <a:ext cx="1824177" cy="1"/>
          </a:xfrm>
          <a:prstGeom prst="line">
            <a:avLst/>
          </a:prstGeom>
          <a:ln w="63500">
            <a:solidFill>
              <a:schemeClr val="accent4">
                <a:hueOff val="102361"/>
                <a:satOff val="14118"/>
                <a:lumOff val="10675"/>
              </a:schemeClr>
            </a:solidFill>
            <a:miter lim="400000"/>
            <a:tailEnd type="triangle"/>
          </a:ln>
        </p:spPr>
        <p:txBody>
          <a:bodyPr lIns="50800" tIns="50800" rIns="50800" bIns="50800" anchor="ctr"/>
          <a:lstStyle/>
          <a:p>
            <a:pPr>
              <a:defRPr sz="3600"/>
            </a:pPr>
            <a:endParaRPr/>
          </a:p>
        </p:txBody>
      </p:sp>
      <p:sp>
        <p:nvSpPr>
          <p:cNvPr id="299" name="线条"/>
          <p:cNvSpPr/>
          <p:nvPr/>
        </p:nvSpPr>
        <p:spPr>
          <a:xfrm>
            <a:off x="11247695" y="7014777"/>
            <a:ext cx="1824177" cy="1"/>
          </a:xfrm>
          <a:prstGeom prst="line">
            <a:avLst/>
          </a:prstGeom>
          <a:ln w="63500">
            <a:solidFill>
              <a:schemeClr val="accent4">
                <a:hueOff val="102361"/>
                <a:satOff val="14118"/>
                <a:lumOff val="10675"/>
              </a:schemeClr>
            </a:solidFill>
            <a:miter lim="400000"/>
            <a:tailEnd type="triangle"/>
          </a:ln>
        </p:spPr>
        <p:txBody>
          <a:bodyPr lIns="50800" tIns="50800" rIns="50800" bIns="50800" anchor="ctr"/>
          <a:lstStyle/>
          <a:p>
            <a:pPr>
              <a:defRPr sz="3600"/>
            </a:pPr>
            <a:endParaRPr/>
          </a:p>
        </p:txBody>
      </p:sp>
      <p:sp>
        <p:nvSpPr>
          <p:cNvPr id="300" name="线条"/>
          <p:cNvSpPr/>
          <p:nvPr/>
        </p:nvSpPr>
        <p:spPr>
          <a:xfrm>
            <a:off x="15173493" y="7014777"/>
            <a:ext cx="1824178" cy="1"/>
          </a:xfrm>
          <a:prstGeom prst="line">
            <a:avLst/>
          </a:prstGeom>
          <a:ln w="63500">
            <a:solidFill>
              <a:schemeClr val="accent4">
                <a:hueOff val="102361"/>
                <a:satOff val="14118"/>
                <a:lumOff val="10675"/>
              </a:schemeClr>
            </a:solidFill>
            <a:miter lim="400000"/>
            <a:tailEnd type="triangle"/>
          </a:ln>
        </p:spPr>
        <p:txBody>
          <a:bodyPr lIns="50800" tIns="50800" rIns="50800" bIns="50800" anchor="ctr"/>
          <a:lstStyle/>
          <a:p>
            <a:pPr>
              <a:defRPr sz="3600"/>
            </a:pPr>
            <a:endParaRPr/>
          </a:p>
        </p:txBody>
      </p:sp>
      <p:sp>
        <p:nvSpPr>
          <p:cNvPr id="301" name="线条"/>
          <p:cNvSpPr/>
          <p:nvPr/>
        </p:nvSpPr>
        <p:spPr>
          <a:xfrm>
            <a:off x="19099291" y="7014777"/>
            <a:ext cx="1824177" cy="1"/>
          </a:xfrm>
          <a:prstGeom prst="line">
            <a:avLst/>
          </a:prstGeom>
          <a:ln w="63500">
            <a:solidFill>
              <a:schemeClr val="accent4">
                <a:hueOff val="102361"/>
                <a:satOff val="14118"/>
                <a:lumOff val="10675"/>
              </a:schemeClr>
            </a:solidFill>
            <a:miter lim="400000"/>
            <a:tailEnd type="triangle"/>
          </a:ln>
        </p:spPr>
        <p:txBody>
          <a:bodyPr lIns="50800" tIns="50800" rIns="50800" bIns="50800" anchor="ctr"/>
          <a:lstStyle/>
          <a:p>
            <a:pPr>
              <a:defRPr sz="3600"/>
            </a:pPr>
            <a:endParaRPr/>
          </a:p>
        </p:txBody>
      </p:sp>
      <p:sp>
        <p:nvSpPr>
          <p:cNvPr id="302" name="130元"/>
          <p:cNvSpPr txBox="1"/>
          <p:nvPr/>
        </p:nvSpPr>
        <p:spPr>
          <a:xfrm>
            <a:off x="7386330" y="6065650"/>
            <a:ext cx="1759745"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just" defTabSz="1377950">
              <a:lnSpc>
                <a:spcPct val="110000"/>
              </a:lnSpc>
              <a:defRPr sz="4800">
                <a:latin typeface="Lantinghei SC Extralight"/>
                <a:ea typeface="Lantinghei SC Extralight"/>
                <a:cs typeface="Lantinghei SC Extralight"/>
                <a:sym typeface="Lantinghei SC Extralight"/>
              </a:defRPr>
            </a:lvl1pPr>
          </a:lstStyle>
          <a:p>
            <a:r>
              <a:t>130元</a:t>
            </a:r>
          </a:p>
        </p:txBody>
      </p:sp>
      <p:sp>
        <p:nvSpPr>
          <p:cNvPr id="303" name="160元"/>
          <p:cNvSpPr txBox="1"/>
          <p:nvPr/>
        </p:nvSpPr>
        <p:spPr>
          <a:xfrm>
            <a:off x="11247695" y="6065650"/>
            <a:ext cx="1764507"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just" defTabSz="1377950">
              <a:lnSpc>
                <a:spcPct val="110000"/>
              </a:lnSpc>
              <a:defRPr sz="4800">
                <a:latin typeface="Lantinghei SC Extralight"/>
                <a:ea typeface="Lantinghei SC Extralight"/>
                <a:cs typeface="Lantinghei SC Extralight"/>
                <a:sym typeface="Lantinghei SC Extralight"/>
              </a:defRPr>
            </a:lvl1pPr>
          </a:lstStyle>
          <a:p>
            <a:r>
              <a:t>160元</a:t>
            </a:r>
          </a:p>
        </p:txBody>
      </p:sp>
      <p:sp>
        <p:nvSpPr>
          <p:cNvPr id="304" name="160元"/>
          <p:cNvSpPr txBox="1"/>
          <p:nvPr/>
        </p:nvSpPr>
        <p:spPr>
          <a:xfrm>
            <a:off x="15106936" y="6065650"/>
            <a:ext cx="1764508"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just" defTabSz="1377950">
              <a:lnSpc>
                <a:spcPct val="110000"/>
              </a:lnSpc>
              <a:defRPr sz="4800">
                <a:latin typeface="Lantinghei SC Extralight"/>
                <a:ea typeface="Lantinghei SC Extralight"/>
                <a:cs typeface="Lantinghei SC Extralight"/>
                <a:sym typeface="Lantinghei SC Extralight"/>
              </a:defRPr>
            </a:lvl1pPr>
          </a:lstStyle>
          <a:p>
            <a:r>
              <a:t>160元</a:t>
            </a:r>
          </a:p>
        </p:txBody>
      </p:sp>
      <p:sp>
        <p:nvSpPr>
          <p:cNvPr id="305" name="200元"/>
          <p:cNvSpPr txBox="1"/>
          <p:nvPr/>
        </p:nvSpPr>
        <p:spPr>
          <a:xfrm>
            <a:off x="18975562" y="6065650"/>
            <a:ext cx="1833564"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just" defTabSz="1377950">
              <a:lnSpc>
                <a:spcPct val="110000"/>
              </a:lnSpc>
              <a:defRPr sz="4800">
                <a:latin typeface="Lantinghei SC Extralight"/>
                <a:ea typeface="Lantinghei SC Extralight"/>
                <a:cs typeface="Lantinghei SC Extralight"/>
                <a:sym typeface="Lantinghei SC Extralight"/>
              </a:defRPr>
            </a:lvl1pPr>
          </a:lstStyle>
          <a:p>
            <a:r>
              <a:t>200元</a:t>
            </a:r>
          </a:p>
        </p:txBody>
      </p:sp>
      <p:sp>
        <p:nvSpPr>
          <p:cNvPr id="306" name="100元"/>
          <p:cNvSpPr txBox="1"/>
          <p:nvPr/>
        </p:nvSpPr>
        <p:spPr>
          <a:xfrm>
            <a:off x="3511366" y="5854165"/>
            <a:ext cx="1762126"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just" defTabSz="1377950">
              <a:lnSpc>
                <a:spcPct val="110000"/>
              </a:lnSpc>
              <a:defRPr sz="4800">
                <a:latin typeface="Lantinghei SC Extralight"/>
                <a:ea typeface="Lantinghei SC Extralight"/>
                <a:cs typeface="Lantinghei SC Extralight"/>
                <a:sym typeface="Lantinghei SC Extralight"/>
              </a:defRPr>
            </a:lvl1pPr>
          </a:lstStyle>
          <a:p>
            <a:r>
              <a:t>100元</a:t>
            </a:r>
          </a:p>
        </p:txBody>
      </p:sp>
      <p:sp>
        <p:nvSpPr>
          <p:cNvPr id="307" name="（营业税税率为5%；增值税税率为17%，且每个环节都能取得增值税专用发票并抵扣）"/>
          <p:cNvSpPr txBox="1"/>
          <p:nvPr/>
        </p:nvSpPr>
        <p:spPr>
          <a:xfrm>
            <a:off x="2318147" y="10398787"/>
            <a:ext cx="19747707"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just" defTabSz="1377950">
              <a:lnSpc>
                <a:spcPct val="150000"/>
              </a:lnSpc>
              <a:spcBef>
                <a:spcPts val="2600"/>
              </a:spcBef>
              <a:defRPr sz="4000">
                <a:latin typeface="Lantinghei SC Extralight"/>
                <a:ea typeface="Lantinghei SC Extralight"/>
                <a:cs typeface="Lantinghei SC Extralight"/>
                <a:sym typeface="Lantinghei SC Extralight"/>
              </a:defRPr>
            </a:lvl1pPr>
          </a:lstStyle>
          <a:p>
            <a:r>
              <a:t>（营业税税率为5%；增值税税率为17%，且每个环节都能取得增值税专用发票并抵扣）</a:t>
            </a:r>
          </a:p>
        </p:txBody>
      </p:sp>
      <p:sp>
        <p:nvSpPr>
          <p:cNvPr id="308" name="成本"/>
          <p:cNvSpPr/>
          <p:nvPr/>
        </p:nvSpPr>
        <p:spPr>
          <a:xfrm>
            <a:off x="339557" y="6379777"/>
            <a:ext cx="2957595" cy="1270001"/>
          </a:xfrm>
          <a:prstGeom prst="roundRect">
            <a:avLst>
              <a:gd name="adj" fmla="val 15000"/>
            </a:avLst>
          </a:prstGeom>
          <a:ln w="38100">
            <a:solidFill>
              <a:srgbClr val="FFFFFF"/>
            </a:solidFill>
          </a:ln>
          <a:extLst>
            <a:ext uri="{C572A759-6A51-4108-AA02-DFA0A04FC94B}">
              <ma14:wrappingTextBoxFlag xmlns:ma14="http://schemas.microsoft.com/office/mac/drawingml/2011/main" val="1"/>
            </a:ext>
          </a:extLst>
        </p:spPr>
        <p:txBody>
          <a:bodyPr lIns="50800" tIns="50800" rIns="50800" bIns="50800" anchor="ctr"/>
          <a:lstStyle>
            <a:lvl1pPr>
              <a:defRPr sz="4900"/>
            </a:lvl1pPr>
          </a:lstStyle>
          <a:p>
            <a:r>
              <a:t>成本</a:t>
            </a:r>
          </a:p>
        </p:txBody>
      </p:sp>
      <p:sp>
        <p:nvSpPr>
          <p:cNvPr id="309" name="线条"/>
          <p:cNvSpPr/>
          <p:nvPr/>
        </p:nvSpPr>
        <p:spPr>
          <a:xfrm>
            <a:off x="3428316" y="7014777"/>
            <a:ext cx="1824177" cy="1"/>
          </a:xfrm>
          <a:prstGeom prst="line">
            <a:avLst/>
          </a:prstGeom>
          <a:ln w="63500">
            <a:solidFill>
              <a:schemeClr val="accent4">
                <a:hueOff val="102361"/>
                <a:satOff val="14118"/>
                <a:lumOff val="10675"/>
              </a:schemeClr>
            </a:solidFill>
            <a:miter lim="400000"/>
            <a:tailEnd type="triangle"/>
          </a:ln>
        </p:spPr>
        <p:txBody>
          <a:bodyPr lIns="50800" tIns="50800" rIns="50800" bIns="50800" anchor="ctr"/>
          <a:lstStyle/>
          <a:p>
            <a:pPr>
              <a:defRPr sz="3600"/>
            </a:pPr>
            <a:endParaRPr/>
          </a:p>
        </p:txBody>
      </p:sp>
      <p:sp>
        <p:nvSpPr>
          <p:cNvPr id="310" name="矩形"/>
          <p:cNvSpPr/>
          <p:nvPr/>
        </p:nvSpPr>
        <p:spPr>
          <a:xfrm>
            <a:off x="10008741" y="3215827"/>
            <a:ext cx="4366518" cy="1368013"/>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311" name="案例"/>
          <p:cNvSpPr txBox="1"/>
          <p:nvPr/>
        </p:nvSpPr>
        <p:spPr>
          <a:xfrm>
            <a:off x="11098212" y="3117196"/>
            <a:ext cx="2187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案例</a:t>
            </a:r>
          </a:p>
        </p:txBody>
      </p:sp>
    </p:spTree>
  </p:cSld>
  <p:clrMapOvr>
    <a:masterClrMapping/>
  </p:clrMapOvr>
  <p:transition spd="med"/>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305" name="与投资密切相关的会计科目"/>
          <p:cNvSpPr txBox="1"/>
          <p:nvPr/>
        </p:nvSpPr>
        <p:spPr>
          <a:xfrm>
            <a:off x="-3428647" y="1217528"/>
            <a:ext cx="1963990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1531">
              <a:defRPr sz="6000" b="1">
                <a:latin typeface="Helvetica"/>
                <a:ea typeface="Helvetica"/>
                <a:cs typeface="Helvetica"/>
                <a:sym typeface="Helvetica"/>
              </a:defRPr>
            </a:lvl1pPr>
          </a:lstStyle>
          <a:p>
            <a:r>
              <a:t>与投资密切相关的会计科目</a:t>
            </a:r>
          </a:p>
        </p:txBody>
      </p:sp>
      <p:sp>
        <p:nvSpPr>
          <p:cNvPr id="1306"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307" name="盈余公积：企业从实现的利润中提取或形成的留存于企业内部的积累。…"/>
          <p:cNvSpPr txBox="1"/>
          <p:nvPr/>
        </p:nvSpPr>
        <p:spPr>
          <a:xfrm>
            <a:off x="2218032" y="4565472"/>
            <a:ext cx="19947936" cy="617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1828800">
              <a:lnSpc>
                <a:spcPct val="120000"/>
              </a:lnSpc>
              <a:defRPr>
                <a:latin typeface="Helvetica"/>
                <a:ea typeface="Helvetica"/>
                <a:cs typeface="Helvetica"/>
                <a:sym typeface="Helvetica"/>
              </a:defRPr>
            </a:pPr>
            <a:r>
              <a:t>盈余公积：企业从实现的利润中提取或形成的留存于企业内部的积累。</a:t>
            </a:r>
          </a:p>
          <a:p>
            <a:pPr algn="l" defTabSz="1828800">
              <a:lnSpc>
                <a:spcPct val="120000"/>
              </a:lnSpc>
              <a:defRPr>
                <a:latin typeface="Helvetica"/>
                <a:ea typeface="Helvetica"/>
                <a:cs typeface="Helvetica"/>
                <a:sym typeface="Helvetica"/>
              </a:defRPr>
            </a:pPr>
            <a:endParaRPr/>
          </a:p>
          <a:p>
            <a:pPr algn="l" defTabSz="1828800">
              <a:lnSpc>
                <a:spcPct val="120000"/>
              </a:lnSpc>
              <a:defRPr>
                <a:latin typeface="Helvetica"/>
                <a:ea typeface="Helvetica"/>
                <a:cs typeface="Helvetica"/>
                <a:sym typeface="Helvetica"/>
              </a:defRPr>
            </a:pPr>
            <a:r>
              <a:t>未分配利润：企业留于以后年度分配的利润或待分配利润。</a:t>
            </a:r>
          </a:p>
          <a:p>
            <a:pPr algn="l" defTabSz="1828800">
              <a:lnSpc>
                <a:spcPct val="120000"/>
              </a:lnSpc>
              <a:defRPr>
                <a:latin typeface="Helvetica"/>
                <a:ea typeface="Helvetica"/>
                <a:cs typeface="Helvetica"/>
                <a:sym typeface="Helvetica"/>
              </a:defRPr>
            </a:pPr>
            <a:r>
              <a:t>用途：1.弥补亏损</a:t>
            </a:r>
          </a:p>
          <a:p>
            <a:pPr algn="l" defTabSz="1828800">
              <a:lnSpc>
                <a:spcPct val="120000"/>
              </a:lnSpc>
              <a:defRPr>
                <a:latin typeface="Helvetica"/>
                <a:ea typeface="Helvetica"/>
                <a:cs typeface="Helvetica"/>
                <a:sym typeface="Helvetica"/>
              </a:defRPr>
            </a:pPr>
            <a:r>
              <a:t>       2.转增资本（股本）</a:t>
            </a:r>
          </a:p>
          <a:p>
            <a:pPr algn="l" defTabSz="1828800">
              <a:lnSpc>
                <a:spcPct val="120000"/>
              </a:lnSpc>
              <a:defRPr>
                <a:latin typeface="Helvetica"/>
                <a:ea typeface="Helvetica"/>
                <a:cs typeface="Helvetica"/>
                <a:sym typeface="Helvetica"/>
              </a:defRPr>
            </a:pPr>
            <a:r>
              <a:t>       3.分配股利（盈余公积一般不让分）</a:t>
            </a:r>
          </a:p>
        </p:txBody>
      </p:sp>
    </p:spTree>
  </p:cSld>
  <p:clrMapOvr>
    <a:masterClrMapping/>
  </p:clrMapOvr>
  <p:transition spd="med"/>
</p:sld>
</file>

<file path=ppt/slides/slide131.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309" name="矩形"/>
          <p:cNvSpPr/>
          <p:nvPr/>
        </p:nvSpPr>
        <p:spPr>
          <a:xfrm>
            <a:off x="10008741" y="4610698"/>
            <a:ext cx="4366518" cy="1368013"/>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310" name="提问"/>
          <p:cNvSpPr txBox="1"/>
          <p:nvPr/>
        </p:nvSpPr>
        <p:spPr>
          <a:xfrm>
            <a:off x="11098212" y="4512067"/>
            <a:ext cx="2187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提问</a:t>
            </a:r>
          </a:p>
        </p:txBody>
      </p:sp>
      <p:sp>
        <p:nvSpPr>
          <p:cNvPr id="1311" name="资本公积、盈余公积和未分配利润可以互换么？"/>
          <p:cNvSpPr/>
          <p:nvPr/>
        </p:nvSpPr>
        <p:spPr>
          <a:xfrm>
            <a:off x="1466850" y="6744182"/>
            <a:ext cx="21450301" cy="152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just" defTabSz="1377950">
              <a:lnSpc>
                <a:spcPct val="150000"/>
              </a:lnSpc>
              <a:defRPr sz="8000" b="1">
                <a:latin typeface="Helvetica"/>
                <a:ea typeface="Helvetica"/>
                <a:cs typeface="Helvetica"/>
                <a:sym typeface="Helvetica"/>
              </a:defRPr>
            </a:lvl1pPr>
          </a:lstStyle>
          <a:p>
            <a:r>
              <a:t>资本公积、盈余公积和未分配利润可以互换么？</a:t>
            </a:r>
          </a:p>
        </p:txBody>
      </p:sp>
    </p:spTree>
  </p:cSld>
  <p:clrMapOvr>
    <a:masterClrMapping/>
  </p:clrMapOvr>
  <p:transition spd="med"/>
</p:sld>
</file>

<file path=ppt/slides/slide132.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313" name="矩形"/>
          <p:cNvSpPr/>
          <p:nvPr/>
        </p:nvSpPr>
        <p:spPr>
          <a:xfrm>
            <a:off x="1574041" y="1482937"/>
            <a:ext cx="43665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314" name="提问"/>
          <p:cNvSpPr txBox="1"/>
          <p:nvPr/>
        </p:nvSpPr>
        <p:spPr>
          <a:xfrm>
            <a:off x="2663513" y="1384306"/>
            <a:ext cx="2187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提问</a:t>
            </a:r>
          </a:p>
        </p:txBody>
      </p:sp>
      <p:sp>
        <p:nvSpPr>
          <p:cNvPr id="1315" name="资本公积、盈余公积和未分配利润可以互换么？"/>
          <p:cNvSpPr/>
          <p:nvPr/>
        </p:nvSpPr>
        <p:spPr>
          <a:xfrm>
            <a:off x="6209766" y="1582743"/>
            <a:ext cx="16116301" cy="1168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just" defTabSz="1377950">
              <a:lnSpc>
                <a:spcPct val="150000"/>
              </a:lnSpc>
              <a:defRPr sz="6000" b="1">
                <a:latin typeface="Helvetica"/>
                <a:ea typeface="Helvetica"/>
                <a:cs typeface="Helvetica"/>
                <a:sym typeface="Helvetica"/>
              </a:defRPr>
            </a:lvl1pPr>
          </a:lstStyle>
          <a:p>
            <a:r>
              <a:t>资本公积、盈余公积和未分配利润可以互换么？</a:t>
            </a:r>
          </a:p>
        </p:txBody>
      </p:sp>
      <p:graphicFrame>
        <p:nvGraphicFramePr>
          <p:cNvPr id="1316" name="表格"/>
          <p:cNvGraphicFramePr/>
          <p:nvPr/>
        </p:nvGraphicFramePr>
        <p:xfrm>
          <a:off x="4356100" y="4173671"/>
          <a:ext cx="15671800" cy="8397869"/>
        </p:xfrm>
        <a:graphic>
          <a:graphicData uri="http://schemas.openxmlformats.org/drawingml/2006/table">
            <a:tbl>
              <a:tblPr>
                <a:tableStyleId>{4C3C2611-4C71-4FC5-86AE-919BDF0F9419}</a:tableStyleId>
              </a:tblPr>
              <a:tblGrid>
                <a:gridCol w="9460184"/>
                <a:gridCol w="3273947"/>
                <a:gridCol w="2937669"/>
              </a:tblGrid>
              <a:tr h="922529">
                <a:tc>
                  <a:txBody>
                    <a:bodyPr/>
                    <a:lstStyle/>
                    <a:p>
                      <a:pPr algn="l" defTabSz="1828800">
                        <a:defRPr sz="1800">
                          <a:solidFill>
                            <a:srgbClr val="000000"/>
                          </a:solidFill>
                        </a:defRPr>
                      </a:pPr>
                      <a:r>
                        <a:rPr sz="3600" b="1">
                          <a:latin typeface="微软雅黑"/>
                          <a:ea typeface="微软雅黑"/>
                          <a:cs typeface="微软雅黑"/>
                          <a:sym typeface="微软雅黑"/>
                        </a:rPr>
                        <a:t>所有者权益（或股东权益）</a:t>
                      </a: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chemeClr val="accent4">
                        <a:hueOff val="102361"/>
                        <a:satOff val="14118"/>
                        <a:lumOff val="10675"/>
                      </a:schemeClr>
                    </a:solidFill>
                  </a:tcPr>
                </a:tc>
                <a:tc>
                  <a:txBody>
                    <a:bodyPr/>
                    <a:lstStyle/>
                    <a:p>
                      <a:pPr defTabSz="1828800">
                        <a:defRPr sz="3600" b="1">
                          <a:solidFill>
                            <a:srgbClr val="000000"/>
                          </a:solidFill>
                          <a:latin typeface="微软雅黑"/>
                          <a:ea typeface="微软雅黑"/>
                          <a:cs typeface="微软雅黑"/>
                          <a:sym typeface="微软雅黑"/>
                        </a:defRPr>
                      </a:pPr>
                      <a:endParaRP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chemeClr val="accent4">
                        <a:hueOff val="102361"/>
                        <a:satOff val="14118"/>
                        <a:lumOff val="10675"/>
                      </a:schemeClr>
                    </a:solidFill>
                  </a:tcPr>
                </a:tc>
                <a:tc>
                  <a:txBody>
                    <a:bodyPr/>
                    <a:lstStyle/>
                    <a:p>
                      <a:pPr defTabSz="1828800">
                        <a:defRPr sz="3600" b="1">
                          <a:solidFill>
                            <a:srgbClr val="000000"/>
                          </a:solidFill>
                          <a:latin typeface="微软雅黑"/>
                          <a:ea typeface="微软雅黑"/>
                          <a:cs typeface="微软雅黑"/>
                          <a:sym typeface="微软雅黑"/>
                        </a:defRPr>
                      </a:pPr>
                      <a:endParaRP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chemeClr val="accent4">
                        <a:hueOff val="102361"/>
                        <a:satOff val="14118"/>
                        <a:lumOff val="10675"/>
                      </a:schemeClr>
                    </a:solidFill>
                  </a:tcPr>
                </a:tc>
              </a:tr>
              <a:tr h="935210">
                <a:tc>
                  <a:txBody>
                    <a:bodyPr/>
                    <a:lstStyle/>
                    <a:p>
                      <a:pPr algn="l" defTabSz="1828800">
                        <a:defRPr sz="1800">
                          <a:solidFill>
                            <a:srgbClr val="000000"/>
                          </a:solidFill>
                        </a:defRPr>
                      </a:pPr>
                      <a:r>
                        <a:rPr sz="3000">
                          <a:latin typeface="微软雅黑"/>
                          <a:ea typeface="微软雅黑"/>
                          <a:cs typeface="微软雅黑"/>
                          <a:sym typeface="微软雅黑"/>
                        </a:rPr>
                        <a:t>实收资本（或股本）</a:t>
                      </a:r>
                    </a:p>
                  </a:txBody>
                  <a:tcPr marL="45718" marR="45718" marT="45718" marB="45718" anchor="ctr" horzOverflow="overflow">
                    <a:lnL w="25400">
                      <a:solidFill>
                        <a:srgbClr val="FFFFFF"/>
                      </a:solidFill>
                    </a:lnL>
                    <a:lnR w="25400">
                      <a:solidFill>
                        <a:srgbClr val="FFFFFF"/>
                      </a:solidFill>
                    </a:lnR>
                    <a:lnT w="76200">
                      <a:solidFill>
                        <a:srgbClr val="FFFFFF"/>
                      </a:solidFill>
                    </a:lnT>
                    <a:lnB w="76200">
                      <a:solidFill>
                        <a:srgbClr val="FFFFFF"/>
                      </a:solidFill>
                    </a:lnB>
                    <a:solidFill>
                      <a:srgbClr val="FFF3E2"/>
                    </a:solidFill>
                  </a:tcPr>
                </a:tc>
                <a:tc>
                  <a:txBody>
                    <a:bodyPr/>
                    <a:lstStyle/>
                    <a:p>
                      <a:pPr defTabSz="1828800">
                        <a:defRPr sz="3000">
                          <a:solidFill>
                            <a:srgbClr val="000000"/>
                          </a:solidFill>
                          <a:latin typeface="微软雅黑"/>
                          <a:ea typeface="微软雅黑"/>
                          <a:cs typeface="微软雅黑"/>
                          <a:sym typeface="微软雅黑"/>
                        </a:defRPr>
                      </a:pPr>
                      <a:endParaRPr/>
                    </a:p>
                  </a:txBody>
                  <a:tcPr marL="45718" marR="45718" marT="45718" marB="45718" anchor="ctr" horzOverflow="overflow">
                    <a:lnL w="25400">
                      <a:solidFill>
                        <a:srgbClr val="FFFFFF"/>
                      </a:solidFill>
                    </a:lnL>
                    <a:lnR w="25400">
                      <a:solidFill>
                        <a:srgbClr val="FFFFFF"/>
                      </a:solidFill>
                    </a:lnR>
                    <a:lnT w="76200">
                      <a:solidFill>
                        <a:srgbClr val="FFFFFF"/>
                      </a:solidFill>
                    </a:lnT>
                    <a:lnB w="76200">
                      <a:solidFill>
                        <a:srgbClr val="FFFFFF"/>
                      </a:solidFill>
                    </a:lnB>
                    <a:solidFill>
                      <a:srgbClr val="FFF3E2"/>
                    </a:solidFill>
                  </a:tcPr>
                </a:tc>
                <a:tc>
                  <a:txBody>
                    <a:bodyPr/>
                    <a:lstStyle/>
                    <a:p>
                      <a:pPr defTabSz="1828800">
                        <a:defRPr sz="3000">
                          <a:solidFill>
                            <a:srgbClr val="000000"/>
                          </a:solidFill>
                          <a:latin typeface="微软雅黑"/>
                          <a:ea typeface="微软雅黑"/>
                          <a:cs typeface="微软雅黑"/>
                          <a:sym typeface="微软雅黑"/>
                        </a:defRPr>
                      </a:pPr>
                      <a:endParaRPr/>
                    </a:p>
                  </a:txBody>
                  <a:tcPr marL="45718" marR="45718" marT="45718" marB="45718" anchor="ctr" horzOverflow="overflow">
                    <a:lnL w="25400">
                      <a:solidFill>
                        <a:srgbClr val="FFFFFF"/>
                      </a:solidFill>
                    </a:lnL>
                    <a:lnR w="25400">
                      <a:solidFill>
                        <a:srgbClr val="FFFFFF"/>
                      </a:solidFill>
                    </a:lnR>
                    <a:lnT w="76200">
                      <a:solidFill>
                        <a:srgbClr val="FFFFFF"/>
                      </a:solidFill>
                    </a:lnT>
                    <a:lnB w="76200">
                      <a:solidFill>
                        <a:srgbClr val="FFFFFF"/>
                      </a:solidFill>
                    </a:lnB>
                    <a:solidFill>
                      <a:srgbClr val="FFF3E2"/>
                    </a:solidFill>
                  </a:tcPr>
                </a:tc>
              </a:tr>
              <a:tr h="932040">
                <a:tc>
                  <a:txBody>
                    <a:bodyPr/>
                    <a:lstStyle/>
                    <a:p>
                      <a:pPr algn="l" defTabSz="1828800">
                        <a:defRPr sz="1800">
                          <a:solidFill>
                            <a:srgbClr val="000000"/>
                          </a:solidFill>
                        </a:defRPr>
                      </a:pPr>
                      <a:r>
                        <a:rPr sz="3000">
                          <a:latin typeface="微软雅黑"/>
                          <a:ea typeface="微软雅黑"/>
                          <a:cs typeface="微软雅黑"/>
                          <a:sym typeface="微软雅黑"/>
                        </a:rPr>
                        <a:t>资本公积</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c>
                  <a:txBody>
                    <a:bodyPr/>
                    <a:lstStyle/>
                    <a:p>
                      <a:pPr defTabSz="1828800">
                        <a:defRPr sz="3000">
                          <a:solidFill>
                            <a:srgbClr val="000000"/>
                          </a:solidFill>
                          <a:latin typeface="微软雅黑"/>
                          <a:ea typeface="微软雅黑"/>
                          <a:cs typeface="微软雅黑"/>
                          <a:sym typeface="微软雅黑"/>
                        </a:defRPr>
                      </a:pPr>
                      <a:endParaRP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c>
                  <a:txBody>
                    <a:bodyPr/>
                    <a:lstStyle/>
                    <a:p>
                      <a:pPr defTabSz="1828800">
                        <a:defRPr sz="3000">
                          <a:solidFill>
                            <a:srgbClr val="000000"/>
                          </a:solidFill>
                          <a:latin typeface="微软雅黑"/>
                          <a:ea typeface="微软雅黑"/>
                          <a:cs typeface="微软雅黑"/>
                          <a:sym typeface="微软雅黑"/>
                        </a:defRPr>
                      </a:pPr>
                      <a:endParaRP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r>
              <a:tr h="935210">
                <a:tc>
                  <a:txBody>
                    <a:bodyPr/>
                    <a:lstStyle/>
                    <a:p>
                      <a:pPr algn="l" defTabSz="1828800">
                        <a:defRPr sz="1800">
                          <a:solidFill>
                            <a:srgbClr val="000000"/>
                          </a:solidFill>
                        </a:defRPr>
                      </a:pPr>
                      <a:r>
                        <a:rPr sz="3000">
                          <a:latin typeface="微软雅黑"/>
                          <a:ea typeface="微软雅黑"/>
                          <a:cs typeface="微软雅黑"/>
                          <a:sym typeface="微软雅黑"/>
                        </a:rPr>
                        <a:t>减：库存股</a:t>
                      </a: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rgbClr val="FFF3E2"/>
                    </a:solidFill>
                  </a:tcPr>
                </a:tc>
                <a:tc>
                  <a:txBody>
                    <a:bodyPr/>
                    <a:lstStyle/>
                    <a:p>
                      <a:pPr defTabSz="1828800">
                        <a:defRPr sz="3000">
                          <a:solidFill>
                            <a:srgbClr val="000000"/>
                          </a:solidFill>
                          <a:latin typeface="微软雅黑"/>
                          <a:ea typeface="微软雅黑"/>
                          <a:cs typeface="微软雅黑"/>
                          <a:sym typeface="微软雅黑"/>
                        </a:defRPr>
                      </a:pPr>
                      <a:endParaRP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rgbClr val="FFF3E2"/>
                    </a:solidFill>
                  </a:tcPr>
                </a:tc>
                <a:tc>
                  <a:txBody>
                    <a:bodyPr/>
                    <a:lstStyle/>
                    <a:p>
                      <a:pPr defTabSz="1828800">
                        <a:defRPr sz="3000">
                          <a:solidFill>
                            <a:srgbClr val="000000"/>
                          </a:solidFill>
                          <a:latin typeface="微软雅黑"/>
                          <a:ea typeface="微软雅黑"/>
                          <a:cs typeface="微软雅黑"/>
                          <a:sym typeface="微软雅黑"/>
                        </a:defRPr>
                      </a:pPr>
                      <a:endParaRP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rgbClr val="FFF3E2"/>
                    </a:solidFill>
                  </a:tcPr>
                </a:tc>
              </a:tr>
              <a:tr h="935210">
                <a:tc>
                  <a:txBody>
                    <a:bodyPr/>
                    <a:lstStyle/>
                    <a:p>
                      <a:pPr algn="l" defTabSz="1828800">
                        <a:defRPr sz="1800">
                          <a:solidFill>
                            <a:srgbClr val="000000"/>
                          </a:solidFill>
                        </a:defRPr>
                      </a:pPr>
                      <a:r>
                        <a:rPr sz="3000">
                          <a:latin typeface="微软雅黑"/>
                          <a:ea typeface="微软雅黑"/>
                          <a:cs typeface="微软雅黑"/>
                          <a:sym typeface="微软雅黑"/>
                        </a:rPr>
                        <a:t>其他综合收益</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c>
                  <a:txBody>
                    <a:bodyPr/>
                    <a:lstStyle/>
                    <a:p>
                      <a:pPr defTabSz="1828800">
                        <a:defRPr sz="3000">
                          <a:solidFill>
                            <a:srgbClr val="000000"/>
                          </a:solidFill>
                          <a:latin typeface="微软雅黑"/>
                          <a:ea typeface="微软雅黑"/>
                          <a:cs typeface="微软雅黑"/>
                          <a:sym typeface="微软雅黑"/>
                        </a:defRPr>
                      </a:pPr>
                      <a:endParaRP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c>
                  <a:txBody>
                    <a:bodyPr/>
                    <a:lstStyle/>
                    <a:p>
                      <a:pPr defTabSz="1828800">
                        <a:defRPr sz="3000">
                          <a:solidFill>
                            <a:srgbClr val="000000"/>
                          </a:solidFill>
                          <a:latin typeface="微软雅黑"/>
                          <a:ea typeface="微软雅黑"/>
                          <a:cs typeface="微软雅黑"/>
                          <a:sym typeface="微软雅黑"/>
                        </a:defRPr>
                      </a:pPr>
                      <a:endParaRP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r>
              <a:tr h="935210">
                <a:tc>
                  <a:txBody>
                    <a:bodyPr/>
                    <a:lstStyle/>
                    <a:p>
                      <a:pPr algn="l" defTabSz="1828800">
                        <a:defRPr sz="1800">
                          <a:solidFill>
                            <a:srgbClr val="000000"/>
                          </a:solidFill>
                        </a:defRPr>
                      </a:pPr>
                      <a:r>
                        <a:rPr sz="3000">
                          <a:latin typeface="微软雅黑"/>
                          <a:ea typeface="微软雅黑"/>
                          <a:cs typeface="微软雅黑"/>
                          <a:sym typeface="微软雅黑"/>
                        </a:rPr>
                        <a:t>盈余公积</a:t>
                      </a: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rgbClr val="FFF3E2"/>
                    </a:solidFill>
                  </a:tcPr>
                </a:tc>
                <a:tc>
                  <a:txBody>
                    <a:bodyPr/>
                    <a:lstStyle/>
                    <a:p>
                      <a:pPr defTabSz="1828800">
                        <a:defRPr sz="3000">
                          <a:solidFill>
                            <a:srgbClr val="000000"/>
                          </a:solidFill>
                          <a:latin typeface="微软雅黑"/>
                          <a:ea typeface="微软雅黑"/>
                          <a:cs typeface="微软雅黑"/>
                          <a:sym typeface="微软雅黑"/>
                        </a:defRPr>
                      </a:pPr>
                      <a:endParaRP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rgbClr val="FFF3E2"/>
                    </a:solidFill>
                  </a:tcPr>
                </a:tc>
                <a:tc>
                  <a:txBody>
                    <a:bodyPr/>
                    <a:lstStyle/>
                    <a:p>
                      <a:pPr defTabSz="1828800">
                        <a:defRPr sz="3000">
                          <a:solidFill>
                            <a:srgbClr val="000000"/>
                          </a:solidFill>
                          <a:latin typeface="微软雅黑"/>
                          <a:ea typeface="微软雅黑"/>
                          <a:cs typeface="微软雅黑"/>
                          <a:sym typeface="微软雅黑"/>
                        </a:defRPr>
                      </a:pPr>
                      <a:endParaRP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rgbClr val="FFF3E2"/>
                    </a:solidFill>
                  </a:tcPr>
                </a:tc>
              </a:tr>
              <a:tr h="932040">
                <a:tc>
                  <a:txBody>
                    <a:bodyPr/>
                    <a:lstStyle/>
                    <a:p>
                      <a:pPr algn="l" defTabSz="1828800">
                        <a:defRPr sz="1800">
                          <a:solidFill>
                            <a:srgbClr val="000000"/>
                          </a:solidFill>
                        </a:defRPr>
                      </a:pPr>
                      <a:r>
                        <a:rPr sz="3000">
                          <a:latin typeface="微软雅黑"/>
                          <a:ea typeface="微软雅黑"/>
                          <a:cs typeface="微软雅黑"/>
                          <a:sym typeface="微软雅黑"/>
                        </a:rPr>
                        <a:t>未分配利润</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c>
                  <a:txBody>
                    <a:bodyPr/>
                    <a:lstStyle/>
                    <a:p>
                      <a:pPr defTabSz="1828800">
                        <a:defRPr sz="3000">
                          <a:solidFill>
                            <a:srgbClr val="000000"/>
                          </a:solidFill>
                          <a:latin typeface="微软雅黑"/>
                          <a:ea typeface="微软雅黑"/>
                          <a:cs typeface="微软雅黑"/>
                          <a:sym typeface="微软雅黑"/>
                        </a:defRPr>
                      </a:pPr>
                      <a:endParaRP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c>
                  <a:txBody>
                    <a:bodyPr/>
                    <a:lstStyle/>
                    <a:p>
                      <a:pPr defTabSz="1828800">
                        <a:defRPr sz="3000">
                          <a:solidFill>
                            <a:srgbClr val="000000"/>
                          </a:solidFill>
                          <a:latin typeface="微软雅黑"/>
                          <a:ea typeface="微软雅黑"/>
                          <a:cs typeface="微软雅黑"/>
                          <a:sym typeface="微软雅黑"/>
                        </a:defRPr>
                      </a:pPr>
                      <a:endParaRP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r>
              <a:tr h="935210">
                <a:tc>
                  <a:txBody>
                    <a:bodyPr/>
                    <a:lstStyle/>
                    <a:p>
                      <a:pPr algn="l" defTabSz="1828800">
                        <a:defRPr sz="1800">
                          <a:solidFill>
                            <a:srgbClr val="000000"/>
                          </a:solidFill>
                        </a:defRPr>
                      </a:pPr>
                      <a:r>
                        <a:rPr sz="3000">
                          <a:latin typeface="微软雅黑"/>
                          <a:ea typeface="微软雅黑"/>
                          <a:cs typeface="微软雅黑"/>
                          <a:sym typeface="微软雅黑"/>
                        </a:rPr>
                        <a:t>所有者权益（或股东权益）合计</a:t>
                      </a: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rgbClr val="FFF3E2"/>
                    </a:solidFill>
                  </a:tcPr>
                </a:tc>
                <a:tc>
                  <a:txBody>
                    <a:bodyPr/>
                    <a:lstStyle/>
                    <a:p>
                      <a:pPr defTabSz="1828800">
                        <a:defRPr sz="3000">
                          <a:solidFill>
                            <a:srgbClr val="000000"/>
                          </a:solidFill>
                          <a:latin typeface="微软雅黑"/>
                          <a:ea typeface="微软雅黑"/>
                          <a:cs typeface="微软雅黑"/>
                          <a:sym typeface="微软雅黑"/>
                        </a:defRPr>
                      </a:pPr>
                      <a:endParaRP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rgbClr val="FFF3E2"/>
                    </a:solidFill>
                  </a:tcPr>
                </a:tc>
                <a:tc>
                  <a:txBody>
                    <a:bodyPr/>
                    <a:lstStyle/>
                    <a:p>
                      <a:pPr defTabSz="1828800">
                        <a:defRPr sz="3000">
                          <a:solidFill>
                            <a:srgbClr val="000000"/>
                          </a:solidFill>
                          <a:latin typeface="微软雅黑"/>
                          <a:ea typeface="微软雅黑"/>
                          <a:cs typeface="微软雅黑"/>
                          <a:sym typeface="微软雅黑"/>
                        </a:defRPr>
                      </a:pPr>
                      <a:endParaRP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rgbClr val="FFF3E2"/>
                    </a:solidFill>
                  </a:tcPr>
                </a:tc>
              </a:tr>
              <a:tr h="935210">
                <a:tc>
                  <a:txBody>
                    <a:bodyPr/>
                    <a:lstStyle/>
                    <a:p>
                      <a:pPr algn="l" defTabSz="1828800">
                        <a:defRPr sz="1800">
                          <a:solidFill>
                            <a:srgbClr val="000000"/>
                          </a:solidFill>
                        </a:defRPr>
                      </a:pPr>
                      <a:r>
                        <a:rPr sz="3000">
                          <a:latin typeface="微软雅黑"/>
                          <a:ea typeface="微软雅黑"/>
                          <a:cs typeface="微软雅黑"/>
                          <a:sym typeface="微软雅黑"/>
                        </a:rPr>
                        <a:t>负债和所有者权益（或股东权益）总计</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c>
                  <a:txBody>
                    <a:bodyPr/>
                    <a:lstStyle/>
                    <a:p>
                      <a:pPr defTabSz="1828800">
                        <a:defRPr sz="3000">
                          <a:solidFill>
                            <a:srgbClr val="000000"/>
                          </a:solidFill>
                          <a:latin typeface="微软雅黑"/>
                          <a:ea typeface="微软雅黑"/>
                          <a:cs typeface="微软雅黑"/>
                          <a:sym typeface="微软雅黑"/>
                        </a:defRPr>
                      </a:pPr>
                      <a:endParaRP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c>
                  <a:txBody>
                    <a:bodyPr/>
                    <a:lstStyle/>
                    <a:p>
                      <a:pPr defTabSz="1828800">
                        <a:defRPr sz="3000">
                          <a:solidFill>
                            <a:srgbClr val="000000"/>
                          </a:solidFill>
                          <a:latin typeface="微软雅黑"/>
                          <a:ea typeface="微软雅黑"/>
                          <a:cs typeface="微软雅黑"/>
                          <a:sym typeface="微软雅黑"/>
                        </a:defRPr>
                      </a:pPr>
                      <a:endParaRP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r>
            </a:tbl>
          </a:graphicData>
        </a:graphic>
      </p:graphicFrame>
    </p:spTree>
  </p:cSld>
  <p:clrMapOvr>
    <a:masterClrMapping/>
  </p:clrMapOvr>
  <p:transition spd="med"/>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8" name="great-orme-1399638_1920.jpg" descr="great-orme-1399638_1920.jpg"/>
          <p:cNvPicPr>
            <a:picLocks noChangeAspect="1"/>
          </p:cNvPicPr>
          <p:nvPr/>
        </p:nvPicPr>
        <p:blipFill>
          <a:blip r:embed="rId2">
            <a:extLst/>
          </a:blip>
          <a:srcRect l="22483" t="15492" r="52529"/>
          <a:stretch>
            <a:fillRect/>
          </a:stretch>
        </p:blipFill>
        <p:spPr>
          <a:xfrm>
            <a:off x="-387424" y="-2980182"/>
            <a:ext cx="8255001" cy="18583428"/>
          </a:xfrm>
          <a:prstGeom prst="rect">
            <a:avLst/>
          </a:prstGeom>
          <a:ln w="12700">
            <a:miter lim="400000"/>
          </a:ln>
        </p:spPr>
      </p:pic>
      <p:sp>
        <p:nvSpPr>
          <p:cNvPr id="1319" name="锐普的每一件作品，都立足于给客户带来惊喜。这是一个需要技术、审美和创意的过程，因为我们爱设计、爱创作、爱分享"/>
          <p:cNvSpPr txBox="1"/>
          <p:nvPr/>
        </p:nvSpPr>
        <p:spPr>
          <a:xfrm>
            <a:off x="13799762" y="-3203949"/>
            <a:ext cx="8987589" cy="2174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l" defTabSz="821531">
              <a:lnSpc>
                <a:spcPct val="150000"/>
              </a:lnSpc>
              <a:defRPr sz="2800"/>
            </a:lvl1pPr>
          </a:lstStyle>
          <a:p>
            <a:r>
              <a:t>锐普的每一件作品，都立足于给客户带来惊喜。这是一个需要技术、审美和创意的过程，因为我们爱设计、爱创作、爱分享</a:t>
            </a:r>
          </a:p>
        </p:txBody>
      </p:sp>
      <p:pic>
        <p:nvPicPr>
          <p:cNvPr id="1320" name="london-eye-945497_1920.jpg" descr="london-eye-945497_1920.jpg"/>
          <p:cNvPicPr>
            <a:picLocks noChangeAspect="1"/>
          </p:cNvPicPr>
          <p:nvPr/>
        </p:nvPicPr>
        <p:blipFill>
          <a:blip r:embed="rId3">
            <a:extLst/>
          </a:blip>
          <a:srcRect l="60101" r="14888"/>
          <a:stretch>
            <a:fillRect/>
          </a:stretch>
        </p:blipFill>
        <p:spPr>
          <a:xfrm>
            <a:off x="7851925" y="-3215132"/>
            <a:ext cx="8255001" cy="18566193"/>
          </a:xfrm>
          <a:prstGeom prst="rect">
            <a:avLst/>
          </a:prstGeom>
          <a:ln w="12700">
            <a:miter lim="400000"/>
          </a:ln>
          <a:effectLst>
            <a:outerShdw blurRad="50800" dist="25400" dir="5400000" rotWithShape="0">
              <a:srgbClr val="000000">
                <a:alpha val="50000"/>
              </a:srgbClr>
            </a:outerShdw>
          </a:effectLst>
        </p:spPr>
      </p:pic>
      <p:pic>
        <p:nvPicPr>
          <p:cNvPr id="1321" name="london-1475101_1920.jpg" descr="london-1475101_1920.jpg"/>
          <p:cNvPicPr>
            <a:picLocks noChangeAspect="1"/>
          </p:cNvPicPr>
          <p:nvPr/>
        </p:nvPicPr>
        <p:blipFill>
          <a:blip r:embed="rId4">
            <a:extLst/>
          </a:blip>
          <a:srcRect l="40217" t="395" r="25928" b="8618"/>
          <a:stretch>
            <a:fillRect/>
          </a:stretch>
        </p:blipFill>
        <p:spPr>
          <a:xfrm>
            <a:off x="16106379" y="-1"/>
            <a:ext cx="8255001" cy="13716001"/>
          </a:xfrm>
          <a:prstGeom prst="rect">
            <a:avLst/>
          </a:prstGeom>
          <a:ln w="12700">
            <a:miter lim="400000"/>
          </a:ln>
        </p:spPr>
      </p:pic>
      <p:sp>
        <p:nvSpPr>
          <p:cNvPr id="1322" name="矩形"/>
          <p:cNvSpPr/>
          <p:nvPr/>
        </p:nvSpPr>
        <p:spPr>
          <a:xfrm>
            <a:off x="16106379" y="-51436"/>
            <a:ext cx="8255002" cy="13716001"/>
          </a:xfrm>
          <a:prstGeom prst="rect">
            <a:avLst/>
          </a:prstGeom>
          <a:solidFill>
            <a:srgbClr val="000000">
              <a:alpha val="53688"/>
            </a:srgbClr>
          </a:solidFill>
          <a:ln w="12700">
            <a:miter lim="400000"/>
          </a:ln>
        </p:spPr>
        <p:txBody>
          <a:bodyPr lIns="71437" tIns="71437" rIns="71437" bIns="71437" anchor="ctr"/>
          <a:lstStyle/>
          <a:p>
            <a:pPr defTabSz="821531">
              <a:defRPr sz="3200"/>
            </a:pPr>
            <a:endParaRPr/>
          </a:p>
        </p:txBody>
      </p:sp>
      <p:sp>
        <p:nvSpPr>
          <p:cNvPr id="1323" name="矩形"/>
          <p:cNvSpPr/>
          <p:nvPr/>
        </p:nvSpPr>
        <p:spPr>
          <a:xfrm>
            <a:off x="-387424" y="-1"/>
            <a:ext cx="8255002" cy="13716001"/>
          </a:xfrm>
          <a:prstGeom prst="rect">
            <a:avLst/>
          </a:prstGeom>
          <a:solidFill>
            <a:srgbClr val="000000">
              <a:alpha val="53688"/>
            </a:srgbClr>
          </a:solidFill>
          <a:ln w="12700">
            <a:miter lim="400000"/>
          </a:ln>
        </p:spPr>
        <p:txBody>
          <a:bodyPr lIns="71437" tIns="71437" rIns="71437" bIns="71437" anchor="ctr"/>
          <a:lstStyle/>
          <a:p>
            <a:pPr defTabSz="821531">
              <a:defRPr sz="3200"/>
            </a:pPr>
            <a:endParaRPr/>
          </a:p>
        </p:txBody>
      </p:sp>
      <p:sp>
        <p:nvSpPr>
          <p:cNvPr id="1324" name="营改增"/>
          <p:cNvSpPr txBox="1"/>
          <p:nvPr/>
        </p:nvSpPr>
        <p:spPr>
          <a:xfrm>
            <a:off x="2747888" y="5561560"/>
            <a:ext cx="1984376" cy="9937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4800" b="1">
                <a:solidFill>
                  <a:srgbClr val="FFBA02"/>
                </a:solidFill>
                <a:latin typeface="Helvetica"/>
                <a:ea typeface="Helvetica"/>
                <a:cs typeface="Helvetica"/>
                <a:sym typeface="Helvetica"/>
              </a:defRPr>
            </a:lvl1pPr>
          </a:lstStyle>
          <a:p>
            <a:r>
              <a:t>营改增</a:t>
            </a:r>
          </a:p>
        </p:txBody>
      </p:sp>
      <p:sp>
        <p:nvSpPr>
          <p:cNvPr id="1325" name="矩形"/>
          <p:cNvSpPr/>
          <p:nvPr/>
        </p:nvSpPr>
        <p:spPr>
          <a:xfrm>
            <a:off x="1556817" y="6767377"/>
            <a:ext cx="4366519" cy="1368013"/>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326" name="企业发展新机遇"/>
          <p:cNvSpPr txBox="1"/>
          <p:nvPr/>
        </p:nvSpPr>
        <p:spPr>
          <a:xfrm>
            <a:off x="1884288" y="7024346"/>
            <a:ext cx="3711576"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4000" b="1">
                <a:solidFill>
                  <a:srgbClr val="FFBA02"/>
                </a:solidFill>
                <a:latin typeface="Helvetica"/>
                <a:ea typeface="Helvetica"/>
                <a:cs typeface="Helvetica"/>
                <a:sym typeface="Helvetica"/>
              </a:defRPr>
            </a:lvl1pPr>
          </a:lstStyle>
          <a:p>
            <a:r>
              <a:t>企业发展新机遇</a:t>
            </a:r>
          </a:p>
        </p:txBody>
      </p:sp>
      <p:sp>
        <p:nvSpPr>
          <p:cNvPr id="1327" name="矩形"/>
          <p:cNvSpPr/>
          <p:nvPr/>
        </p:nvSpPr>
        <p:spPr>
          <a:xfrm>
            <a:off x="7851926" y="-1"/>
            <a:ext cx="8255001" cy="13716001"/>
          </a:xfrm>
          <a:prstGeom prst="rect">
            <a:avLst/>
          </a:prstGeom>
          <a:solidFill>
            <a:srgbClr val="000000">
              <a:alpha val="53688"/>
            </a:srgbClr>
          </a:solidFill>
          <a:ln w="12700">
            <a:miter lim="400000"/>
          </a:ln>
        </p:spPr>
        <p:txBody>
          <a:bodyPr lIns="71437" tIns="71437" rIns="71437" bIns="71437" anchor="ctr"/>
          <a:lstStyle/>
          <a:p>
            <a:pPr defTabSz="821531">
              <a:defRPr sz="3200"/>
            </a:pPr>
            <a:endParaRPr/>
          </a:p>
        </p:txBody>
      </p:sp>
      <p:sp>
        <p:nvSpPr>
          <p:cNvPr id="1328" name="会计原理"/>
          <p:cNvSpPr txBox="1"/>
          <p:nvPr/>
        </p:nvSpPr>
        <p:spPr>
          <a:xfrm>
            <a:off x="10895012" y="5561560"/>
            <a:ext cx="2593976" cy="9937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4800" b="1">
                <a:solidFill>
                  <a:srgbClr val="FFBA02"/>
                </a:solidFill>
                <a:latin typeface="Helvetica"/>
                <a:ea typeface="Helvetica"/>
                <a:cs typeface="Helvetica"/>
                <a:sym typeface="Helvetica"/>
              </a:defRPr>
            </a:lvl1pPr>
          </a:lstStyle>
          <a:p>
            <a:r>
              <a:t>会计原理</a:t>
            </a:r>
          </a:p>
        </p:txBody>
      </p:sp>
      <p:sp>
        <p:nvSpPr>
          <p:cNvPr id="1329" name="矩形"/>
          <p:cNvSpPr/>
          <p:nvPr/>
        </p:nvSpPr>
        <p:spPr>
          <a:xfrm>
            <a:off x="10008741" y="6767377"/>
            <a:ext cx="4366518" cy="1368013"/>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330" name="与财务报表"/>
          <p:cNvSpPr txBox="1"/>
          <p:nvPr/>
        </p:nvSpPr>
        <p:spPr>
          <a:xfrm>
            <a:off x="10844212" y="7024346"/>
            <a:ext cx="2695576"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4000" b="1">
                <a:solidFill>
                  <a:srgbClr val="FFBA02"/>
                </a:solidFill>
                <a:latin typeface="Helvetica"/>
                <a:ea typeface="Helvetica"/>
                <a:cs typeface="Helvetica"/>
                <a:sym typeface="Helvetica"/>
              </a:defRPr>
            </a:lvl1pPr>
          </a:lstStyle>
          <a:p>
            <a:r>
              <a:t>与财务报表</a:t>
            </a:r>
          </a:p>
        </p:txBody>
      </p:sp>
      <p:sp>
        <p:nvSpPr>
          <p:cNvPr id="1331" name="矩形"/>
          <p:cNvSpPr/>
          <p:nvPr/>
        </p:nvSpPr>
        <p:spPr>
          <a:xfrm>
            <a:off x="16106379" y="-1"/>
            <a:ext cx="8255001" cy="13716001"/>
          </a:xfrm>
          <a:prstGeom prst="rect">
            <a:avLst/>
          </a:prstGeom>
          <a:solidFill>
            <a:srgbClr val="FFBA02">
              <a:alpha val="84178"/>
            </a:srgbClr>
          </a:solidFill>
          <a:ln w="12700">
            <a:miter lim="400000"/>
          </a:ln>
        </p:spPr>
        <p:txBody>
          <a:bodyPr lIns="71437" tIns="71437" rIns="71437" bIns="71437" anchor="ctr"/>
          <a:lstStyle/>
          <a:p>
            <a:pPr defTabSz="821531">
              <a:defRPr sz="3200"/>
            </a:pPr>
            <a:endParaRPr/>
          </a:p>
        </p:txBody>
      </p:sp>
      <p:sp>
        <p:nvSpPr>
          <p:cNvPr id="1332" name="税收筹划"/>
          <p:cNvSpPr txBox="1"/>
          <p:nvPr/>
        </p:nvSpPr>
        <p:spPr>
          <a:xfrm>
            <a:off x="18936892" y="5561560"/>
            <a:ext cx="2593976" cy="9937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4800" b="1">
                <a:latin typeface="Helvetica"/>
                <a:ea typeface="Helvetica"/>
                <a:cs typeface="Helvetica"/>
                <a:sym typeface="Helvetica"/>
              </a:defRPr>
            </a:lvl1pPr>
          </a:lstStyle>
          <a:p>
            <a:r>
              <a:t>税收筹划</a:t>
            </a:r>
          </a:p>
        </p:txBody>
      </p:sp>
      <p:sp>
        <p:nvSpPr>
          <p:cNvPr id="1333" name="矩形"/>
          <p:cNvSpPr/>
          <p:nvPr/>
        </p:nvSpPr>
        <p:spPr>
          <a:xfrm>
            <a:off x="18050620" y="6767377"/>
            <a:ext cx="4366519" cy="1368013"/>
          </a:xfrm>
          <a:prstGeom prst="rect">
            <a:avLst/>
          </a:prstGeom>
          <a:ln w="38100">
            <a:solidFill>
              <a:srgbClr val="FFFFFF"/>
            </a:solidFill>
            <a:miter lim="400000"/>
          </a:ln>
        </p:spPr>
        <p:txBody>
          <a:bodyPr lIns="71437" tIns="71437" rIns="71437" bIns="71437" anchor="ctr"/>
          <a:lstStyle/>
          <a:p>
            <a:pPr defTabSz="821531">
              <a:defRPr sz="3200"/>
            </a:pPr>
            <a:endParaRPr/>
          </a:p>
        </p:txBody>
      </p:sp>
      <p:sp>
        <p:nvSpPr>
          <p:cNvPr id="1334" name="那点儿事儿"/>
          <p:cNvSpPr txBox="1"/>
          <p:nvPr/>
        </p:nvSpPr>
        <p:spPr>
          <a:xfrm>
            <a:off x="18886092" y="7024346"/>
            <a:ext cx="2695576"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4000" b="1">
                <a:latin typeface="Helvetica"/>
                <a:ea typeface="Helvetica"/>
                <a:cs typeface="Helvetica"/>
                <a:sym typeface="Helvetica"/>
              </a:defRPr>
            </a:lvl1pPr>
          </a:lstStyle>
          <a:p>
            <a:r>
              <a:t>那点儿事儿</a:t>
            </a:r>
          </a:p>
        </p:txBody>
      </p:sp>
    </p:spTree>
  </p:cSld>
  <p:clrMapOvr>
    <a:masterClrMapping/>
  </p:clrMapOvr>
  <p:transition spd="med"/>
</p:sld>
</file>

<file path=ppt/slides/slide134.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336" name="矩形"/>
          <p:cNvSpPr/>
          <p:nvPr/>
        </p:nvSpPr>
        <p:spPr>
          <a:xfrm>
            <a:off x="8761910" y="4834880"/>
            <a:ext cx="6023175" cy="4046240"/>
          </a:xfrm>
          <a:prstGeom prst="rect">
            <a:avLst/>
          </a:prstGeom>
          <a:ln w="38100">
            <a:solidFill>
              <a:srgbClr val="FFC400"/>
            </a:solidFill>
            <a:miter lim="400000"/>
          </a:ln>
          <a:effectLst>
            <a:outerShdw blurRad="50800" dist="25400" dir="5400000" rotWithShape="0">
              <a:srgbClr val="FFC400">
                <a:alpha val="50000"/>
              </a:srgbClr>
            </a:outerShdw>
          </a:effectLst>
        </p:spPr>
        <p:txBody>
          <a:bodyPr lIns="71437" tIns="71437" rIns="71437" bIns="71437" anchor="ctr"/>
          <a:lstStyle/>
          <a:p>
            <a:pPr defTabSz="821531">
              <a:defRPr sz="3200"/>
            </a:pPr>
            <a:endParaRPr/>
          </a:p>
        </p:txBody>
      </p:sp>
      <p:sp>
        <p:nvSpPr>
          <p:cNvPr id="1337" name="税收问题"/>
          <p:cNvSpPr txBox="1"/>
          <p:nvPr/>
        </p:nvSpPr>
        <p:spPr>
          <a:xfrm>
            <a:off x="11421563" y="6075362"/>
            <a:ext cx="4219576" cy="15652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latin typeface="Helvetica"/>
                <a:ea typeface="Helvetica"/>
                <a:cs typeface="Helvetica"/>
                <a:sym typeface="Helvetica"/>
              </a:defRPr>
            </a:lvl1pPr>
          </a:lstStyle>
          <a:p>
            <a:r>
              <a:t>税收问题</a:t>
            </a:r>
          </a:p>
        </p:txBody>
      </p:sp>
      <p:sp>
        <p:nvSpPr>
          <p:cNvPr id="1338" name="概念"/>
          <p:cNvSpPr txBox="1"/>
          <p:nvPr/>
        </p:nvSpPr>
        <p:spPr>
          <a:xfrm>
            <a:off x="11553721" y="7462479"/>
            <a:ext cx="8667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2800" b="1">
                <a:solidFill>
                  <a:srgbClr val="FFBA02"/>
                </a:solidFill>
                <a:latin typeface="Helvetica"/>
                <a:ea typeface="Helvetica"/>
                <a:cs typeface="Helvetica"/>
                <a:sym typeface="Helvetica"/>
              </a:defRPr>
            </a:lvl1pPr>
          </a:lstStyle>
          <a:p>
            <a:r>
              <a:t>概念</a:t>
            </a:r>
          </a:p>
        </p:txBody>
      </p:sp>
      <p:grpSp>
        <p:nvGrpSpPr>
          <p:cNvPr id="1341" name="成组"/>
          <p:cNvGrpSpPr/>
          <p:nvPr/>
        </p:nvGrpSpPr>
        <p:grpSpPr>
          <a:xfrm>
            <a:off x="9147633" y="5637707"/>
            <a:ext cx="2080053" cy="2401838"/>
            <a:chOff x="160892" y="0"/>
            <a:chExt cx="2080052" cy="2401837"/>
          </a:xfrm>
        </p:grpSpPr>
        <p:sp>
          <p:nvSpPr>
            <p:cNvPr id="1339" name="多边形"/>
            <p:cNvSpPr/>
            <p:nvPr/>
          </p:nvSpPr>
          <p:spPr>
            <a:xfrm>
              <a:off x="160892" y="0"/>
              <a:ext cx="2080054" cy="24018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BA02"/>
            </a:solidFill>
            <a:ln w="12700" cap="flat">
              <a:noFill/>
              <a:miter lim="400000"/>
            </a:ln>
            <a:effectLst/>
          </p:spPr>
          <p:txBody>
            <a:bodyPr wrap="square" lIns="71437" tIns="71437" rIns="71437" bIns="71437" numCol="1" anchor="ctr">
              <a:noAutofit/>
            </a:bodyPr>
            <a:lstStyle/>
            <a:p>
              <a:pPr defTabSz="821531">
                <a:defRPr sz="3200"/>
              </a:pPr>
              <a:endParaRPr/>
            </a:p>
          </p:txBody>
        </p:sp>
        <p:sp>
          <p:nvSpPr>
            <p:cNvPr id="1340" name="形状"/>
            <p:cNvSpPr/>
            <p:nvPr/>
          </p:nvSpPr>
          <p:spPr>
            <a:xfrm>
              <a:off x="650280" y="668839"/>
              <a:ext cx="1101278" cy="11001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395" y="0"/>
                  </a:lnTo>
                  <a:lnTo>
                    <a:pt x="0" y="0"/>
                  </a:lnTo>
                  <a:close/>
                  <a:moveTo>
                    <a:pt x="14486" y="1856"/>
                  </a:moveTo>
                  <a:lnTo>
                    <a:pt x="10950" y="8178"/>
                  </a:lnTo>
                  <a:lnTo>
                    <a:pt x="13040" y="11111"/>
                  </a:lnTo>
                  <a:lnTo>
                    <a:pt x="8480" y="12596"/>
                  </a:lnTo>
                  <a:lnTo>
                    <a:pt x="4483" y="19744"/>
                  </a:lnTo>
                  <a:lnTo>
                    <a:pt x="12508" y="16993"/>
                  </a:lnTo>
                  <a:lnTo>
                    <a:pt x="16049" y="21600"/>
                  </a:lnTo>
                  <a:lnTo>
                    <a:pt x="14981" y="16148"/>
                  </a:lnTo>
                  <a:lnTo>
                    <a:pt x="21600" y="13879"/>
                  </a:lnTo>
                  <a:lnTo>
                    <a:pt x="14486" y="1856"/>
                  </a:lnTo>
                  <a:close/>
                </a:path>
              </a:pathLst>
            </a:custGeom>
            <a:solidFill>
              <a:srgbClr val="FFFFFF"/>
            </a:solidFill>
            <a:ln w="12700" cap="flat">
              <a:noFill/>
              <a:miter lim="400000"/>
            </a:ln>
            <a:effectLst/>
          </p:spPr>
          <p:txBody>
            <a:bodyPr wrap="square" lIns="71437" tIns="71437" rIns="71437" bIns="71437" numCol="1" anchor="ctr">
              <a:noAutofit/>
            </a:bodyPr>
            <a:lstStyle/>
            <a:p>
              <a:pPr defTabSz="821531">
                <a:defRPr sz="3200"/>
              </a:pPr>
              <a:endParaRPr/>
            </a:p>
          </p:txBody>
        </p:sp>
      </p:grpSp>
    </p:spTree>
  </p:cSld>
  <p:clrMapOvr>
    <a:masterClrMapping/>
  </p:clrMapOvr>
  <p:transition spd="med"/>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343" name="税 收"/>
          <p:cNvSpPr/>
          <p:nvPr/>
        </p:nvSpPr>
        <p:spPr>
          <a:xfrm>
            <a:off x="2522018" y="5839605"/>
            <a:ext cx="3457576" cy="2019301"/>
          </a:xfrm>
          <a:prstGeom prst="roundRect">
            <a:avLst>
              <a:gd name="adj" fmla="val 16667"/>
            </a:avLst>
          </a:prstGeom>
          <a:solidFill>
            <a:srgbClr val="FFBA02">
              <a:alpha val="89311"/>
            </a:srgbClr>
          </a:solidFill>
          <a:ln w="12700">
            <a:miter lim="400000"/>
          </a:ln>
          <a:extLst>
            <a:ext uri="{C572A759-6A51-4108-AA02-DFA0A04FC94B}">
              <ma14:wrappingTextBoxFlag xmlns:ma14="http://schemas.microsoft.com/office/mac/drawingml/2011/main" val="1"/>
            </a:ext>
          </a:extLst>
        </p:spPr>
        <p:txBody>
          <a:bodyPr tIns="91439" bIns="91439" anchor="ctr"/>
          <a:lstStyle>
            <a:lvl1pPr defTabSz="1828800">
              <a:defRPr>
                <a:latin typeface="微软雅黑"/>
                <a:ea typeface="微软雅黑"/>
                <a:cs typeface="微软雅黑"/>
                <a:sym typeface="微软雅黑"/>
              </a:defRPr>
            </a:lvl1pPr>
          </a:lstStyle>
          <a:p>
            <a:r>
              <a:t>税 收</a:t>
            </a:r>
          </a:p>
        </p:txBody>
      </p:sp>
      <p:sp>
        <p:nvSpPr>
          <p:cNvPr id="1344" name="直接税"/>
          <p:cNvSpPr/>
          <p:nvPr/>
        </p:nvSpPr>
        <p:spPr>
          <a:xfrm>
            <a:off x="8291334" y="2802034"/>
            <a:ext cx="2482851" cy="1584326"/>
          </a:xfrm>
          <a:prstGeom prst="roundRect">
            <a:avLst>
              <a:gd name="adj" fmla="val 16667"/>
            </a:avLst>
          </a:prstGeom>
          <a:solidFill>
            <a:srgbClr val="FFBA02">
              <a:alpha val="89311"/>
            </a:srgbClr>
          </a:solidFill>
          <a:ln w="12700">
            <a:miter lim="400000"/>
          </a:ln>
          <a:extLst>
            <a:ext uri="{C572A759-6A51-4108-AA02-DFA0A04FC94B}">
              <ma14:wrappingTextBoxFlag xmlns:ma14="http://schemas.microsoft.com/office/mac/drawingml/2011/main" val="1"/>
            </a:ext>
          </a:extLst>
        </p:spPr>
        <p:txBody>
          <a:bodyPr tIns="91439" bIns="91439" anchor="ctr"/>
          <a:lstStyle>
            <a:lvl1pPr defTabSz="1828800">
              <a:defRPr>
                <a:latin typeface="微软雅黑"/>
                <a:ea typeface="微软雅黑"/>
                <a:cs typeface="微软雅黑"/>
                <a:sym typeface="微软雅黑"/>
              </a:defRPr>
            </a:lvl1pPr>
          </a:lstStyle>
          <a:p>
            <a:r>
              <a:t>直接税</a:t>
            </a:r>
          </a:p>
        </p:txBody>
      </p:sp>
      <p:sp>
        <p:nvSpPr>
          <p:cNvPr id="1345" name="成组"/>
          <p:cNvSpPr/>
          <p:nvPr/>
        </p:nvSpPr>
        <p:spPr>
          <a:xfrm>
            <a:off x="8291334" y="9501006"/>
            <a:ext cx="2482851" cy="1489076"/>
          </a:xfrm>
          <a:prstGeom prst="roundRect">
            <a:avLst>
              <a:gd name="adj" fmla="val 16667"/>
            </a:avLst>
          </a:prstGeom>
          <a:solidFill>
            <a:srgbClr val="FFBA02">
              <a:alpha val="89311"/>
            </a:srgbClr>
          </a:solidFill>
          <a:ln w="12700">
            <a:miter lim="400000"/>
          </a:ln>
          <a:extLst>
            <a:ext uri="{C572A759-6A51-4108-AA02-DFA0A04FC94B}">
              <ma14:wrappingTextBoxFlag xmlns:ma14="http://schemas.microsoft.com/office/mac/drawingml/2011/main" val="1"/>
            </a:ext>
          </a:extLst>
        </p:spPr>
        <p:txBody>
          <a:bodyPr tIns="91439" bIns="91439" anchor="ctr"/>
          <a:lstStyle>
            <a:lvl1pPr defTabSz="1828800">
              <a:defRPr>
                <a:latin typeface="微软雅黑"/>
                <a:ea typeface="微软雅黑"/>
                <a:cs typeface="微软雅黑"/>
                <a:sym typeface="微软雅黑"/>
              </a:defRPr>
            </a:lvl1pPr>
          </a:lstStyle>
          <a:p>
            <a:r>
              <a:t>间接税</a:t>
            </a:r>
          </a:p>
        </p:txBody>
      </p:sp>
      <p:sp>
        <p:nvSpPr>
          <p:cNvPr id="1346" name="所得税类"/>
          <p:cNvSpPr txBox="1"/>
          <p:nvPr/>
        </p:nvSpPr>
        <p:spPr>
          <a:xfrm>
            <a:off x="12242176" y="1296488"/>
            <a:ext cx="4860926" cy="8178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1828800">
              <a:defRPr sz="3600">
                <a:latin typeface="微软雅黑"/>
                <a:ea typeface="微软雅黑"/>
                <a:cs typeface="微软雅黑"/>
                <a:sym typeface="微软雅黑"/>
              </a:defRPr>
            </a:pPr>
            <a:r>
              <a:t> 所得税类</a:t>
            </a:r>
          </a:p>
        </p:txBody>
      </p:sp>
      <p:sp>
        <p:nvSpPr>
          <p:cNvPr id="1347" name="财产税类"/>
          <p:cNvSpPr txBox="1"/>
          <p:nvPr/>
        </p:nvSpPr>
        <p:spPr>
          <a:xfrm>
            <a:off x="12259639" y="3185257"/>
            <a:ext cx="4826001" cy="8178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1828800">
              <a:defRPr sz="3600">
                <a:latin typeface="微软雅黑"/>
                <a:ea typeface="微软雅黑"/>
                <a:cs typeface="微软雅黑"/>
                <a:sym typeface="微软雅黑"/>
              </a:defRPr>
            </a:pPr>
            <a:r>
              <a:t> 财产税类</a:t>
            </a:r>
          </a:p>
        </p:txBody>
      </p:sp>
      <p:sp>
        <p:nvSpPr>
          <p:cNvPr id="1348" name="行为税类"/>
          <p:cNvSpPr txBox="1"/>
          <p:nvPr/>
        </p:nvSpPr>
        <p:spPr>
          <a:xfrm>
            <a:off x="12259639" y="5074026"/>
            <a:ext cx="4826001" cy="8178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1828800">
              <a:defRPr sz="3600">
                <a:latin typeface="微软雅黑"/>
                <a:ea typeface="微软雅黑"/>
                <a:cs typeface="微软雅黑"/>
                <a:sym typeface="微软雅黑"/>
              </a:defRPr>
            </a:pPr>
            <a:r>
              <a:t> 行为税类</a:t>
            </a:r>
          </a:p>
        </p:txBody>
      </p:sp>
      <p:sp>
        <p:nvSpPr>
          <p:cNvPr id="1349" name="流转税类"/>
          <p:cNvSpPr txBox="1"/>
          <p:nvPr/>
        </p:nvSpPr>
        <p:spPr>
          <a:xfrm>
            <a:off x="12440932" y="7348557"/>
            <a:ext cx="2327276" cy="8178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a:latin typeface="微软雅黑"/>
                <a:ea typeface="微软雅黑"/>
                <a:cs typeface="微软雅黑"/>
                <a:sym typeface="微软雅黑"/>
              </a:defRPr>
            </a:lvl1pPr>
          </a:lstStyle>
          <a:p>
            <a:r>
              <a:t>流转税类</a:t>
            </a:r>
          </a:p>
        </p:txBody>
      </p:sp>
      <p:sp>
        <p:nvSpPr>
          <p:cNvPr id="1350" name="增值税…"/>
          <p:cNvSpPr txBox="1"/>
          <p:nvPr/>
        </p:nvSpPr>
        <p:spPr>
          <a:xfrm>
            <a:off x="15656873" y="6523057"/>
            <a:ext cx="2841626" cy="24688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1828800">
              <a:defRPr sz="3200">
                <a:latin typeface="微软雅黑"/>
                <a:ea typeface="微软雅黑"/>
                <a:cs typeface="微软雅黑"/>
                <a:sym typeface="微软雅黑"/>
              </a:defRPr>
            </a:pPr>
            <a:r>
              <a:t>增值税</a:t>
            </a:r>
          </a:p>
          <a:p>
            <a:pPr algn="l" defTabSz="1828800">
              <a:defRPr sz="3200">
                <a:latin typeface="微软雅黑"/>
                <a:ea typeface="微软雅黑"/>
                <a:cs typeface="微软雅黑"/>
                <a:sym typeface="微软雅黑"/>
              </a:defRPr>
            </a:pPr>
            <a:r>
              <a:t>营业税</a:t>
            </a:r>
          </a:p>
          <a:p>
            <a:pPr algn="l" defTabSz="1828800">
              <a:defRPr sz="3200">
                <a:latin typeface="微软雅黑"/>
                <a:ea typeface="微软雅黑"/>
                <a:cs typeface="微软雅黑"/>
                <a:sym typeface="微软雅黑"/>
              </a:defRPr>
            </a:pPr>
            <a:r>
              <a:t>消费税</a:t>
            </a:r>
          </a:p>
          <a:p>
            <a:pPr algn="l" defTabSz="1828800">
              <a:defRPr sz="3200">
                <a:latin typeface="微软雅黑"/>
                <a:ea typeface="微软雅黑"/>
                <a:cs typeface="微软雅黑"/>
                <a:sym typeface="微软雅黑"/>
              </a:defRPr>
            </a:pPr>
            <a:r>
              <a:t>关税</a:t>
            </a:r>
          </a:p>
        </p:txBody>
      </p:sp>
      <p:sp>
        <p:nvSpPr>
          <p:cNvPr id="1351" name="资源税…"/>
          <p:cNvSpPr txBox="1"/>
          <p:nvPr/>
        </p:nvSpPr>
        <p:spPr>
          <a:xfrm>
            <a:off x="15718887" y="9220737"/>
            <a:ext cx="3889376" cy="24688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1828800">
              <a:defRPr sz="3200">
                <a:latin typeface="微软雅黑"/>
                <a:ea typeface="微软雅黑"/>
                <a:cs typeface="微软雅黑"/>
                <a:sym typeface="微软雅黑"/>
              </a:defRPr>
            </a:pPr>
            <a:r>
              <a:t>资源税</a:t>
            </a:r>
          </a:p>
          <a:p>
            <a:pPr algn="l" defTabSz="1828800">
              <a:defRPr sz="3200">
                <a:latin typeface="微软雅黑"/>
                <a:ea typeface="微软雅黑"/>
                <a:cs typeface="微软雅黑"/>
                <a:sym typeface="微软雅黑"/>
              </a:defRPr>
            </a:pPr>
            <a:r>
              <a:t>土地增值税</a:t>
            </a:r>
          </a:p>
          <a:p>
            <a:pPr algn="l" defTabSz="1828800">
              <a:defRPr sz="3200">
                <a:latin typeface="微软雅黑"/>
                <a:ea typeface="微软雅黑"/>
                <a:cs typeface="微软雅黑"/>
                <a:sym typeface="微软雅黑"/>
              </a:defRPr>
            </a:pPr>
            <a:r>
              <a:t>城镇土地使用税</a:t>
            </a:r>
          </a:p>
          <a:p>
            <a:pPr algn="l" defTabSz="1828800">
              <a:defRPr sz="3200">
                <a:latin typeface="微软雅黑"/>
                <a:ea typeface="微软雅黑"/>
                <a:cs typeface="微软雅黑"/>
                <a:sym typeface="微软雅黑"/>
              </a:defRPr>
            </a:pPr>
            <a:r>
              <a:t>耕地占用税</a:t>
            </a:r>
          </a:p>
        </p:txBody>
      </p:sp>
      <p:sp>
        <p:nvSpPr>
          <p:cNvPr id="1352" name="房产税…"/>
          <p:cNvSpPr txBox="1"/>
          <p:nvPr/>
        </p:nvSpPr>
        <p:spPr>
          <a:xfrm>
            <a:off x="15501537" y="2343882"/>
            <a:ext cx="2227581" cy="24688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p>
            <a:pPr algn="l" defTabSz="1828800">
              <a:defRPr sz="3200">
                <a:latin typeface="微软雅黑"/>
                <a:ea typeface="微软雅黑"/>
                <a:cs typeface="微软雅黑"/>
                <a:sym typeface="微软雅黑"/>
              </a:defRPr>
            </a:pPr>
            <a:r>
              <a:t>房产税</a:t>
            </a:r>
          </a:p>
          <a:p>
            <a:pPr algn="l" defTabSz="1828800">
              <a:defRPr sz="3200">
                <a:latin typeface="微软雅黑"/>
                <a:ea typeface="微软雅黑"/>
                <a:cs typeface="微软雅黑"/>
                <a:sym typeface="微软雅黑"/>
              </a:defRPr>
            </a:pPr>
            <a:r>
              <a:t>契税</a:t>
            </a:r>
          </a:p>
          <a:p>
            <a:pPr algn="l" defTabSz="1828800">
              <a:defRPr sz="3200">
                <a:latin typeface="微软雅黑"/>
                <a:ea typeface="微软雅黑"/>
                <a:cs typeface="微软雅黑"/>
                <a:sym typeface="微软雅黑"/>
              </a:defRPr>
            </a:pPr>
            <a:r>
              <a:t>车船税</a:t>
            </a:r>
          </a:p>
          <a:p>
            <a:pPr algn="l" defTabSz="1828800">
              <a:defRPr sz="3200">
                <a:latin typeface="微软雅黑"/>
                <a:ea typeface="微软雅黑"/>
                <a:cs typeface="微软雅黑"/>
                <a:sym typeface="微软雅黑"/>
              </a:defRPr>
            </a:pPr>
            <a:r>
              <a:t>车船购置税</a:t>
            </a:r>
          </a:p>
        </p:txBody>
      </p:sp>
      <p:sp>
        <p:nvSpPr>
          <p:cNvPr id="1353" name="个人所得税…"/>
          <p:cNvSpPr txBox="1"/>
          <p:nvPr/>
        </p:nvSpPr>
        <p:spPr>
          <a:xfrm>
            <a:off x="15438274" y="1042488"/>
            <a:ext cx="4610101" cy="13258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1828800">
              <a:defRPr sz="3200">
                <a:latin typeface="微软雅黑"/>
                <a:ea typeface="微软雅黑"/>
                <a:cs typeface="微软雅黑"/>
                <a:sym typeface="微软雅黑"/>
              </a:defRPr>
            </a:pPr>
            <a:r>
              <a:t> 个人所得税</a:t>
            </a:r>
          </a:p>
          <a:p>
            <a:pPr algn="l" defTabSz="1828800">
              <a:defRPr sz="3200">
                <a:latin typeface="微软雅黑"/>
                <a:ea typeface="微软雅黑"/>
                <a:cs typeface="微软雅黑"/>
                <a:sym typeface="微软雅黑"/>
              </a:defRPr>
            </a:pPr>
            <a:r>
              <a:t> 企业所得税</a:t>
            </a:r>
          </a:p>
        </p:txBody>
      </p:sp>
      <p:sp>
        <p:nvSpPr>
          <p:cNvPr id="1354" name="城市维护建设税…"/>
          <p:cNvSpPr txBox="1"/>
          <p:nvPr/>
        </p:nvSpPr>
        <p:spPr>
          <a:xfrm>
            <a:off x="15575274" y="4820026"/>
            <a:ext cx="4895850" cy="13258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1828800">
              <a:defRPr sz="3200">
                <a:latin typeface="微软雅黑"/>
                <a:ea typeface="微软雅黑"/>
                <a:cs typeface="微软雅黑"/>
                <a:sym typeface="微软雅黑"/>
              </a:defRPr>
            </a:pPr>
            <a:r>
              <a:t>城市维护建设税</a:t>
            </a:r>
          </a:p>
          <a:p>
            <a:pPr algn="l" defTabSz="1828800">
              <a:defRPr sz="3200">
                <a:latin typeface="微软雅黑"/>
                <a:ea typeface="微软雅黑"/>
                <a:cs typeface="微软雅黑"/>
                <a:sym typeface="微软雅黑"/>
              </a:defRPr>
            </a:pPr>
            <a:r>
              <a:t>烟叶税</a:t>
            </a:r>
          </a:p>
        </p:txBody>
      </p:sp>
      <p:sp>
        <p:nvSpPr>
          <p:cNvPr id="1355" name="线条"/>
          <p:cNvSpPr/>
          <p:nvPr/>
        </p:nvSpPr>
        <p:spPr>
          <a:xfrm>
            <a:off x="7173184" y="3671087"/>
            <a:ext cx="460025" cy="67366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18"/>
                  <a:pt x="0" y="40"/>
                </a:cubicBezTo>
                <a:lnTo>
                  <a:pt x="0" y="21560"/>
                </a:lnTo>
                <a:cubicBezTo>
                  <a:pt x="0" y="21582"/>
                  <a:pt x="9671" y="21600"/>
                  <a:pt x="21600" y="21600"/>
                </a:cubicBezTo>
              </a:path>
            </a:pathLst>
          </a:custGeom>
          <a:ln w="76200">
            <a:solidFill>
              <a:srgbClr val="FFBA02"/>
            </a:solidFill>
            <a:miter lim="400000"/>
          </a:ln>
        </p:spPr>
        <p:txBody>
          <a:bodyPr tIns="91439" bIns="91439"/>
          <a:lstStyle/>
          <a:p>
            <a:pPr algn="l" defTabSz="1828800">
              <a:defRPr sz="3200">
                <a:solidFill>
                  <a:srgbClr val="000000"/>
                </a:solidFill>
                <a:latin typeface="微软雅黑"/>
                <a:ea typeface="微软雅黑"/>
                <a:cs typeface="微软雅黑"/>
                <a:sym typeface="微软雅黑"/>
              </a:defRPr>
            </a:pPr>
            <a:endParaRPr/>
          </a:p>
        </p:txBody>
      </p:sp>
      <p:sp>
        <p:nvSpPr>
          <p:cNvPr id="1356" name="线条"/>
          <p:cNvSpPr/>
          <p:nvPr/>
        </p:nvSpPr>
        <p:spPr>
          <a:xfrm>
            <a:off x="11566414" y="1711372"/>
            <a:ext cx="460025" cy="37656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18"/>
                  <a:pt x="0" y="40"/>
                </a:cubicBezTo>
                <a:lnTo>
                  <a:pt x="0" y="21560"/>
                </a:lnTo>
                <a:cubicBezTo>
                  <a:pt x="0" y="21582"/>
                  <a:pt x="9671" y="21600"/>
                  <a:pt x="21600" y="21600"/>
                </a:cubicBezTo>
              </a:path>
            </a:pathLst>
          </a:custGeom>
          <a:ln w="76200">
            <a:solidFill>
              <a:srgbClr val="FFBA02"/>
            </a:solidFill>
            <a:miter lim="400000"/>
          </a:ln>
        </p:spPr>
        <p:txBody>
          <a:bodyPr tIns="91439" bIns="91439"/>
          <a:lstStyle/>
          <a:p>
            <a:pPr algn="l" defTabSz="1828800">
              <a:defRPr sz="3200">
                <a:solidFill>
                  <a:srgbClr val="000000"/>
                </a:solidFill>
                <a:latin typeface="微软雅黑"/>
                <a:ea typeface="微软雅黑"/>
                <a:cs typeface="微软雅黑"/>
                <a:sym typeface="微软雅黑"/>
              </a:defRPr>
            </a:pPr>
            <a:endParaRPr/>
          </a:p>
        </p:txBody>
      </p:sp>
      <p:sp>
        <p:nvSpPr>
          <p:cNvPr id="1357" name="线条"/>
          <p:cNvSpPr/>
          <p:nvPr/>
        </p:nvSpPr>
        <p:spPr>
          <a:xfrm>
            <a:off x="11609277" y="8362719"/>
            <a:ext cx="460025" cy="3765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18"/>
                  <a:pt x="0" y="40"/>
                </a:cubicBezTo>
                <a:lnTo>
                  <a:pt x="0" y="21560"/>
                </a:lnTo>
                <a:cubicBezTo>
                  <a:pt x="0" y="21582"/>
                  <a:pt x="9671" y="21600"/>
                  <a:pt x="21600" y="21600"/>
                </a:cubicBezTo>
              </a:path>
            </a:pathLst>
          </a:custGeom>
          <a:ln w="76200">
            <a:solidFill>
              <a:srgbClr val="FFBA02"/>
            </a:solidFill>
            <a:miter lim="400000"/>
          </a:ln>
        </p:spPr>
        <p:txBody>
          <a:bodyPr tIns="91439" bIns="91439"/>
          <a:lstStyle/>
          <a:p>
            <a:pPr algn="l" defTabSz="1828800">
              <a:defRPr sz="3200">
                <a:solidFill>
                  <a:srgbClr val="000000"/>
                </a:solidFill>
                <a:latin typeface="微软雅黑"/>
                <a:ea typeface="微软雅黑"/>
                <a:cs typeface="微软雅黑"/>
                <a:sym typeface="微软雅黑"/>
              </a:defRPr>
            </a:pPr>
            <a:endParaRPr/>
          </a:p>
        </p:txBody>
      </p:sp>
      <p:sp>
        <p:nvSpPr>
          <p:cNvPr id="1358" name="线条"/>
          <p:cNvSpPr/>
          <p:nvPr/>
        </p:nvSpPr>
        <p:spPr>
          <a:xfrm>
            <a:off x="15008607" y="2751869"/>
            <a:ext cx="460025" cy="165290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18"/>
                  <a:pt x="0" y="40"/>
                </a:cubicBezTo>
                <a:lnTo>
                  <a:pt x="0" y="21560"/>
                </a:lnTo>
                <a:cubicBezTo>
                  <a:pt x="0" y="21582"/>
                  <a:pt x="9671" y="21600"/>
                  <a:pt x="21600" y="21600"/>
                </a:cubicBezTo>
              </a:path>
            </a:pathLst>
          </a:custGeom>
          <a:ln w="76200">
            <a:solidFill>
              <a:srgbClr val="FFBA02"/>
            </a:solidFill>
            <a:miter lim="400000"/>
          </a:ln>
        </p:spPr>
        <p:txBody>
          <a:bodyPr tIns="91439" bIns="91439"/>
          <a:lstStyle/>
          <a:p>
            <a:pPr algn="l" defTabSz="1828800">
              <a:defRPr sz="3200">
                <a:solidFill>
                  <a:srgbClr val="000000"/>
                </a:solidFill>
                <a:latin typeface="微软雅黑"/>
                <a:ea typeface="微软雅黑"/>
                <a:cs typeface="微软雅黑"/>
                <a:sym typeface="微软雅黑"/>
              </a:defRPr>
            </a:pPr>
            <a:endParaRPr/>
          </a:p>
        </p:txBody>
      </p:sp>
      <p:sp>
        <p:nvSpPr>
          <p:cNvPr id="1359" name="线条"/>
          <p:cNvSpPr/>
          <p:nvPr/>
        </p:nvSpPr>
        <p:spPr>
          <a:xfrm>
            <a:off x="15018608" y="1366338"/>
            <a:ext cx="460025" cy="67818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18"/>
                  <a:pt x="0" y="40"/>
                </a:cubicBezTo>
                <a:lnTo>
                  <a:pt x="0" y="21560"/>
                </a:lnTo>
                <a:cubicBezTo>
                  <a:pt x="0" y="21582"/>
                  <a:pt x="9671" y="21600"/>
                  <a:pt x="21600" y="21600"/>
                </a:cubicBezTo>
              </a:path>
            </a:pathLst>
          </a:custGeom>
          <a:ln w="76200">
            <a:solidFill>
              <a:srgbClr val="FFBA02"/>
            </a:solidFill>
            <a:miter lim="400000"/>
          </a:ln>
        </p:spPr>
        <p:txBody>
          <a:bodyPr tIns="91439" bIns="91439"/>
          <a:lstStyle/>
          <a:p>
            <a:pPr algn="l" defTabSz="1828800">
              <a:defRPr sz="3200">
                <a:solidFill>
                  <a:srgbClr val="000000"/>
                </a:solidFill>
                <a:latin typeface="微软雅黑"/>
                <a:ea typeface="微软雅黑"/>
                <a:cs typeface="微软雅黑"/>
                <a:sym typeface="微软雅黑"/>
              </a:defRPr>
            </a:pPr>
            <a:endParaRPr/>
          </a:p>
        </p:txBody>
      </p:sp>
      <p:sp>
        <p:nvSpPr>
          <p:cNvPr id="1360" name="线条"/>
          <p:cNvSpPr/>
          <p:nvPr/>
        </p:nvSpPr>
        <p:spPr>
          <a:xfrm>
            <a:off x="15021342" y="5175626"/>
            <a:ext cx="453014" cy="67818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18"/>
                  <a:pt x="0" y="40"/>
                </a:cubicBezTo>
                <a:lnTo>
                  <a:pt x="0" y="21560"/>
                </a:lnTo>
                <a:cubicBezTo>
                  <a:pt x="0" y="21582"/>
                  <a:pt x="9671" y="21600"/>
                  <a:pt x="21600" y="21600"/>
                </a:cubicBezTo>
              </a:path>
            </a:pathLst>
          </a:custGeom>
          <a:ln w="76200">
            <a:solidFill>
              <a:srgbClr val="FFBA02"/>
            </a:solidFill>
            <a:miter lim="400000"/>
          </a:ln>
        </p:spPr>
        <p:txBody>
          <a:bodyPr tIns="91439" bIns="91439"/>
          <a:lstStyle/>
          <a:p>
            <a:pPr algn="l" defTabSz="1828800">
              <a:defRPr sz="3200">
                <a:solidFill>
                  <a:srgbClr val="000000"/>
                </a:solidFill>
                <a:latin typeface="微软雅黑"/>
                <a:ea typeface="微软雅黑"/>
                <a:cs typeface="微软雅黑"/>
                <a:sym typeface="微软雅黑"/>
              </a:defRPr>
            </a:pPr>
            <a:endParaRPr/>
          </a:p>
        </p:txBody>
      </p:sp>
      <p:sp>
        <p:nvSpPr>
          <p:cNvPr id="1361" name="线条"/>
          <p:cNvSpPr/>
          <p:nvPr/>
        </p:nvSpPr>
        <p:spPr>
          <a:xfrm>
            <a:off x="15007107" y="6790911"/>
            <a:ext cx="460024" cy="18061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18"/>
                  <a:pt x="0" y="40"/>
                </a:cubicBezTo>
                <a:lnTo>
                  <a:pt x="0" y="21560"/>
                </a:lnTo>
                <a:cubicBezTo>
                  <a:pt x="0" y="21582"/>
                  <a:pt x="9671" y="21600"/>
                  <a:pt x="21600" y="21600"/>
                </a:cubicBezTo>
              </a:path>
            </a:pathLst>
          </a:custGeom>
          <a:ln w="76200">
            <a:solidFill>
              <a:srgbClr val="FFBA02"/>
            </a:solidFill>
            <a:miter lim="400000"/>
          </a:ln>
        </p:spPr>
        <p:txBody>
          <a:bodyPr tIns="91439" bIns="91439"/>
          <a:lstStyle/>
          <a:p>
            <a:pPr algn="l" defTabSz="1828800">
              <a:defRPr sz="3200">
                <a:solidFill>
                  <a:srgbClr val="000000"/>
                </a:solidFill>
                <a:latin typeface="微软雅黑"/>
                <a:ea typeface="微软雅黑"/>
                <a:cs typeface="微软雅黑"/>
                <a:sym typeface="微软雅黑"/>
              </a:defRPr>
            </a:pPr>
            <a:endParaRPr/>
          </a:p>
        </p:txBody>
      </p:sp>
      <p:sp>
        <p:nvSpPr>
          <p:cNvPr id="1362" name="线条"/>
          <p:cNvSpPr/>
          <p:nvPr/>
        </p:nvSpPr>
        <p:spPr>
          <a:xfrm>
            <a:off x="15009469" y="9534188"/>
            <a:ext cx="454317" cy="18419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18"/>
                  <a:pt x="0" y="40"/>
                </a:cubicBezTo>
                <a:lnTo>
                  <a:pt x="0" y="21560"/>
                </a:lnTo>
                <a:cubicBezTo>
                  <a:pt x="0" y="21582"/>
                  <a:pt x="9671" y="21600"/>
                  <a:pt x="21600" y="21600"/>
                </a:cubicBezTo>
              </a:path>
            </a:pathLst>
          </a:custGeom>
          <a:ln w="76200">
            <a:solidFill>
              <a:srgbClr val="FFBA02"/>
            </a:solidFill>
            <a:miter lim="400000"/>
          </a:ln>
        </p:spPr>
        <p:txBody>
          <a:bodyPr tIns="91439" bIns="91439"/>
          <a:lstStyle/>
          <a:p>
            <a:pPr algn="l" defTabSz="1828800">
              <a:defRPr sz="3200">
                <a:solidFill>
                  <a:srgbClr val="000000"/>
                </a:solidFill>
                <a:latin typeface="微软雅黑"/>
                <a:ea typeface="微软雅黑"/>
                <a:cs typeface="微软雅黑"/>
                <a:sym typeface="微软雅黑"/>
              </a:defRPr>
            </a:pPr>
            <a:endParaRPr/>
          </a:p>
        </p:txBody>
      </p:sp>
      <p:sp>
        <p:nvSpPr>
          <p:cNvPr id="1363" name="印花税"/>
          <p:cNvSpPr txBox="1"/>
          <p:nvPr/>
        </p:nvSpPr>
        <p:spPr>
          <a:xfrm>
            <a:off x="15715857" y="11919131"/>
            <a:ext cx="3279776" cy="7543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200">
                <a:latin typeface="微软雅黑"/>
                <a:ea typeface="微软雅黑"/>
                <a:cs typeface="微软雅黑"/>
                <a:sym typeface="微软雅黑"/>
              </a:defRPr>
            </a:lvl1pPr>
          </a:lstStyle>
          <a:p>
            <a:r>
              <a:t>印花税</a:t>
            </a:r>
          </a:p>
        </p:txBody>
      </p:sp>
      <p:sp>
        <p:nvSpPr>
          <p:cNvPr id="1364" name="行为税"/>
          <p:cNvSpPr txBox="1"/>
          <p:nvPr/>
        </p:nvSpPr>
        <p:spPr>
          <a:xfrm>
            <a:off x="12542075" y="11928021"/>
            <a:ext cx="1485901"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1828800">
              <a:defRPr sz="3600">
                <a:latin typeface="微软雅黑"/>
                <a:ea typeface="微软雅黑"/>
                <a:cs typeface="微软雅黑"/>
                <a:sym typeface="微软雅黑"/>
              </a:defRPr>
            </a:lvl1pPr>
          </a:lstStyle>
          <a:p>
            <a:r>
              <a:t>行为税</a:t>
            </a:r>
          </a:p>
        </p:txBody>
      </p:sp>
      <p:sp>
        <p:nvSpPr>
          <p:cNvPr id="1365" name="资源税类"/>
          <p:cNvSpPr txBox="1"/>
          <p:nvPr/>
        </p:nvSpPr>
        <p:spPr>
          <a:xfrm>
            <a:off x="12542075" y="10086877"/>
            <a:ext cx="1943101"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1828800">
              <a:defRPr sz="3600">
                <a:latin typeface="微软雅黑"/>
                <a:ea typeface="微软雅黑"/>
                <a:cs typeface="微软雅黑"/>
                <a:sym typeface="微软雅黑"/>
              </a:defRPr>
            </a:lvl1pPr>
          </a:lstStyle>
          <a:p>
            <a:r>
              <a:t>资源税类</a:t>
            </a:r>
          </a:p>
        </p:txBody>
      </p:sp>
      <p:sp>
        <p:nvSpPr>
          <p:cNvPr id="1366" name="线条"/>
          <p:cNvSpPr/>
          <p:nvPr/>
        </p:nvSpPr>
        <p:spPr>
          <a:xfrm flipV="1">
            <a:off x="14501407" y="12242420"/>
            <a:ext cx="741020" cy="1"/>
          </a:xfrm>
          <a:prstGeom prst="line">
            <a:avLst/>
          </a:prstGeom>
          <a:ln w="50800">
            <a:solidFill>
              <a:srgbClr val="FFBA02"/>
            </a:solidFill>
            <a:miter lim="400000"/>
            <a:tailEnd type="triangle"/>
          </a:ln>
        </p:spPr>
        <p:txBody>
          <a:bodyPr lIns="50800" tIns="50800" rIns="50800" bIns="50800" anchor="ctr"/>
          <a:lstStyle/>
          <a:p>
            <a:pPr>
              <a:defRPr sz="3600"/>
            </a:pPr>
            <a:endParaRPr/>
          </a:p>
        </p:txBody>
      </p:sp>
    </p:spTree>
  </p:cSld>
  <p:clrMapOvr>
    <a:masterClrMapping/>
  </p:clrMapOvr>
  <p:transition spd="med"/>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368" name="一些税收名词"/>
          <p:cNvSpPr txBox="1"/>
          <p:nvPr/>
        </p:nvSpPr>
        <p:spPr>
          <a:xfrm>
            <a:off x="9066212" y="1697400"/>
            <a:ext cx="6251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一些税收名词</a:t>
            </a:r>
          </a:p>
        </p:txBody>
      </p:sp>
      <p:sp>
        <p:nvSpPr>
          <p:cNvPr id="1369" name="所得：是指收入减去成本费用后的数值…"/>
          <p:cNvSpPr txBox="1"/>
          <p:nvPr/>
        </p:nvSpPr>
        <p:spPr>
          <a:xfrm>
            <a:off x="2828519" y="5148631"/>
            <a:ext cx="19669808" cy="6870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1377950">
              <a:lnSpc>
                <a:spcPct val="110000"/>
              </a:lnSpc>
              <a:spcBef>
                <a:spcPts val="2600"/>
              </a:spcBef>
              <a:defRPr sz="4800">
                <a:latin typeface="Lantinghei SC Extralight"/>
                <a:ea typeface="Lantinghei SC Extralight"/>
                <a:cs typeface="Lantinghei SC Extralight"/>
                <a:sym typeface="Lantinghei SC Extralight"/>
              </a:defRPr>
            </a:pPr>
            <a:r>
              <a:t>所得：是指收入减去成本费用后的数值</a:t>
            </a:r>
          </a:p>
          <a:p>
            <a:pPr algn="l" defTabSz="1377950">
              <a:lnSpc>
                <a:spcPct val="110000"/>
              </a:lnSpc>
              <a:spcBef>
                <a:spcPts val="2600"/>
              </a:spcBef>
              <a:defRPr sz="4800">
                <a:latin typeface="Lantinghei SC Extralight"/>
                <a:ea typeface="Lantinghei SC Extralight"/>
                <a:cs typeface="Lantinghei SC Extralight"/>
                <a:sym typeface="Lantinghei SC Extralight"/>
              </a:defRPr>
            </a:pPr>
            <a:r>
              <a:t>税前扣除：在计算所得时，符合税收政策规定的成本费用可以扣除</a:t>
            </a:r>
          </a:p>
          <a:p>
            <a:pPr algn="l" defTabSz="1377950">
              <a:lnSpc>
                <a:spcPct val="110000"/>
              </a:lnSpc>
              <a:spcBef>
                <a:spcPts val="2600"/>
              </a:spcBef>
              <a:defRPr sz="4800">
                <a:latin typeface="Lantinghei SC Extralight"/>
                <a:ea typeface="Lantinghei SC Extralight"/>
                <a:cs typeface="Lantinghei SC Extralight"/>
                <a:sym typeface="Lantinghei SC Extralight"/>
              </a:defRPr>
            </a:pPr>
            <a:r>
              <a:t>征收方式：查实、核定</a:t>
            </a:r>
          </a:p>
          <a:p>
            <a:pPr algn="l" defTabSz="1377950">
              <a:lnSpc>
                <a:spcPct val="110000"/>
              </a:lnSpc>
              <a:spcBef>
                <a:spcPts val="2600"/>
              </a:spcBef>
              <a:defRPr sz="4800">
                <a:latin typeface="Lantinghei SC Extralight"/>
                <a:ea typeface="Lantinghei SC Extralight"/>
                <a:cs typeface="Lantinghei SC Extralight"/>
                <a:sym typeface="Lantinghei SC Extralight"/>
              </a:defRPr>
            </a:pPr>
            <a:r>
              <a:t>征收率：应税所得率*税率</a:t>
            </a:r>
          </a:p>
          <a:p>
            <a:pPr algn="l" defTabSz="1377950">
              <a:lnSpc>
                <a:spcPct val="110000"/>
              </a:lnSpc>
              <a:spcBef>
                <a:spcPts val="2600"/>
              </a:spcBef>
              <a:defRPr sz="4800">
                <a:latin typeface="Lantinghei SC Extralight"/>
                <a:ea typeface="Lantinghei SC Extralight"/>
                <a:cs typeface="Lantinghei SC Extralight"/>
                <a:sym typeface="Lantinghei SC Extralight"/>
              </a:defRPr>
            </a:pPr>
            <a:r>
              <a:t>应税所得率：采取核定征收方式缴纳企业或个人所得税的纳税人，应纳税所得额占收入总额的比例</a:t>
            </a:r>
          </a:p>
        </p:txBody>
      </p:sp>
      <p:grpSp>
        <p:nvGrpSpPr>
          <p:cNvPr id="1372" name="成组"/>
          <p:cNvGrpSpPr/>
          <p:nvPr/>
        </p:nvGrpSpPr>
        <p:grpSpPr>
          <a:xfrm>
            <a:off x="1885674" y="5353432"/>
            <a:ext cx="592787" cy="592787"/>
            <a:chOff x="0" y="0"/>
            <a:chExt cx="592786" cy="592786"/>
          </a:xfrm>
        </p:grpSpPr>
        <p:sp>
          <p:nvSpPr>
            <p:cNvPr id="1370" name="三角形"/>
            <p:cNvSpPr/>
            <p:nvPr/>
          </p:nvSpPr>
          <p:spPr>
            <a:xfrm rot="18900000" flipH="1">
              <a:off x="86811" y="86811"/>
              <a:ext cx="419164" cy="419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sp>
          <p:nvSpPr>
            <p:cNvPr id="1371" name="线条"/>
            <p:cNvSpPr/>
            <p:nvPr/>
          </p:nvSpPr>
          <p:spPr>
            <a:xfrm flipV="1">
              <a:off x="127233" y="43010"/>
              <a:ext cx="1" cy="506767"/>
            </a:xfrm>
            <a:prstGeom prst="line">
              <a:avLst/>
            </a:pr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grpSp>
      <p:grpSp>
        <p:nvGrpSpPr>
          <p:cNvPr id="1375" name="成组"/>
          <p:cNvGrpSpPr/>
          <p:nvPr/>
        </p:nvGrpSpPr>
        <p:grpSpPr>
          <a:xfrm>
            <a:off x="1885674" y="6576955"/>
            <a:ext cx="592787" cy="592787"/>
            <a:chOff x="0" y="0"/>
            <a:chExt cx="592786" cy="592786"/>
          </a:xfrm>
        </p:grpSpPr>
        <p:sp>
          <p:nvSpPr>
            <p:cNvPr id="1373" name="三角形"/>
            <p:cNvSpPr/>
            <p:nvPr/>
          </p:nvSpPr>
          <p:spPr>
            <a:xfrm rot="18900000" flipH="1">
              <a:off x="86811" y="86811"/>
              <a:ext cx="419164" cy="419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sp>
          <p:nvSpPr>
            <p:cNvPr id="1374" name="线条"/>
            <p:cNvSpPr/>
            <p:nvPr/>
          </p:nvSpPr>
          <p:spPr>
            <a:xfrm flipV="1">
              <a:off x="127233" y="43010"/>
              <a:ext cx="1" cy="506767"/>
            </a:xfrm>
            <a:prstGeom prst="line">
              <a:avLst/>
            </a:pr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grpSp>
      <p:grpSp>
        <p:nvGrpSpPr>
          <p:cNvPr id="1378" name="成组"/>
          <p:cNvGrpSpPr/>
          <p:nvPr/>
        </p:nvGrpSpPr>
        <p:grpSpPr>
          <a:xfrm>
            <a:off x="1885674" y="7800478"/>
            <a:ext cx="592787" cy="592787"/>
            <a:chOff x="0" y="0"/>
            <a:chExt cx="592786" cy="592786"/>
          </a:xfrm>
        </p:grpSpPr>
        <p:sp>
          <p:nvSpPr>
            <p:cNvPr id="1376" name="三角形"/>
            <p:cNvSpPr/>
            <p:nvPr/>
          </p:nvSpPr>
          <p:spPr>
            <a:xfrm rot="18900000" flipH="1">
              <a:off x="86811" y="86811"/>
              <a:ext cx="419164" cy="419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sp>
          <p:nvSpPr>
            <p:cNvPr id="1377" name="线条"/>
            <p:cNvSpPr/>
            <p:nvPr/>
          </p:nvSpPr>
          <p:spPr>
            <a:xfrm flipV="1">
              <a:off x="127233" y="43010"/>
              <a:ext cx="1" cy="506767"/>
            </a:xfrm>
            <a:prstGeom prst="line">
              <a:avLst/>
            </a:pr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grpSp>
      <p:grpSp>
        <p:nvGrpSpPr>
          <p:cNvPr id="1381" name="成组"/>
          <p:cNvGrpSpPr/>
          <p:nvPr/>
        </p:nvGrpSpPr>
        <p:grpSpPr>
          <a:xfrm>
            <a:off x="1885674" y="9024001"/>
            <a:ext cx="592787" cy="592788"/>
            <a:chOff x="0" y="0"/>
            <a:chExt cx="592786" cy="592786"/>
          </a:xfrm>
        </p:grpSpPr>
        <p:sp>
          <p:nvSpPr>
            <p:cNvPr id="1379" name="三角形"/>
            <p:cNvSpPr/>
            <p:nvPr/>
          </p:nvSpPr>
          <p:spPr>
            <a:xfrm rot="18900000" flipH="1">
              <a:off x="86811" y="86811"/>
              <a:ext cx="419164" cy="419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sp>
          <p:nvSpPr>
            <p:cNvPr id="1380" name="线条"/>
            <p:cNvSpPr/>
            <p:nvPr/>
          </p:nvSpPr>
          <p:spPr>
            <a:xfrm flipV="1">
              <a:off x="127233" y="43010"/>
              <a:ext cx="1" cy="506767"/>
            </a:xfrm>
            <a:prstGeom prst="line">
              <a:avLst/>
            </a:pr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grpSp>
      <p:grpSp>
        <p:nvGrpSpPr>
          <p:cNvPr id="1384" name="成组"/>
          <p:cNvGrpSpPr/>
          <p:nvPr/>
        </p:nvGrpSpPr>
        <p:grpSpPr>
          <a:xfrm>
            <a:off x="1885674" y="10247524"/>
            <a:ext cx="592787" cy="592788"/>
            <a:chOff x="0" y="0"/>
            <a:chExt cx="592786" cy="592786"/>
          </a:xfrm>
        </p:grpSpPr>
        <p:sp>
          <p:nvSpPr>
            <p:cNvPr id="1382" name="三角形"/>
            <p:cNvSpPr/>
            <p:nvPr/>
          </p:nvSpPr>
          <p:spPr>
            <a:xfrm rot="18900000" flipH="1">
              <a:off x="86811" y="86811"/>
              <a:ext cx="419164" cy="419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sp>
          <p:nvSpPr>
            <p:cNvPr id="1383" name="线条"/>
            <p:cNvSpPr/>
            <p:nvPr/>
          </p:nvSpPr>
          <p:spPr>
            <a:xfrm flipV="1">
              <a:off x="127233" y="43010"/>
              <a:ext cx="1" cy="506767"/>
            </a:xfrm>
            <a:prstGeom prst="line">
              <a:avLst/>
            </a:pr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grpSp>
      <p:sp>
        <p:nvSpPr>
          <p:cNvPr id="1385" name="线条"/>
          <p:cNvSpPr/>
          <p:nvPr/>
        </p:nvSpPr>
        <p:spPr>
          <a:xfrm>
            <a:off x="11169974" y="3594858"/>
            <a:ext cx="2044052" cy="1"/>
          </a:xfrm>
          <a:prstGeom prst="line">
            <a:avLst/>
          </a:prstGeom>
          <a:ln w="25400">
            <a:solidFill>
              <a:srgbClr val="FFFFFF"/>
            </a:solidFill>
            <a:miter lim="400000"/>
          </a:ln>
        </p:spPr>
        <p:txBody>
          <a:bodyPr lIns="71437" tIns="71437" rIns="71437" bIns="71437" anchor="ctr"/>
          <a:lstStyle/>
          <a:p>
            <a:pPr defTabSz="821531">
              <a:defRPr sz="3200">
                <a:solidFill>
                  <a:srgbClr val="000000"/>
                </a:solidFill>
              </a:defRPr>
            </a:pPr>
            <a:endParaRPr/>
          </a:p>
        </p:txBody>
      </p:sp>
    </p:spTree>
  </p:cSld>
  <p:clrMapOvr>
    <a:masterClrMapping/>
  </p:clrMapOvr>
  <p:transition spd="med"/>
</p:sld>
</file>

<file path=ppt/slides/slide137.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387" name="财务与税收的区别"/>
          <p:cNvSpPr/>
          <p:nvPr/>
        </p:nvSpPr>
        <p:spPr>
          <a:xfrm>
            <a:off x="2743686" y="5940187"/>
            <a:ext cx="3457576" cy="2399648"/>
          </a:xfrm>
          <a:prstGeom prst="roundRect">
            <a:avLst>
              <a:gd name="adj" fmla="val 14025"/>
            </a:avLst>
          </a:prstGeom>
          <a:solidFill>
            <a:srgbClr val="FFBA02">
              <a:alpha val="89311"/>
            </a:srgbClr>
          </a:solidFill>
          <a:ln w="12700">
            <a:miter lim="400000"/>
          </a:ln>
          <a:extLst>
            <a:ext uri="{C572A759-6A51-4108-AA02-DFA0A04FC94B}">
              <ma14:wrappingTextBoxFlag xmlns:ma14="http://schemas.microsoft.com/office/mac/drawingml/2011/main" val="1"/>
            </a:ext>
          </a:extLst>
        </p:spPr>
        <p:txBody>
          <a:bodyPr tIns="91439" bIns="91439" anchor="ctr"/>
          <a:lstStyle>
            <a:lvl1pPr defTabSz="1828800">
              <a:defRPr sz="4000">
                <a:latin typeface="微软雅黑"/>
                <a:ea typeface="微软雅黑"/>
                <a:cs typeface="微软雅黑"/>
                <a:sym typeface="微软雅黑"/>
              </a:defRPr>
            </a:lvl1pPr>
          </a:lstStyle>
          <a:p>
            <a:r>
              <a:t>财务与税收的区别</a:t>
            </a:r>
          </a:p>
        </p:txBody>
      </p:sp>
      <p:sp>
        <p:nvSpPr>
          <p:cNvPr id="1388" name="收入"/>
          <p:cNvSpPr/>
          <p:nvPr/>
        </p:nvSpPr>
        <p:spPr>
          <a:xfrm>
            <a:off x="8461727" y="3084046"/>
            <a:ext cx="2482851" cy="1584326"/>
          </a:xfrm>
          <a:prstGeom prst="roundRect">
            <a:avLst>
              <a:gd name="adj" fmla="val 16667"/>
            </a:avLst>
          </a:prstGeom>
          <a:solidFill>
            <a:srgbClr val="FFBA02">
              <a:alpha val="89311"/>
            </a:srgbClr>
          </a:solidFill>
          <a:ln w="12700">
            <a:miter lim="400000"/>
          </a:ln>
          <a:extLst>
            <a:ext uri="{C572A759-6A51-4108-AA02-DFA0A04FC94B}">
              <ma14:wrappingTextBoxFlag xmlns:ma14="http://schemas.microsoft.com/office/mac/drawingml/2011/main" val="1"/>
            </a:ext>
          </a:extLst>
        </p:spPr>
        <p:txBody>
          <a:bodyPr tIns="91439" bIns="91439" anchor="ctr"/>
          <a:lstStyle>
            <a:lvl1pPr defTabSz="1828800">
              <a:defRPr>
                <a:latin typeface="微软雅黑"/>
                <a:ea typeface="微软雅黑"/>
                <a:cs typeface="微软雅黑"/>
                <a:sym typeface="微软雅黑"/>
              </a:defRPr>
            </a:lvl1pPr>
          </a:lstStyle>
          <a:p>
            <a:r>
              <a:t>收入</a:t>
            </a:r>
          </a:p>
        </p:txBody>
      </p:sp>
      <p:sp>
        <p:nvSpPr>
          <p:cNvPr id="1389" name="成组"/>
          <p:cNvSpPr/>
          <p:nvPr/>
        </p:nvSpPr>
        <p:spPr>
          <a:xfrm>
            <a:off x="8461727" y="8321686"/>
            <a:ext cx="2482851" cy="1489076"/>
          </a:xfrm>
          <a:prstGeom prst="roundRect">
            <a:avLst>
              <a:gd name="adj" fmla="val 16667"/>
            </a:avLst>
          </a:prstGeom>
          <a:solidFill>
            <a:srgbClr val="FFBA02">
              <a:alpha val="89311"/>
            </a:srgbClr>
          </a:solidFill>
          <a:ln w="12700">
            <a:miter lim="400000"/>
          </a:ln>
          <a:extLst>
            <a:ext uri="{C572A759-6A51-4108-AA02-DFA0A04FC94B}">
              <ma14:wrappingTextBoxFlag xmlns:ma14="http://schemas.microsoft.com/office/mac/drawingml/2011/main" val="1"/>
            </a:ext>
          </a:extLst>
        </p:spPr>
        <p:txBody>
          <a:bodyPr tIns="91439" bIns="91439" anchor="ctr"/>
          <a:lstStyle>
            <a:lvl1pPr defTabSz="1828800">
              <a:defRPr>
                <a:latin typeface="微软雅黑"/>
                <a:ea typeface="微软雅黑"/>
                <a:cs typeface="微软雅黑"/>
                <a:sym typeface="微软雅黑"/>
              </a:defRPr>
            </a:lvl1pPr>
          </a:lstStyle>
          <a:p>
            <a:r>
              <a:t>成本</a:t>
            </a:r>
          </a:p>
        </p:txBody>
      </p:sp>
      <p:sp>
        <p:nvSpPr>
          <p:cNvPr id="1390" name="发票"/>
          <p:cNvSpPr txBox="1"/>
          <p:nvPr/>
        </p:nvSpPr>
        <p:spPr>
          <a:xfrm>
            <a:off x="12913807" y="6917952"/>
            <a:ext cx="2327276" cy="8178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a:latin typeface="微软雅黑"/>
                <a:ea typeface="微软雅黑"/>
                <a:cs typeface="微软雅黑"/>
                <a:sym typeface="微软雅黑"/>
              </a:defRPr>
            </a:lvl1pPr>
          </a:lstStyle>
          <a:p>
            <a:r>
              <a:t>发票</a:t>
            </a:r>
          </a:p>
        </p:txBody>
      </p:sp>
      <p:sp>
        <p:nvSpPr>
          <p:cNvPr id="1391" name="线条"/>
          <p:cNvSpPr/>
          <p:nvPr/>
        </p:nvSpPr>
        <p:spPr>
          <a:xfrm>
            <a:off x="7343578" y="3183977"/>
            <a:ext cx="460024" cy="67366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18"/>
                  <a:pt x="0" y="40"/>
                </a:cubicBezTo>
                <a:lnTo>
                  <a:pt x="0" y="21560"/>
                </a:lnTo>
                <a:cubicBezTo>
                  <a:pt x="0" y="21582"/>
                  <a:pt x="9671" y="21600"/>
                  <a:pt x="21600" y="21600"/>
                </a:cubicBezTo>
              </a:path>
            </a:pathLst>
          </a:custGeom>
          <a:ln w="76200">
            <a:solidFill>
              <a:srgbClr val="FFBA02"/>
            </a:solidFill>
            <a:miter lim="400000"/>
          </a:ln>
        </p:spPr>
        <p:txBody>
          <a:bodyPr tIns="91439" bIns="91439"/>
          <a:lstStyle/>
          <a:p>
            <a:pPr algn="l" defTabSz="1828800">
              <a:defRPr sz="3200">
                <a:solidFill>
                  <a:srgbClr val="000000"/>
                </a:solidFill>
                <a:latin typeface="微软雅黑"/>
                <a:ea typeface="微软雅黑"/>
                <a:cs typeface="微软雅黑"/>
                <a:sym typeface="微软雅黑"/>
              </a:defRPr>
            </a:pPr>
            <a:endParaRPr/>
          </a:p>
        </p:txBody>
      </p:sp>
      <p:sp>
        <p:nvSpPr>
          <p:cNvPr id="1392" name="线条"/>
          <p:cNvSpPr/>
          <p:nvPr/>
        </p:nvSpPr>
        <p:spPr>
          <a:xfrm>
            <a:off x="11642431" y="2473033"/>
            <a:ext cx="460024" cy="28063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18"/>
                  <a:pt x="0" y="40"/>
                </a:cubicBezTo>
                <a:lnTo>
                  <a:pt x="0" y="21560"/>
                </a:lnTo>
                <a:cubicBezTo>
                  <a:pt x="0" y="21582"/>
                  <a:pt x="9671" y="21600"/>
                  <a:pt x="21600" y="21600"/>
                </a:cubicBezTo>
              </a:path>
            </a:pathLst>
          </a:custGeom>
          <a:ln w="76200">
            <a:solidFill>
              <a:srgbClr val="FFBA02"/>
            </a:solidFill>
            <a:miter lim="400000"/>
          </a:ln>
        </p:spPr>
        <p:txBody>
          <a:bodyPr tIns="91439" bIns="91439"/>
          <a:lstStyle/>
          <a:p>
            <a:pPr algn="l" defTabSz="1828800">
              <a:defRPr sz="3200">
                <a:solidFill>
                  <a:srgbClr val="000000"/>
                </a:solidFill>
                <a:latin typeface="微软雅黑"/>
                <a:ea typeface="微软雅黑"/>
                <a:cs typeface="微软雅黑"/>
                <a:sym typeface="微软雅黑"/>
              </a:defRPr>
            </a:pPr>
            <a:endParaRPr/>
          </a:p>
        </p:txBody>
      </p:sp>
      <p:sp>
        <p:nvSpPr>
          <p:cNvPr id="1393" name="线条"/>
          <p:cNvSpPr/>
          <p:nvPr/>
        </p:nvSpPr>
        <p:spPr>
          <a:xfrm>
            <a:off x="11784552" y="7530671"/>
            <a:ext cx="460025" cy="37656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18"/>
                  <a:pt x="0" y="40"/>
                </a:cubicBezTo>
                <a:lnTo>
                  <a:pt x="0" y="21560"/>
                </a:lnTo>
                <a:cubicBezTo>
                  <a:pt x="0" y="21582"/>
                  <a:pt x="9671" y="21600"/>
                  <a:pt x="21600" y="21600"/>
                </a:cubicBezTo>
              </a:path>
            </a:pathLst>
          </a:custGeom>
          <a:ln w="76200">
            <a:solidFill>
              <a:srgbClr val="FFBA02"/>
            </a:solidFill>
            <a:miter lim="400000"/>
          </a:ln>
        </p:spPr>
        <p:txBody>
          <a:bodyPr tIns="91439" bIns="91439"/>
          <a:lstStyle/>
          <a:p>
            <a:pPr algn="l" defTabSz="1828800">
              <a:defRPr sz="3200">
                <a:solidFill>
                  <a:srgbClr val="000000"/>
                </a:solidFill>
                <a:latin typeface="微软雅黑"/>
                <a:ea typeface="微软雅黑"/>
                <a:cs typeface="微软雅黑"/>
                <a:sym typeface="微软雅黑"/>
              </a:defRPr>
            </a:pPr>
            <a:endParaRPr/>
          </a:p>
        </p:txBody>
      </p:sp>
      <p:sp>
        <p:nvSpPr>
          <p:cNvPr id="1394" name="线条"/>
          <p:cNvSpPr/>
          <p:nvPr/>
        </p:nvSpPr>
        <p:spPr>
          <a:xfrm>
            <a:off x="14759175" y="6584833"/>
            <a:ext cx="460024" cy="14732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18"/>
                  <a:pt x="0" y="40"/>
                </a:cubicBezTo>
                <a:lnTo>
                  <a:pt x="0" y="21560"/>
                </a:lnTo>
                <a:cubicBezTo>
                  <a:pt x="0" y="21582"/>
                  <a:pt x="9671" y="21600"/>
                  <a:pt x="21600" y="21600"/>
                </a:cubicBezTo>
              </a:path>
            </a:pathLst>
          </a:custGeom>
          <a:ln w="76200">
            <a:solidFill>
              <a:srgbClr val="FFBA02"/>
            </a:solidFill>
            <a:miter lim="400000"/>
          </a:ln>
        </p:spPr>
        <p:txBody>
          <a:bodyPr tIns="91439" bIns="91439"/>
          <a:lstStyle/>
          <a:p>
            <a:pPr algn="l" defTabSz="1828800">
              <a:defRPr sz="3200">
                <a:solidFill>
                  <a:srgbClr val="000000"/>
                </a:solidFill>
                <a:latin typeface="微软雅黑"/>
                <a:ea typeface="微软雅黑"/>
                <a:cs typeface="微软雅黑"/>
                <a:sym typeface="微软雅黑"/>
              </a:defRPr>
            </a:pPr>
            <a:endParaRPr/>
          </a:p>
        </p:txBody>
      </p:sp>
      <p:sp>
        <p:nvSpPr>
          <p:cNvPr id="1395" name="线条"/>
          <p:cNvSpPr/>
          <p:nvPr/>
        </p:nvSpPr>
        <p:spPr>
          <a:xfrm>
            <a:off x="14762664" y="8707059"/>
            <a:ext cx="454317" cy="14128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18"/>
                  <a:pt x="0" y="40"/>
                </a:cubicBezTo>
                <a:lnTo>
                  <a:pt x="0" y="21560"/>
                </a:lnTo>
                <a:cubicBezTo>
                  <a:pt x="0" y="21582"/>
                  <a:pt x="9671" y="21600"/>
                  <a:pt x="21600" y="21600"/>
                </a:cubicBezTo>
              </a:path>
            </a:pathLst>
          </a:custGeom>
          <a:ln w="76200">
            <a:solidFill>
              <a:srgbClr val="FFBA02"/>
            </a:solidFill>
            <a:miter lim="400000"/>
          </a:ln>
        </p:spPr>
        <p:txBody>
          <a:bodyPr tIns="91439" bIns="91439"/>
          <a:lstStyle/>
          <a:p>
            <a:pPr algn="l" defTabSz="1828800">
              <a:defRPr sz="3200">
                <a:solidFill>
                  <a:srgbClr val="000000"/>
                </a:solidFill>
                <a:latin typeface="微软雅黑"/>
                <a:ea typeface="微软雅黑"/>
                <a:cs typeface="微软雅黑"/>
                <a:sym typeface="微软雅黑"/>
              </a:defRPr>
            </a:pPr>
            <a:endParaRPr/>
          </a:p>
        </p:txBody>
      </p:sp>
      <p:sp>
        <p:nvSpPr>
          <p:cNvPr id="1396" name="手续"/>
          <p:cNvSpPr txBox="1"/>
          <p:nvPr/>
        </p:nvSpPr>
        <p:spPr>
          <a:xfrm>
            <a:off x="12960301" y="11221384"/>
            <a:ext cx="1028701"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1828800">
              <a:defRPr sz="3600">
                <a:latin typeface="微软雅黑"/>
                <a:ea typeface="微软雅黑"/>
                <a:cs typeface="微软雅黑"/>
                <a:sym typeface="微软雅黑"/>
              </a:defRPr>
            </a:lvl1pPr>
          </a:lstStyle>
          <a:p>
            <a:r>
              <a:t>手续</a:t>
            </a:r>
          </a:p>
        </p:txBody>
      </p:sp>
      <p:sp>
        <p:nvSpPr>
          <p:cNvPr id="1397" name="数量"/>
          <p:cNvSpPr txBox="1"/>
          <p:nvPr/>
        </p:nvSpPr>
        <p:spPr>
          <a:xfrm>
            <a:off x="12960301" y="9045196"/>
            <a:ext cx="1028701"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1828800">
              <a:defRPr sz="3600">
                <a:latin typeface="微软雅黑"/>
                <a:ea typeface="微软雅黑"/>
                <a:cs typeface="微软雅黑"/>
                <a:sym typeface="微软雅黑"/>
              </a:defRPr>
            </a:lvl1pPr>
          </a:lstStyle>
          <a:p>
            <a:r>
              <a:t>数量</a:t>
            </a:r>
          </a:p>
        </p:txBody>
      </p:sp>
      <p:sp>
        <p:nvSpPr>
          <p:cNvPr id="1398" name="税收不考虑钱款是否收到"/>
          <p:cNvSpPr txBox="1"/>
          <p:nvPr/>
        </p:nvSpPr>
        <p:spPr>
          <a:xfrm>
            <a:off x="12760580" y="2143827"/>
            <a:ext cx="5224781" cy="8178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3600">
                <a:latin typeface="微软雅黑"/>
                <a:ea typeface="微软雅黑"/>
                <a:cs typeface="微软雅黑"/>
                <a:sym typeface="微软雅黑"/>
              </a:defRPr>
            </a:lvl1pPr>
          </a:lstStyle>
          <a:p>
            <a:r>
              <a:t>税收不考虑钱款是否收到</a:t>
            </a:r>
          </a:p>
        </p:txBody>
      </p:sp>
      <p:sp>
        <p:nvSpPr>
          <p:cNvPr id="1399" name="特殊记账方法税收上不承认"/>
          <p:cNvSpPr txBox="1"/>
          <p:nvPr/>
        </p:nvSpPr>
        <p:spPr>
          <a:xfrm>
            <a:off x="12760580" y="3467268"/>
            <a:ext cx="5681981" cy="8178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3600">
                <a:latin typeface="微软雅黑"/>
                <a:ea typeface="微软雅黑"/>
                <a:cs typeface="微软雅黑"/>
                <a:sym typeface="微软雅黑"/>
              </a:defRPr>
            </a:lvl1pPr>
          </a:lstStyle>
          <a:p>
            <a:r>
              <a:t>特殊记账方法税收上不承认</a:t>
            </a:r>
          </a:p>
        </p:txBody>
      </p:sp>
      <p:sp>
        <p:nvSpPr>
          <p:cNvPr id="1400" name="会计上计入损益帐户，税收上计入收入"/>
          <p:cNvSpPr txBox="1"/>
          <p:nvPr/>
        </p:nvSpPr>
        <p:spPr>
          <a:xfrm>
            <a:off x="12760580" y="4790709"/>
            <a:ext cx="7967981" cy="8178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3600">
                <a:latin typeface="微软雅黑"/>
                <a:ea typeface="微软雅黑"/>
                <a:cs typeface="微软雅黑"/>
                <a:sym typeface="微软雅黑"/>
              </a:defRPr>
            </a:lvl1pPr>
          </a:lstStyle>
          <a:p>
            <a:r>
              <a:t>会计上计入损益帐户，税收上计入收入</a:t>
            </a:r>
          </a:p>
        </p:txBody>
      </p:sp>
      <p:sp>
        <p:nvSpPr>
          <p:cNvPr id="1401" name="财务上：合法、合理、真实"/>
          <p:cNvSpPr txBox="1"/>
          <p:nvPr/>
        </p:nvSpPr>
        <p:spPr>
          <a:xfrm>
            <a:off x="15755132" y="6356424"/>
            <a:ext cx="5072381" cy="7543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3200">
                <a:latin typeface="微软雅黑"/>
                <a:ea typeface="微软雅黑"/>
                <a:cs typeface="微软雅黑"/>
                <a:sym typeface="微软雅黑"/>
              </a:defRPr>
            </a:lvl1pPr>
          </a:lstStyle>
          <a:p>
            <a:r>
              <a:t>财务上：合法、合理、真实</a:t>
            </a:r>
          </a:p>
        </p:txBody>
      </p:sp>
      <p:sp>
        <p:nvSpPr>
          <p:cNvPr id="1402" name="税收上：合法票据"/>
          <p:cNvSpPr txBox="1"/>
          <p:nvPr/>
        </p:nvSpPr>
        <p:spPr>
          <a:xfrm>
            <a:off x="15755132" y="7437183"/>
            <a:ext cx="3446781" cy="7543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3200">
                <a:latin typeface="微软雅黑"/>
                <a:ea typeface="微软雅黑"/>
                <a:cs typeface="微软雅黑"/>
                <a:sym typeface="微软雅黑"/>
              </a:defRPr>
            </a:lvl1pPr>
          </a:lstStyle>
          <a:p>
            <a:r>
              <a:t>税收上：合法票据</a:t>
            </a:r>
          </a:p>
        </p:txBody>
      </p:sp>
      <p:sp>
        <p:nvSpPr>
          <p:cNvPr id="1403" name="财务上：据实"/>
          <p:cNvSpPr txBox="1"/>
          <p:nvPr/>
        </p:nvSpPr>
        <p:spPr>
          <a:xfrm>
            <a:off x="15755132" y="8517942"/>
            <a:ext cx="2633981" cy="7543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3200">
                <a:latin typeface="微软雅黑"/>
                <a:ea typeface="微软雅黑"/>
                <a:cs typeface="微软雅黑"/>
                <a:sym typeface="微软雅黑"/>
              </a:defRPr>
            </a:lvl1pPr>
          </a:lstStyle>
          <a:p>
            <a:r>
              <a:t>财务上：据实</a:t>
            </a:r>
          </a:p>
        </p:txBody>
      </p:sp>
      <p:sp>
        <p:nvSpPr>
          <p:cNvPr id="1404" name="税收上：按比例"/>
          <p:cNvSpPr txBox="1"/>
          <p:nvPr/>
        </p:nvSpPr>
        <p:spPr>
          <a:xfrm>
            <a:off x="15755132" y="9598701"/>
            <a:ext cx="3040381" cy="7543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3200">
                <a:latin typeface="微软雅黑"/>
                <a:ea typeface="微软雅黑"/>
                <a:cs typeface="微软雅黑"/>
                <a:sym typeface="微软雅黑"/>
              </a:defRPr>
            </a:lvl1pPr>
          </a:lstStyle>
          <a:p>
            <a:r>
              <a:t>税收上：按比例</a:t>
            </a:r>
          </a:p>
        </p:txBody>
      </p:sp>
      <p:sp>
        <p:nvSpPr>
          <p:cNvPr id="1405" name="财务上：按准则和制度要求据实"/>
          <p:cNvSpPr txBox="1"/>
          <p:nvPr/>
        </p:nvSpPr>
        <p:spPr>
          <a:xfrm>
            <a:off x="15755132" y="10679461"/>
            <a:ext cx="5885181" cy="7543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3200">
                <a:latin typeface="微软雅黑"/>
                <a:ea typeface="微软雅黑"/>
                <a:cs typeface="微软雅黑"/>
                <a:sym typeface="微软雅黑"/>
              </a:defRPr>
            </a:lvl1pPr>
          </a:lstStyle>
          <a:p>
            <a:r>
              <a:t>财务上：按准则和制度要求据实</a:t>
            </a:r>
          </a:p>
        </p:txBody>
      </p:sp>
      <p:sp>
        <p:nvSpPr>
          <p:cNvPr id="1406" name="税收上：履行审批和备案手续"/>
          <p:cNvSpPr txBox="1"/>
          <p:nvPr/>
        </p:nvSpPr>
        <p:spPr>
          <a:xfrm>
            <a:off x="15755132" y="11760220"/>
            <a:ext cx="5478781" cy="7543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3200">
                <a:latin typeface="微软雅黑"/>
                <a:ea typeface="微软雅黑"/>
                <a:cs typeface="微软雅黑"/>
                <a:sym typeface="微软雅黑"/>
              </a:defRPr>
            </a:lvl1pPr>
          </a:lstStyle>
          <a:p>
            <a:r>
              <a:t>税收上：履行审批和备案手续</a:t>
            </a:r>
          </a:p>
        </p:txBody>
      </p:sp>
      <p:sp>
        <p:nvSpPr>
          <p:cNvPr id="1407" name="线条"/>
          <p:cNvSpPr/>
          <p:nvPr/>
        </p:nvSpPr>
        <p:spPr>
          <a:xfrm>
            <a:off x="14762664" y="10883247"/>
            <a:ext cx="454317" cy="14128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18"/>
                  <a:pt x="0" y="40"/>
                </a:cubicBezTo>
                <a:lnTo>
                  <a:pt x="0" y="21560"/>
                </a:lnTo>
                <a:cubicBezTo>
                  <a:pt x="0" y="21582"/>
                  <a:pt x="9671" y="21600"/>
                  <a:pt x="21600" y="21600"/>
                </a:cubicBezTo>
              </a:path>
            </a:pathLst>
          </a:custGeom>
          <a:ln w="76200">
            <a:solidFill>
              <a:srgbClr val="FFBA02"/>
            </a:solidFill>
            <a:miter lim="400000"/>
          </a:ln>
        </p:spPr>
        <p:txBody>
          <a:bodyPr tIns="91439" bIns="91439"/>
          <a:lstStyle/>
          <a:p>
            <a:pPr algn="l" defTabSz="1828800">
              <a:defRPr sz="3200">
                <a:solidFill>
                  <a:srgbClr val="000000"/>
                </a:solidFill>
                <a:latin typeface="微软雅黑"/>
                <a:ea typeface="微软雅黑"/>
                <a:cs typeface="微软雅黑"/>
                <a:sym typeface="微软雅黑"/>
              </a:defRPr>
            </a:pPr>
            <a:endParaRPr/>
          </a:p>
        </p:txBody>
      </p:sp>
    </p:spTree>
  </p:cSld>
  <p:clrMapOvr>
    <a:masterClrMapping/>
  </p:clrMapOvr>
  <p:transition spd="med"/>
</p:sld>
</file>

<file path=ppt/slides/slide138.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409" name="我要教你什么？…"/>
          <p:cNvSpPr txBox="1"/>
          <p:nvPr/>
        </p:nvSpPr>
        <p:spPr>
          <a:xfrm>
            <a:off x="4876800" y="5364162"/>
            <a:ext cx="14630400" cy="29876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821531">
              <a:defRPr sz="8000" b="1">
                <a:solidFill>
                  <a:srgbClr val="FFBA02"/>
                </a:solidFill>
                <a:latin typeface="Helvetica"/>
                <a:ea typeface="Helvetica"/>
                <a:cs typeface="Helvetica"/>
                <a:sym typeface="Helvetica"/>
              </a:defRPr>
            </a:pPr>
            <a:r>
              <a:t>我要教你什么？           </a:t>
            </a:r>
          </a:p>
          <a:p>
            <a:pPr defTabSz="821531">
              <a:defRPr sz="8000" b="1">
                <a:solidFill>
                  <a:srgbClr val="FFBA02"/>
                </a:solidFill>
                <a:latin typeface="Helvetica"/>
                <a:ea typeface="Helvetica"/>
                <a:cs typeface="Helvetica"/>
                <a:sym typeface="Helvetica"/>
              </a:defRPr>
            </a:pPr>
            <a:r>
              <a:t>税务思维+风险转移</a:t>
            </a:r>
          </a:p>
        </p:txBody>
      </p:sp>
    </p:spTree>
  </p:cSld>
  <p:clrMapOvr>
    <a:masterClrMapping/>
  </p:clrMapOvr>
  <p:transition spd="med"/>
</p:sld>
</file>

<file path=ppt/slides/slide139.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411" name="线条"/>
          <p:cNvSpPr/>
          <p:nvPr/>
        </p:nvSpPr>
        <p:spPr>
          <a:xfrm>
            <a:off x="12180887" y="0"/>
            <a:ext cx="25401" cy="0"/>
          </a:xfrm>
          <a:prstGeom prst="line">
            <a:avLst/>
          </a:prstGeom>
          <a:ln w="12700">
            <a:solidFill>
              <a:srgbClr val="000000"/>
            </a:solidFill>
            <a:tailEnd type="triangle"/>
          </a:ln>
        </p:spPr>
        <p:txBody>
          <a:bodyPr tIns="91439" bIns="91439"/>
          <a:lstStyle/>
          <a:p>
            <a:pPr algn="l" defTabSz="1828800">
              <a:defRPr sz="3600">
                <a:solidFill>
                  <a:srgbClr val="000000"/>
                </a:solidFill>
                <a:latin typeface="Arial"/>
                <a:ea typeface="Arial"/>
                <a:cs typeface="Arial"/>
                <a:sym typeface="Arial"/>
              </a:defRPr>
            </a:pPr>
            <a:endParaRPr/>
          </a:p>
        </p:txBody>
      </p:sp>
      <p:sp>
        <p:nvSpPr>
          <p:cNvPr id="1412" name="线条"/>
          <p:cNvSpPr/>
          <p:nvPr/>
        </p:nvSpPr>
        <p:spPr>
          <a:xfrm>
            <a:off x="12180887" y="0"/>
            <a:ext cx="25401" cy="0"/>
          </a:xfrm>
          <a:prstGeom prst="line">
            <a:avLst/>
          </a:prstGeom>
          <a:ln w="12700">
            <a:solidFill>
              <a:srgbClr val="000000"/>
            </a:solidFill>
            <a:tailEnd type="triangle"/>
          </a:ln>
        </p:spPr>
        <p:txBody>
          <a:bodyPr tIns="91439" bIns="91439"/>
          <a:lstStyle/>
          <a:p>
            <a:pPr algn="l" defTabSz="1828800">
              <a:defRPr sz="3600">
                <a:solidFill>
                  <a:srgbClr val="000000"/>
                </a:solidFill>
                <a:latin typeface="Arial"/>
                <a:ea typeface="Arial"/>
                <a:cs typeface="Arial"/>
                <a:sym typeface="Arial"/>
              </a:defRPr>
            </a:pPr>
            <a:endParaRPr/>
          </a:p>
        </p:txBody>
      </p:sp>
      <p:grpSp>
        <p:nvGrpSpPr>
          <p:cNvPr id="1415" name="成组"/>
          <p:cNvGrpSpPr/>
          <p:nvPr/>
        </p:nvGrpSpPr>
        <p:grpSpPr>
          <a:xfrm>
            <a:off x="3476840" y="6141527"/>
            <a:ext cx="6991351" cy="1432945"/>
            <a:chOff x="0" y="0"/>
            <a:chExt cx="6991350" cy="1432943"/>
          </a:xfrm>
        </p:grpSpPr>
        <p:sp>
          <p:nvSpPr>
            <p:cNvPr id="1413" name="圆角矩形"/>
            <p:cNvSpPr/>
            <p:nvPr/>
          </p:nvSpPr>
          <p:spPr>
            <a:xfrm>
              <a:off x="0" y="0"/>
              <a:ext cx="6991350" cy="1432944"/>
            </a:xfrm>
            <a:prstGeom prst="roundRect">
              <a:avLst>
                <a:gd name="adj" fmla="val 26478"/>
              </a:avLst>
            </a:prstGeom>
            <a:solidFill>
              <a:srgbClr val="92D050"/>
            </a:solidFill>
            <a:ln w="12700" cap="flat">
              <a:noFill/>
              <a:miter lim="400000"/>
            </a:ln>
            <a:effectLst/>
          </p:spPr>
          <p:txBody>
            <a:bodyPr wrap="square" lIns="91439" tIns="91439" rIns="91439" bIns="91439" numCol="1" anchor="t">
              <a:noAutofit/>
            </a:bodyPr>
            <a:lstStyle/>
            <a:p>
              <a:pPr defTabSz="1828800">
                <a:lnSpc>
                  <a:spcPct val="150000"/>
                </a:lnSpc>
                <a:defRPr sz="5600">
                  <a:latin typeface="微软雅黑"/>
                  <a:ea typeface="微软雅黑"/>
                  <a:cs typeface="微软雅黑"/>
                  <a:sym typeface="微软雅黑"/>
                </a:defRPr>
              </a:pPr>
              <a:endParaRPr/>
            </a:p>
          </p:txBody>
        </p:sp>
        <p:sp>
          <p:nvSpPr>
            <p:cNvPr id="1414" name="税收筹划就那点事"/>
            <p:cNvSpPr txBox="1"/>
            <p:nvPr/>
          </p:nvSpPr>
          <p:spPr>
            <a:xfrm>
              <a:off x="111084" y="111083"/>
              <a:ext cx="6769182" cy="11734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defTabSz="1828800">
                <a:lnSpc>
                  <a:spcPct val="150000"/>
                </a:lnSpc>
                <a:defRPr sz="5600">
                  <a:latin typeface="微软雅黑"/>
                  <a:ea typeface="微软雅黑"/>
                  <a:cs typeface="微软雅黑"/>
                  <a:sym typeface="微软雅黑"/>
                </a:defRPr>
              </a:lvl1pPr>
            </a:lstStyle>
            <a:p>
              <a:r>
                <a:t>税收筹划就那点事</a:t>
              </a:r>
            </a:p>
          </p:txBody>
        </p:sp>
      </p:grpSp>
      <p:grpSp>
        <p:nvGrpSpPr>
          <p:cNvPr id="1418" name="成组"/>
          <p:cNvGrpSpPr/>
          <p:nvPr/>
        </p:nvGrpSpPr>
        <p:grpSpPr>
          <a:xfrm>
            <a:off x="11366500" y="4124325"/>
            <a:ext cx="4787900" cy="1254125"/>
            <a:chOff x="0" y="0"/>
            <a:chExt cx="4787900" cy="1254125"/>
          </a:xfrm>
        </p:grpSpPr>
        <p:sp>
          <p:nvSpPr>
            <p:cNvPr id="1416" name="圆角矩形"/>
            <p:cNvSpPr/>
            <p:nvPr/>
          </p:nvSpPr>
          <p:spPr>
            <a:xfrm>
              <a:off x="0" y="0"/>
              <a:ext cx="4787900" cy="1254125"/>
            </a:xfrm>
            <a:prstGeom prst="roundRect">
              <a:avLst>
                <a:gd name="adj" fmla="val 16667"/>
              </a:avLst>
            </a:prstGeom>
            <a:solidFill>
              <a:srgbClr val="A7C6E5"/>
            </a:solidFill>
            <a:ln w="12700" cap="flat">
              <a:noFill/>
              <a:miter lim="400000"/>
            </a:ln>
            <a:effectLst/>
          </p:spPr>
          <p:txBody>
            <a:bodyPr wrap="square" lIns="91439" tIns="91439" rIns="91439" bIns="91439" numCol="1" anchor="t">
              <a:noAutofit/>
            </a:bodyPr>
            <a:lstStyle/>
            <a:p>
              <a:pPr algn="l" defTabSz="1828800">
                <a:lnSpc>
                  <a:spcPct val="150000"/>
                </a:lnSpc>
                <a:defRPr sz="4800">
                  <a:solidFill>
                    <a:srgbClr val="000000"/>
                  </a:solidFill>
                  <a:latin typeface="微软雅黑"/>
                  <a:ea typeface="微软雅黑"/>
                  <a:cs typeface="微软雅黑"/>
                  <a:sym typeface="微软雅黑"/>
                </a:defRPr>
              </a:pPr>
              <a:endParaRPr/>
            </a:p>
          </p:txBody>
        </p:sp>
        <p:sp>
          <p:nvSpPr>
            <p:cNvPr id="1417" name="税种和税率差别"/>
            <p:cNvSpPr txBox="1"/>
            <p:nvPr/>
          </p:nvSpPr>
          <p:spPr>
            <a:xfrm>
              <a:off x="61196" y="61196"/>
              <a:ext cx="4665508" cy="10337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lgn="l" defTabSz="1828800">
                <a:lnSpc>
                  <a:spcPct val="150000"/>
                </a:lnSpc>
                <a:defRPr sz="4800">
                  <a:solidFill>
                    <a:srgbClr val="000000"/>
                  </a:solidFill>
                  <a:latin typeface="微软雅黑"/>
                  <a:ea typeface="微软雅黑"/>
                  <a:cs typeface="微软雅黑"/>
                  <a:sym typeface="微软雅黑"/>
                </a:defRPr>
              </a:lvl1pPr>
            </a:lstStyle>
            <a:p>
              <a:r>
                <a:t>税种和税率差别</a:t>
              </a:r>
            </a:p>
          </p:txBody>
        </p:sp>
      </p:grpSp>
      <p:grpSp>
        <p:nvGrpSpPr>
          <p:cNvPr id="1421" name="成组"/>
          <p:cNvGrpSpPr/>
          <p:nvPr/>
        </p:nvGrpSpPr>
        <p:grpSpPr>
          <a:xfrm>
            <a:off x="11366500" y="6257925"/>
            <a:ext cx="4787900" cy="1397000"/>
            <a:chOff x="0" y="0"/>
            <a:chExt cx="4787900" cy="1397000"/>
          </a:xfrm>
        </p:grpSpPr>
        <p:sp>
          <p:nvSpPr>
            <p:cNvPr id="1419" name="圆角矩形"/>
            <p:cNvSpPr/>
            <p:nvPr/>
          </p:nvSpPr>
          <p:spPr>
            <a:xfrm>
              <a:off x="0" y="0"/>
              <a:ext cx="4787900" cy="1397000"/>
            </a:xfrm>
            <a:prstGeom prst="roundRect">
              <a:avLst>
                <a:gd name="adj" fmla="val 16667"/>
              </a:avLst>
            </a:prstGeom>
            <a:solidFill>
              <a:srgbClr val="A7C6E5"/>
            </a:solidFill>
            <a:ln w="12700" cap="flat">
              <a:noFill/>
              <a:miter lim="400000"/>
            </a:ln>
            <a:effectLst/>
          </p:spPr>
          <p:txBody>
            <a:bodyPr wrap="square" lIns="91439" tIns="91439" rIns="91439" bIns="91439" numCol="1" anchor="t">
              <a:noAutofit/>
            </a:bodyPr>
            <a:lstStyle/>
            <a:p>
              <a:pPr defTabSz="1828800">
                <a:lnSpc>
                  <a:spcPct val="150000"/>
                </a:lnSpc>
                <a:defRPr sz="4800">
                  <a:solidFill>
                    <a:srgbClr val="000000"/>
                  </a:solidFill>
                  <a:latin typeface="微软雅黑"/>
                  <a:ea typeface="微软雅黑"/>
                  <a:cs typeface="微软雅黑"/>
                  <a:sym typeface="微软雅黑"/>
                </a:defRPr>
              </a:pPr>
              <a:endParaRPr/>
            </a:p>
          </p:txBody>
        </p:sp>
        <p:sp>
          <p:nvSpPr>
            <p:cNvPr id="1420" name="征收方式的差别"/>
            <p:cNvSpPr txBox="1"/>
            <p:nvPr/>
          </p:nvSpPr>
          <p:spPr>
            <a:xfrm>
              <a:off x="68168" y="68168"/>
              <a:ext cx="4651564" cy="10337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defTabSz="1828800">
                <a:lnSpc>
                  <a:spcPct val="150000"/>
                </a:lnSpc>
                <a:defRPr sz="4800">
                  <a:solidFill>
                    <a:srgbClr val="000000"/>
                  </a:solidFill>
                  <a:latin typeface="微软雅黑"/>
                  <a:ea typeface="微软雅黑"/>
                  <a:cs typeface="微软雅黑"/>
                  <a:sym typeface="微软雅黑"/>
                </a:defRPr>
              </a:lvl1pPr>
            </a:lstStyle>
            <a:p>
              <a:r>
                <a:t>征收方式的差别</a:t>
              </a:r>
            </a:p>
          </p:txBody>
        </p:sp>
      </p:grpSp>
      <p:grpSp>
        <p:nvGrpSpPr>
          <p:cNvPr id="1424" name="成组"/>
          <p:cNvGrpSpPr/>
          <p:nvPr/>
        </p:nvGrpSpPr>
        <p:grpSpPr>
          <a:xfrm>
            <a:off x="11366500" y="8534400"/>
            <a:ext cx="4787900" cy="1362075"/>
            <a:chOff x="0" y="0"/>
            <a:chExt cx="4787900" cy="1362075"/>
          </a:xfrm>
        </p:grpSpPr>
        <p:sp>
          <p:nvSpPr>
            <p:cNvPr id="1422" name="圆角矩形"/>
            <p:cNvSpPr/>
            <p:nvPr/>
          </p:nvSpPr>
          <p:spPr>
            <a:xfrm>
              <a:off x="0" y="0"/>
              <a:ext cx="4787900" cy="1362075"/>
            </a:xfrm>
            <a:prstGeom prst="roundRect">
              <a:avLst>
                <a:gd name="adj" fmla="val 16667"/>
              </a:avLst>
            </a:prstGeom>
            <a:solidFill>
              <a:srgbClr val="A7C6E5"/>
            </a:solidFill>
            <a:ln w="12700" cap="flat">
              <a:noFill/>
              <a:miter lim="400000"/>
            </a:ln>
            <a:effectLst/>
          </p:spPr>
          <p:txBody>
            <a:bodyPr wrap="square" lIns="91439" tIns="91439" rIns="91439" bIns="91439" numCol="1" anchor="t">
              <a:noAutofit/>
            </a:bodyPr>
            <a:lstStyle/>
            <a:p>
              <a:pPr defTabSz="1828800">
                <a:lnSpc>
                  <a:spcPct val="150000"/>
                </a:lnSpc>
                <a:defRPr sz="4800">
                  <a:solidFill>
                    <a:srgbClr val="000000"/>
                  </a:solidFill>
                  <a:latin typeface="微软雅黑"/>
                  <a:ea typeface="微软雅黑"/>
                  <a:cs typeface="微软雅黑"/>
                  <a:sym typeface="微软雅黑"/>
                </a:defRPr>
              </a:pPr>
              <a:endParaRPr/>
            </a:p>
          </p:txBody>
        </p:sp>
        <p:sp>
          <p:nvSpPr>
            <p:cNvPr id="1423" name="不同政策的差别"/>
            <p:cNvSpPr txBox="1"/>
            <p:nvPr/>
          </p:nvSpPr>
          <p:spPr>
            <a:xfrm>
              <a:off x="66464" y="66464"/>
              <a:ext cx="4654972" cy="10337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defTabSz="1828800">
                <a:lnSpc>
                  <a:spcPct val="150000"/>
                </a:lnSpc>
                <a:defRPr sz="4800">
                  <a:solidFill>
                    <a:srgbClr val="000000"/>
                  </a:solidFill>
                  <a:latin typeface="微软雅黑"/>
                  <a:ea typeface="微软雅黑"/>
                  <a:cs typeface="微软雅黑"/>
                  <a:sym typeface="微软雅黑"/>
                </a:defRPr>
              </a:lvl1pPr>
            </a:lstStyle>
            <a:p>
              <a:r>
                <a:t>不同政策的差别</a:t>
              </a:r>
            </a:p>
          </p:txBody>
        </p:sp>
      </p:grpSp>
      <p:sp>
        <p:nvSpPr>
          <p:cNvPr id="1441" name="连接线"/>
          <p:cNvSpPr/>
          <p:nvPr/>
        </p:nvSpPr>
        <p:spPr>
          <a:xfrm>
            <a:off x="9281134" y="5378450"/>
            <a:ext cx="2458793" cy="7630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ln w="12700">
            <a:solidFill>
              <a:srgbClr val="000000"/>
            </a:solidFill>
          </a:ln>
        </p:spPr>
        <p:txBody>
          <a:bodyPr/>
          <a:lstStyle/>
          <a:p>
            <a:endParaRPr/>
          </a:p>
        </p:txBody>
      </p:sp>
      <p:sp>
        <p:nvSpPr>
          <p:cNvPr id="1442" name="连接线"/>
          <p:cNvSpPr/>
          <p:nvPr/>
        </p:nvSpPr>
        <p:spPr>
          <a:xfrm>
            <a:off x="10468190" y="6908687"/>
            <a:ext cx="898310" cy="130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2700">
            <a:solidFill>
              <a:srgbClr val="000000"/>
            </a:solidFill>
          </a:ln>
        </p:spPr>
        <p:txBody>
          <a:bodyPr/>
          <a:lstStyle/>
          <a:p>
            <a:endParaRPr/>
          </a:p>
        </p:txBody>
      </p:sp>
      <p:sp>
        <p:nvSpPr>
          <p:cNvPr id="1443" name="连接线"/>
          <p:cNvSpPr/>
          <p:nvPr/>
        </p:nvSpPr>
        <p:spPr>
          <a:xfrm>
            <a:off x="9035997" y="7574643"/>
            <a:ext cx="2763495" cy="9597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2700">
            <a:solidFill>
              <a:srgbClr val="000000"/>
            </a:solidFill>
          </a:ln>
        </p:spPr>
        <p:txBody>
          <a:bodyPr/>
          <a:lstStyle/>
          <a:p>
            <a:endParaRPr/>
          </a:p>
        </p:txBody>
      </p:sp>
      <p:grpSp>
        <p:nvGrpSpPr>
          <p:cNvPr id="1430" name="成组"/>
          <p:cNvGrpSpPr/>
          <p:nvPr/>
        </p:nvGrpSpPr>
        <p:grpSpPr>
          <a:xfrm>
            <a:off x="17945100" y="3800475"/>
            <a:ext cx="2314575" cy="6311900"/>
            <a:chOff x="0" y="0"/>
            <a:chExt cx="2314575" cy="6311900"/>
          </a:xfrm>
        </p:grpSpPr>
        <p:sp>
          <p:nvSpPr>
            <p:cNvPr id="1428" name="矩形"/>
            <p:cNvSpPr/>
            <p:nvPr/>
          </p:nvSpPr>
          <p:spPr>
            <a:xfrm>
              <a:off x="0" y="0"/>
              <a:ext cx="2314575" cy="6311900"/>
            </a:xfrm>
            <a:prstGeom prst="rect">
              <a:avLst/>
            </a:prstGeom>
            <a:solidFill>
              <a:srgbClr val="FFC000"/>
            </a:solidFill>
            <a:ln w="12700" cap="flat">
              <a:noFill/>
              <a:miter lim="400000"/>
            </a:ln>
            <a:effectLst/>
          </p:spPr>
          <p:txBody>
            <a:bodyPr wrap="square" lIns="91439" tIns="91439" rIns="91439" bIns="91439" numCol="1" anchor="t">
              <a:noAutofit/>
            </a:bodyPr>
            <a:lstStyle/>
            <a:p>
              <a:pPr defTabSz="1828800">
                <a:defRPr sz="8000">
                  <a:latin typeface="微软雅黑"/>
                  <a:ea typeface="微软雅黑"/>
                  <a:cs typeface="微软雅黑"/>
                  <a:sym typeface="微软雅黑"/>
                </a:defRPr>
              </a:pPr>
              <a:endParaRPr/>
            </a:p>
          </p:txBody>
        </p:sp>
        <p:sp>
          <p:nvSpPr>
            <p:cNvPr id="1429" name="万能的百度"/>
            <p:cNvSpPr txBox="1"/>
            <p:nvPr/>
          </p:nvSpPr>
          <p:spPr>
            <a:xfrm>
              <a:off x="0" y="0"/>
              <a:ext cx="2314575" cy="44500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defTabSz="1828800">
                <a:defRPr sz="8000">
                  <a:latin typeface="微软雅黑"/>
                  <a:ea typeface="微软雅黑"/>
                  <a:cs typeface="微软雅黑"/>
                  <a:sym typeface="微软雅黑"/>
                </a:defRPr>
              </a:lvl1pPr>
            </a:lstStyle>
            <a:p>
              <a:r>
                <a:t>万能的百度</a:t>
              </a:r>
            </a:p>
          </p:txBody>
        </p:sp>
      </p:grpSp>
      <p:sp>
        <p:nvSpPr>
          <p:cNvPr id="1431" name="箭头"/>
          <p:cNvSpPr/>
          <p:nvPr/>
        </p:nvSpPr>
        <p:spPr>
          <a:xfrm>
            <a:off x="16710025" y="6778625"/>
            <a:ext cx="949325" cy="358775"/>
          </a:xfrm>
          <a:prstGeom prst="rightArrow">
            <a:avLst>
              <a:gd name="adj1" fmla="val 50000"/>
              <a:gd name="adj2" fmla="val 49956"/>
            </a:avLst>
          </a:prstGeom>
          <a:solidFill>
            <a:srgbClr val="3399FF"/>
          </a:solidFill>
          <a:ln w="12700">
            <a:miter lim="400000"/>
          </a:ln>
        </p:spPr>
        <p:txBody>
          <a:bodyPr tIns="91439" bIns="91439"/>
          <a:lstStyle/>
          <a:p>
            <a:pPr algn="l" defTabSz="1828800">
              <a:defRPr sz="3600">
                <a:solidFill>
                  <a:srgbClr val="000000"/>
                </a:solidFill>
                <a:latin typeface="微软雅黑"/>
                <a:ea typeface="微软雅黑"/>
                <a:cs typeface="微软雅黑"/>
                <a:sym typeface="微软雅黑"/>
              </a:defRPr>
            </a:pPr>
            <a:endParaRPr/>
          </a:p>
        </p:txBody>
      </p:sp>
      <p:grpSp>
        <p:nvGrpSpPr>
          <p:cNvPr id="1434" name="成组"/>
          <p:cNvGrpSpPr/>
          <p:nvPr/>
        </p:nvGrpSpPr>
        <p:grpSpPr>
          <a:xfrm>
            <a:off x="11366500" y="4025900"/>
            <a:ext cx="4787900" cy="1450975"/>
            <a:chOff x="0" y="0"/>
            <a:chExt cx="4787900" cy="1450975"/>
          </a:xfrm>
        </p:grpSpPr>
        <p:sp>
          <p:nvSpPr>
            <p:cNvPr id="1432" name="圆角矩形"/>
            <p:cNvSpPr/>
            <p:nvPr/>
          </p:nvSpPr>
          <p:spPr>
            <a:xfrm>
              <a:off x="0" y="0"/>
              <a:ext cx="4787900" cy="1450975"/>
            </a:xfrm>
            <a:prstGeom prst="roundRect">
              <a:avLst>
                <a:gd name="adj" fmla="val 16667"/>
              </a:avLst>
            </a:prstGeom>
            <a:solidFill>
              <a:srgbClr val="3399FF"/>
            </a:solidFill>
            <a:ln w="12700" cap="flat">
              <a:noFill/>
              <a:miter lim="400000"/>
            </a:ln>
            <a:effectLst/>
          </p:spPr>
          <p:txBody>
            <a:bodyPr wrap="square" lIns="91439" tIns="91439" rIns="91439" bIns="91439" numCol="1" anchor="t">
              <a:noAutofit/>
            </a:bodyPr>
            <a:lstStyle/>
            <a:p>
              <a:pPr algn="l" defTabSz="1828800">
                <a:lnSpc>
                  <a:spcPct val="150000"/>
                </a:lnSpc>
                <a:defRPr sz="4800">
                  <a:latin typeface="微软雅黑"/>
                  <a:ea typeface="微软雅黑"/>
                  <a:cs typeface="微软雅黑"/>
                  <a:sym typeface="微软雅黑"/>
                </a:defRPr>
              </a:pPr>
              <a:endParaRPr/>
            </a:p>
          </p:txBody>
        </p:sp>
        <p:sp>
          <p:nvSpPr>
            <p:cNvPr id="1433" name="税种和税率差别"/>
            <p:cNvSpPr txBox="1"/>
            <p:nvPr/>
          </p:nvSpPr>
          <p:spPr>
            <a:xfrm>
              <a:off x="70802" y="70802"/>
              <a:ext cx="4646296" cy="10337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lgn="l" defTabSz="1828800">
                <a:lnSpc>
                  <a:spcPct val="150000"/>
                </a:lnSpc>
                <a:defRPr sz="4800">
                  <a:latin typeface="微软雅黑"/>
                  <a:ea typeface="微软雅黑"/>
                  <a:cs typeface="微软雅黑"/>
                  <a:sym typeface="微软雅黑"/>
                </a:defRPr>
              </a:lvl1pPr>
            </a:lstStyle>
            <a:p>
              <a:r>
                <a:t>税种和税率差别</a:t>
              </a:r>
            </a:p>
          </p:txBody>
        </p:sp>
      </p:grpSp>
      <p:grpSp>
        <p:nvGrpSpPr>
          <p:cNvPr id="1437" name="成组"/>
          <p:cNvGrpSpPr/>
          <p:nvPr/>
        </p:nvGrpSpPr>
        <p:grpSpPr>
          <a:xfrm>
            <a:off x="11366500" y="6146800"/>
            <a:ext cx="4787900" cy="1619250"/>
            <a:chOff x="0" y="0"/>
            <a:chExt cx="4787900" cy="1619250"/>
          </a:xfrm>
        </p:grpSpPr>
        <p:sp>
          <p:nvSpPr>
            <p:cNvPr id="1435" name="圆角矩形"/>
            <p:cNvSpPr/>
            <p:nvPr/>
          </p:nvSpPr>
          <p:spPr>
            <a:xfrm>
              <a:off x="0" y="0"/>
              <a:ext cx="4787900" cy="1619250"/>
            </a:xfrm>
            <a:prstGeom prst="roundRect">
              <a:avLst>
                <a:gd name="adj" fmla="val 16667"/>
              </a:avLst>
            </a:prstGeom>
            <a:solidFill>
              <a:srgbClr val="3399FF"/>
            </a:solidFill>
            <a:ln w="12700" cap="flat">
              <a:noFill/>
              <a:miter lim="400000"/>
            </a:ln>
            <a:effectLst/>
          </p:spPr>
          <p:txBody>
            <a:bodyPr wrap="square" lIns="91439" tIns="91439" rIns="91439" bIns="91439" numCol="1" anchor="t">
              <a:noAutofit/>
            </a:bodyPr>
            <a:lstStyle/>
            <a:p>
              <a:pPr defTabSz="1828800">
                <a:lnSpc>
                  <a:spcPct val="150000"/>
                </a:lnSpc>
                <a:defRPr sz="4800">
                  <a:latin typeface="微软雅黑"/>
                  <a:ea typeface="微软雅黑"/>
                  <a:cs typeface="微软雅黑"/>
                  <a:sym typeface="微软雅黑"/>
                </a:defRPr>
              </a:pPr>
              <a:endParaRPr/>
            </a:p>
          </p:txBody>
        </p:sp>
        <p:sp>
          <p:nvSpPr>
            <p:cNvPr id="1436" name="征收方式的差别"/>
            <p:cNvSpPr txBox="1"/>
            <p:nvPr/>
          </p:nvSpPr>
          <p:spPr>
            <a:xfrm>
              <a:off x="79013" y="79013"/>
              <a:ext cx="4629874" cy="10337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defTabSz="1828800">
                <a:lnSpc>
                  <a:spcPct val="150000"/>
                </a:lnSpc>
                <a:defRPr sz="4800">
                  <a:latin typeface="微软雅黑"/>
                  <a:ea typeface="微软雅黑"/>
                  <a:cs typeface="微软雅黑"/>
                  <a:sym typeface="微软雅黑"/>
                </a:defRPr>
              </a:lvl1pPr>
            </a:lstStyle>
            <a:p>
              <a:r>
                <a:t>征收方式的差别</a:t>
              </a:r>
            </a:p>
          </p:txBody>
        </p:sp>
      </p:grpSp>
      <p:grpSp>
        <p:nvGrpSpPr>
          <p:cNvPr id="1440" name="成组"/>
          <p:cNvGrpSpPr/>
          <p:nvPr/>
        </p:nvGrpSpPr>
        <p:grpSpPr>
          <a:xfrm>
            <a:off x="11366500" y="8432800"/>
            <a:ext cx="4787900" cy="1581150"/>
            <a:chOff x="0" y="0"/>
            <a:chExt cx="4787900" cy="1581150"/>
          </a:xfrm>
        </p:grpSpPr>
        <p:sp>
          <p:nvSpPr>
            <p:cNvPr id="1438" name="圆角矩形"/>
            <p:cNvSpPr/>
            <p:nvPr/>
          </p:nvSpPr>
          <p:spPr>
            <a:xfrm>
              <a:off x="0" y="0"/>
              <a:ext cx="4787900" cy="1581150"/>
            </a:xfrm>
            <a:prstGeom prst="roundRect">
              <a:avLst>
                <a:gd name="adj" fmla="val 16667"/>
              </a:avLst>
            </a:prstGeom>
            <a:solidFill>
              <a:srgbClr val="3399FF"/>
            </a:solidFill>
            <a:ln w="12700" cap="flat">
              <a:noFill/>
              <a:miter lim="400000"/>
            </a:ln>
            <a:effectLst/>
          </p:spPr>
          <p:txBody>
            <a:bodyPr wrap="square" lIns="91439" tIns="91439" rIns="91439" bIns="91439" numCol="1" anchor="t">
              <a:noAutofit/>
            </a:bodyPr>
            <a:lstStyle/>
            <a:p>
              <a:pPr defTabSz="1828800">
                <a:lnSpc>
                  <a:spcPct val="150000"/>
                </a:lnSpc>
                <a:defRPr sz="4800">
                  <a:latin typeface="微软雅黑"/>
                  <a:ea typeface="微软雅黑"/>
                  <a:cs typeface="微软雅黑"/>
                  <a:sym typeface="微软雅黑"/>
                </a:defRPr>
              </a:pPr>
              <a:endParaRPr/>
            </a:p>
          </p:txBody>
        </p:sp>
        <p:sp>
          <p:nvSpPr>
            <p:cNvPr id="1439" name="不同政策的差别"/>
            <p:cNvSpPr txBox="1"/>
            <p:nvPr/>
          </p:nvSpPr>
          <p:spPr>
            <a:xfrm>
              <a:off x="77154" y="77154"/>
              <a:ext cx="4633592" cy="10337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defTabSz="1828800">
                <a:lnSpc>
                  <a:spcPct val="150000"/>
                </a:lnSpc>
                <a:defRPr sz="4800">
                  <a:latin typeface="微软雅黑"/>
                  <a:ea typeface="微软雅黑"/>
                  <a:cs typeface="微软雅黑"/>
                  <a:sym typeface="微软雅黑"/>
                </a:defRPr>
              </a:lvl1pPr>
            </a:lstStyle>
            <a:p>
              <a:r>
                <a:t>不同政策的差别</a:t>
              </a:r>
            </a:p>
          </p:txBody>
        </p:sp>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315"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316" name="案例"/>
          <p:cNvSpPr txBox="1"/>
          <p:nvPr/>
        </p:nvSpPr>
        <p:spPr>
          <a:xfrm>
            <a:off x="1719931" y="1039728"/>
            <a:ext cx="2187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案例</a:t>
            </a:r>
          </a:p>
        </p:txBody>
      </p:sp>
      <p:sp>
        <p:nvSpPr>
          <p:cNvPr id="317" name="营业税：…"/>
          <p:cNvSpPr txBox="1"/>
          <p:nvPr/>
        </p:nvSpPr>
        <p:spPr>
          <a:xfrm>
            <a:off x="2984896" y="3403473"/>
            <a:ext cx="18414207" cy="89865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1377950">
              <a:lnSpc>
                <a:spcPct val="120000"/>
              </a:lnSpc>
              <a:defRPr sz="4800">
                <a:latin typeface="Lantinghei SC Extralight"/>
                <a:ea typeface="Lantinghei SC Extralight"/>
                <a:cs typeface="Lantinghei SC Extralight"/>
                <a:sym typeface="Lantinghei SC Extralight"/>
              </a:defRPr>
            </a:pPr>
            <a:r>
              <a:t>营业税：</a:t>
            </a:r>
          </a:p>
          <a:p>
            <a:pPr algn="l" defTabSz="1377950">
              <a:lnSpc>
                <a:spcPct val="120000"/>
              </a:lnSpc>
              <a:defRPr sz="4800">
                <a:latin typeface="Lantinghei SC Extralight"/>
                <a:ea typeface="Lantinghei SC Extralight"/>
                <a:cs typeface="Lantinghei SC Extralight"/>
                <a:sym typeface="Lantinghei SC Extralight"/>
              </a:defRPr>
            </a:pPr>
            <a:r>
              <a:t>甲：130*5%=6.5；乙：160*5%=8</a:t>
            </a:r>
          </a:p>
          <a:p>
            <a:pPr algn="l" defTabSz="1377950">
              <a:lnSpc>
                <a:spcPct val="120000"/>
              </a:lnSpc>
              <a:defRPr sz="4800">
                <a:latin typeface="Lantinghei SC Extralight"/>
                <a:ea typeface="Lantinghei SC Extralight"/>
                <a:cs typeface="Lantinghei SC Extralight"/>
                <a:sym typeface="Lantinghei SC Extralight"/>
              </a:defRPr>
            </a:pPr>
            <a:r>
              <a:t>丙：160*5%=8；丁：200*5%=10</a:t>
            </a:r>
          </a:p>
          <a:p>
            <a:pPr algn="l" defTabSz="1377950">
              <a:lnSpc>
                <a:spcPct val="120000"/>
              </a:lnSpc>
              <a:defRPr sz="4800">
                <a:latin typeface="Lantinghei SC Extralight"/>
                <a:ea typeface="Lantinghei SC Extralight"/>
                <a:cs typeface="Lantinghei SC Extralight"/>
                <a:sym typeface="Lantinghei SC Extralight"/>
              </a:defRPr>
            </a:pPr>
            <a:r>
              <a:t>合计：6.5+8+8+10=32.5</a:t>
            </a:r>
          </a:p>
          <a:p>
            <a:pPr algn="l" defTabSz="1377950">
              <a:lnSpc>
                <a:spcPct val="120000"/>
              </a:lnSpc>
              <a:defRPr sz="4800">
                <a:latin typeface="Lantinghei SC Extralight"/>
                <a:ea typeface="Lantinghei SC Extralight"/>
                <a:cs typeface="Lantinghei SC Extralight"/>
                <a:sym typeface="Lantinghei SC Extralight"/>
              </a:defRPr>
            </a:pPr>
            <a:endParaRPr/>
          </a:p>
          <a:p>
            <a:pPr algn="l" defTabSz="1377950">
              <a:lnSpc>
                <a:spcPct val="120000"/>
              </a:lnSpc>
              <a:defRPr sz="4800">
                <a:latin typeface="Lantinghei SC Extralight"/>
                <a:ea typeface="Lantinghei SC Extralight"/>
                <a:cs typeface="Lantinghei SC Extralight"/>
                <a:sym typeface="Lantinghei SC Extralight"/>
              </a:defRPr>
            </a:pPr>
            <a:r>
              <a:t>增值税：</a:t>
            </a:r>
          </a:p>
          <a:p>
            <a:pPr algn="l" defTabSz="1377950">
              <a:lnSpc>
                <a:spcPct val="120000"/>
              </a:lnSpc>
              <a:defRPr sz="4800">
                <a:latin typeface="Lantinghei SC Extralight"/>
                <a:ea typeface="Lantinghei SC Extralight"/>
                <a:cs typeface="Lantinghei SC Extralight"/>
                <a:sym typeface="Lantinghei SC Extralight"/>
              </a:defRPr>
            </a:pPr>
            <a:r>
              <a:t>甲（130-100）/1.17*17%=4.36   乙（160-130）/1.17*17%=4.36</a:t>
            </a:r>
          </a:p>
          <a:p>
            <a:pPr algn="l" defTabSz="1377950">
              <a:lnSpc>
                <a:spcPct val="120000"/>
              </a:lnSpc>
              <a:defRPr sz="4800">
                <a:latin typeface="Lantinghei SC Extralight"/>
                <a:ea typeface="Lantinghei SC Extralight"/>
                <a:cs typeface="Lantinghei SC Extralight"/>
                <a:sym typeface="Lantinghei SC Extralight"/>
              </a:defRPr>
            </a:pPr>
            <a:r>
              <a:t>丙（160-160）/1.17*17%=0     丁（200-160）/1.17*17%=5.81</a:t>
            </a:r>
          </a:p>
          <a:p>
            <a:pPr algn="l" defTabSz="1377950">
              <a:lnSpc>
                <a:spcPct val="120000"/>
              </a:lnSpc>
              <a:defRPr sz="4800">
                <a:latin typeface="Lantinghei SC Extralight"/>
                <a:ea typeface="Lantinghei SC Extralight"/>
                <a:cs typeface="Lantinghei SC Extralight"/>
                <a:sym typeface="Lantinghei SC Extralight"/>
              </a:defRPr>
            </a:pPr>
            <a:r>
              <a:t>合计：4.36+4.36+0+5.81=14.53</a:t>
            </a:r>
          </a:p>
        </p:txBody>
      </p:sp>
    </p:spTree>
  </p:cSld>
  <p:clrMapOvr>
    <a:masterClrMapping/>
  </p:clrMapOvr>
  <p:transition spd="med"/>
</p:sld>
</file>

<file path=ppt/slides/slide140.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445" name="矩形"/>
          <p:cNvSpPr/>
          <p:nvPr/>
        </p:nvSpPr>
        <p:spPr>
          <a:xfrm>
            <a:off x="6158767" y="4834880"/>
            <a:ext cx="6023174" cy="4046240"/>
          </a:xfrm>
          <a:prstGeom prst="rect">
            <a:avLst/>
          </a:prstGeom>
          <a:ln w="38100">
            <a:solidFill>
              <a:srgbClr val="FFC400"/>
            </a:solidFill>
            <a:miter lim="400000"/>
          </a:ln>
          <a:effectLst>
            <a:outerShdw blurRad="50800" dist="25400" dir="5400000" rotWithShape="0">
              <a:srgbClr val="FFC400">
                <a:alpha val="50000"/>
              </a:srgbClr>
            </a:outerShdw>
          </a:effectLst>
        </p:spPr>
        <p:txBody>
          <a:bodyPr lIns="71437" tIns="71437" rIns="71437" bIns="71437" anchor="ctr"/>
          <a:lstStyle/>
          <a:p>
            <a:pPr defTabSz="821531">
              <a:defRPr sz="3200"/>
            </a:pPr>
            <a:endParaRPr/>
          </a:p>
        </p:txBody>
      </p:sp>
      <p:sp>
        <p:nvSpPr>
          <p:cNvPr id="1446" name="财务要素隐含的风险"/>
          <p:cNvSpPr txBox="1"/>
          <p:nvPr/>
        </p:nvSpPr>
        <p:spPr>
          <a:xfrm>
            <a:off x="8944708" y="6055988"/>
            <a:ext cx="9299576" cy="15652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latin typeface="Helvetica"/>
                <a:ea typeface="Helvetica"/>
                <a:cs typeface="Helvetica"/>
                <a:sym typeface="Helvetica"/>
              </a:defRPr>
            </a:lvl1pPr>
          </a:lstStyle>
          <a:p>
            <a:r>
              <a:t>财务要素隐含的风险</a:t>
            </a:r>
          </a:p>
        </p:txBody>
      </p:sp>
      <p:sp>
        <p:nvSpPr>
          <p:cNvPr id="1447" name="概念"/>
          <p:cNvSpPr txBox="1"/>
          <p:nvPr/>
        </p:nvSpPr>
        <p:spPr>
          <a:xfrm>
            <a:off x="8950578" y="7462479"/>
            <a:ext cx="8667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2800" b="1">
                <a:solidFill>
                  <a:srgbClr val="FFBA02"/>
                </a:solidFill>
                <a:latin typeface="Helvetica"/>
                <a:ea typeface="Helvetica"/>
                <a:cs typeface="Helvetica"/>
                <a:sym typeface="Helvetica"/>
              </a:defRPr>
            </a:lvl1pPr>
          </a:lstStyle>
          <a:p>
            <a:r>
              <a:t>概念</a:t>
            </a:r>
          </a:p>
        </p:txBody>
      </p:sp>
      <p:grpSp>
        <p:nvGrpSpPr>
          <p:cNvPr id="1450" name="成组"/>
          <p:cNvGrpSpPr/>
          <p:nvPr/>
        </p:nvGrpSpPr>
        <p:grpSpPr>
          <a:xfrm>
            <a:off x="6544489" y="5637707"/>
            <a:ext cx="2080054" cy="2401838"/>
            <a:chOff x="160892" y="0"/>
            <a:chExt cx="2080052" cy="2401837"/>
          </a:xfrm>
        </p:grpSpPr>
        <p:sp>
          <p:nvSpPr>
            <p:cNvPr id="1448" name="多边形"/>
            <p:cNvSpPr/>
            <p:nvPr/>
          </p:nvSpPr>
          <p:spPr>
            <a:xfrm>
              <a:off x="160892" y="0"/>
              <a:ext cx="2080054" cy="24018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BA02"/>
            </a:solidFill>
            <a:ln w="12700" cap="flat">
              <a:noFill/>
              <a:miter lim="400000"/>
            </a:ln>
            <a:effectLst/>
          </p:spPr>
          <p:txBody>
            <a:bodyPr wrap="square" lIns="71437" tIns="71437" rIns="71437" bIns="71437" numCol="1" anchor="ctr">
              <a:noAutofit/>
            </a:bodyPr>
            <a:lstStyle/>
            <a:p>
              <a:pPr defTabSz="821531">
                <a:defRPr sz="3200"/>
              </a:pPr>
              <a:endParaRPr/>
            </a:p>
          </p:txBody>
        </p:sp>
        <p:sp>
          <p:nvSpPr>
            <p:cNvPr id="1449" name="形状"/>
            <p:cNvSpPr/>
            <p:nvPr/>
          </p:nvSpPr>
          <p:spPr>
            <a:xfrm>
              <a:off x="650280" y="668839"/>
              <a:ext cx="1101278" cy="11001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395" y="0"/>
                  </a:lnTo>
                  <a:lnTo>
                    <a:pt x="0" y="0"/>
                  </a:lnTo>
                  <a:close/>
                  <a:moveTo>
                    <a:pt x="14486" y="1856"/>
                  </a:moveTo>
                  <a:lnTo>
                    <a:pt x="10950" y="8178"/>
                  </a:lnTo>
                  <a:lnTo>
                    <a:pt x="13040" y="11111"/>
                  </a:lnTo>
                  <a:lnTo>
                    <a:pt x="8480" y="12596"/>
                  </a:lnTo>
                  <a:lnTo>
                    <a:pt x="4483" y="19744"/>
                  </a:lnTo>
                  <a:lnTo>
                    <a:pt x="12508" y="16993"/>
                  </a:lnTo>
                  <a:lnTo>
                    <a:pt x="16049" y="21600"/>
                  </a:lnTo>
                  <a:lnTo>
                    <a:pt x="14981" y="16148"/>
                  </a:lnTo>
                  <a:lnTo>
                    <a:pt x="21600" y="13879"/>
                  </a:lnTo>
                  <a:lnTo>
                    <a:pt x="14486" y="1856"/>
                  </a:lnTo>
                  <a:close/>
                </a:path>
              </a:pathLst>
            </a:custGeom>
            <a:solidFill>
              <a:srgbClr val="FFFFFF"/>
            </a:solidFill>
            <a:ln w="12700" cap="flat">
              <a:noFill/>
              <a:miter lim="400000"/>
            </a:ln>
            <a:effectLst/>
          </p:spPr>
          <p:txBody>
            <a:bodyPr wrap="square" lIns="71437" tIns="71437" rIns="71437" bIns="71437" numCol="1" anchor="ctr">
              <a:noAutofit/>
            </a:bodyPr>
            <a:lstStyle/>
            <a:p>
              <a:pPr defTabSz="821531">
                <a:defRPr sz="3200"/>
              </a:pPr>
              <a:endParaRPr/>
            </a:p>
          </p:txBody>
        </p:sp>
      </p:grpSp>
    </p:spTree>
  </p:cSld>
  <p:clrMapOvr>
    <a:masterClrMapping/>
  </p:clrMapOvr>
  <p:transition spd="med"/>
</p:sld>
</file>

<file path=ppt/slides/slide141.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452" name="财务要素隐含的风险"/>
          <p:cNvSpPr txBox="1"/>
          <p:nvPr/>
        </p:nvSpPr>
        <p:spPr>
          <a:xfrm>
            <a:off x="7542212" y="1984443"/>
            <a:ext cx="9299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财务要素隐含的风险</a:t>
            </a:r>
          </a:p>
        </p:txBody>
      </p:sp>
      <p:sp>
        <p:nvSpPr>
          <p:cNvPr id="1453" name="风险1：…"/>
          <p:cNvSpPr txBox="1"/>
          <p:nvPr/>
        </p:nvSpPr>
        <p:spPr>
          <a:xfrm>
            <a:off x="4091433" y="5740400"/>
            <a:ext cx="16201134" cy="223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1828800">
              <a:defRPr sz="6000" b="1">
                <a:latin typeface="Helvetica"/>
                <a:ea typeface="Helvetica"/>
                <a:cs typeface="Helvetica"/>
                <a:sym typeface="Helvetica"/>
              </a:defRPr>
            </a:pPr>
            <a:r>
              <a:t>风险1：</a:t>
            </a:r>
          </a:p>
          <a:p>
            <a:pPr algn="l" defTabSz="1828800">
              <a:defRPr sz="6000" b="1">
                <a:latin typeface="Helvetica"/>
                <a:ea typeface="Helvetica"/>
                <a:cs typeface="Helvetica"/>
                <a:sym typeface="Helvetica"/>
              </a:defRPr>
            </a:pPr>
            <a:r>
              <a:t>    股东投资不增加注册资本，转让时多缴税百万</a:t>
            </a:r>
          </a:p>
        </p:txBody>
      </p:sp>
      <p:sp>
        <p:nvSpPr>
          <p:cNvPr id="1454" name="线条"/>
          <p:cNvSpPr/>
          <p:nvPr/>
        </p:nvSpPr>
        <p:spPr>
          <a:xfrm>
            <a:off x="11169974" y="3922678"/>
            <a:ext cx="2044052" cy="1"/>
          </a:xfrm>
          <a:prstGeom prst="line">
            <a:avLst/>
          </a:prstGeom>
          <a:ln w="25400">
            <a:solidFill>
              <a:srgbClr val="FFFFFF"/>
            </a:solidFill>
            <a:miter lim="400000"/>
          </a:ln>
        </p:spPr>
        <p:txBody>
          <a:bodyPr lIns="71437" tIns="71437" rIns="71437" bIns="71437" anchor="ctr"/>
          <a:lstStyle/>
          <a:p>
            <a:pPr defTabSz="821531">
              <a:defRPr sz="3200">
                <a:solidFill>
                  <a:srgbClr val="000000"/>
                </a:solidFill>
              </a:defRPr>
            </a:pPr>
            <a:endParaRPr/>
          </a:p>
        </p:txBody>
      </p:sp>
    </p:spTree>
  </p:cSld>
  <p:clrMapOvr>
    <a:masterClrMapping/>
  </p:clrMapOvr>
  <p:transition spd="med"/>
</p:sld>
</file>

<file path=ppt/slides/slide142.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456" name="矩形"/>
          <p:cNvSpPr/>
          <p:nvPr/>
        </p:nvSpPr>
        <p:spPr>
          <a:xfrm>
            <a:off x="10008741" y="3215827"/>
            <a:ext cx="4366518" cy="1368013"/>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457" name="案例"/>
          <p:cNvSpPr txBox="1"/>
          <p:nvPr/>
        </p:nvSpPr>
        <p:spPr>
          <a:xfrm>
            <a:off x="11098212" y="3117196"/>
            <a:ext cx="2187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案例</a:t>
            </a:r>
          </a:p>
        </p:txBody>
      </p:sp>
      <p:sp>
        <p:nvSpPr>
          <p:cNvPr id="1458" name="陆续投资500万"/>
          <p:cNvSpPr txBox="1"/>
          <p:nvPr/>
        </p:nvSpPr>
        <p:spPr>
          <a:xfrm>
            <a:off x="6588181" y="8769609"/>
            <a:ext cx="3572015" cy="635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1828800">
              <a:lnSpc>
                <a:spcPct val="150000"/>
              </a:lnSpc>
              <a:defRPr sz="3600">
                <a:latin typeface="Helvetica"/>
                <a:ea typeface="Helvetica"/>
                <a:cs typeface="Helvetica"/>
                <a:sym typeface="Helvetica"/>
              </a:defRPr>
            </a:lvl1pPr>
          </a:lstStyle>
          <a:p>
            <a:r>
              <a:t> 陆续投资500万</a:t>
            </a:r>
          </a:p>
        </p:txBody>
      </p:sp>
      <p:sp>
        <p:nvSpPr>
          <p:cNvPr id="1459" name="线条"/>
          <p:cNvSpPr/>
          <p:nvPr/>
        </p:nvSpPr>
        <p:spPr>
          <a:xfrm>
            <a:off x="6873796" y="8399050"/>
            <a:ext cx="3841156" cy="3"/>
          </a:xfrm>
          <a:prstGeom prst="line">
            <a:avLst/>
          </a:prstGeom>
          <a:ln w="76200">
            <a:solidFill>
              <a:srgbClr val="ED6C00"/>
            </a:solidFill>
            <a:tailEnd type="triangle"/>
          </a:ln>
        </p:spPr>
        <p:txBody>
          <a:bodyPr tIns="91439" bIns="91439"/>
          <a:lstStyle/>
          <a:p>
            <a:pPr algn="l" defTabSz="1828800">
              <a:defRPr sz="3600">
                <a:solidFill>
                  <a:srgbClr val="000000"/>
                </a:solidFill>
                <a:latin typeface="Arial"/>
                <a:ea typeface="Arial"/>
                <a:cs typeface="Arial"/>
                <a:sym typeface="Arial"/>
              </a:defRPr>
            </a:pPr>
            <a:endParaRPr/>
          </a:p>
        </p:txBody>
      </p:sp>
      <p:sp>
        <p:nvSpPr>
          <p:cNvPr id="1460" name="线条"/>
          <p:cNvSpPr/>
          <p:nvPr/>
        </p:nvSpPr>
        <p:spPr>
          <a:xfrm flipH="1" flipV="1">
            <a:off x="14281545" y="8449880"/>
            <a:ext cx="3409452" cy="3"/>
          </a:xfrm>
          <a:prstGeom prst="line">
            <a:avLst/>
          </a:prstGeom>
          <a:ln w="76200">
            <a:solidFill>
              <a:srgbClr val="ED6C00"/>
            </a:solidFill>
            <a:tailEnd type="triangle"/>
          </a:ln>
        </p:spPr>
        <p:txBody>
          <a:bodyPr tIns="91439" bIns="91439"/>
          <a:lstStyle/>
          <a:p>
            <a:pPr algn="l" defTabSz="1828800">
              <a:defRPr sz="3600">
                <a:solidFill>
                  <a:srgbClr val="000000"/>
                </a:solidFill>
                <a:latin typeface="Arial"/>
                <a:ea typeface="Arial"/>
                <a:cs typeface="Arial"/>
                <a:sym typeface="Arial"/>
              </a:defRPr>
            </a:pPr>
            <a:endParaRPr/>
          </a:p>
        </p:txBody>
      </p:sp>
      <p:sp>
        <p:nvSpPr>
          <p:cNvPr id="1461" name="购买价1千万"/>
          <p:cNvSpPr txBox="1"/>
          <p:nvPr/>
        </p:nvSpPr>
        <p:spPr>
          <a:xfrm>
            <a:off x="14444636" y="7393494"/>
            <a:ext cx="3083271" cy="635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1828800">
              <a:lnSpc>
                <a:spcPct val="150000"/>
              </a:lnSpc>
              <a:defRPr sz="3600">
                <a:latin typeface="Helvetica"/>
                <a:ea typeface="Helvetica"/>
                <a:cs typeface="Helvetica"/>
                <a:sym typeface="Helvetica"/>
              </a:defRPr>
            </a:lvl1pPr>
          </a:lstStyle>
          <a:p>
            <a:r>
              <a:t>购买价1千万</a:t>
            </a:r>
          </a:p>
        </p:txBody>
      </p:sp>
      <p:sp>
        <p:nvSpPr>
          <p:cNvPr id="1462" name="净资产1千万"/>
          <p:cNvSpPr txBox="1"/>
          <p:nvPr/>
        </p:nvSpPr>
        <p:spPr>
          <a:xfrm>
            <a:off x="10621871" y="6128860"/>
            <a:ext cx="3197998" cy="635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1828800">
              <a:lnSpc>
                <a:spcPct val="150000"/>
              </a:lnSpc>
              <a:defRPr sz="3600">
                <a:latin typeface="Helvetica"/>
                <a:ea typeface="Helvetica"/>
                <a:cs typeface="Helvetica"/>
                <a:sym typeface="Helvetica"/>
              </a:defRPr>
            </a:lvl1pPr>
          </a:lstStyle>
          <a:p>
            <a:r>
              <a:t> 净资产1千万</a:t>
            </a:r>
          </a:p>
        </p:txBody>
      </p:sp>
      <p:sp>
        <p:nvSpPr>
          <p:cNvPr id="1463" name="投资额100万"/>
          <p:cNvSpPr txBox="1"/>
          <p:nvPr/>
        </p:nvSpPr>
        <p:spPr>
          <a:xfrm>
            <a:off x="6799108" y="7393494"/>
            <a:ext cx="3197997" cy="635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1828800">
              <a:lnSpc>
                <a:spcPct val="150000"/>
              </a:lnSpc>
              <a:defRPr sz="3600">
                <a:latin typeface="Helvetica"/>
                <a:ea typeface="Helvetica"/>
                <a:cs typeface="Helvetica"/>
                <a:sym typeface="Helvetica"/>
              </a:defRPr>
            </a:lvl1pPr>
          </a:lstStyle>
          <a:p>
            <a:r>
              <a:t>  投资额100万</a:t>
            </a:r>
          </a:p>
        </p:txBody>
      </p:sp>
      <p:sp>
        <p:nvSpPr>
          <p:cNvPr id="1464" name="公司"/>
          <p:cNvSpPr/>
          <p:nvPr/>
        </p:nvSpPr>
        <p:spPr>
          <a:xfrm>
            <a:off x="11095993" y="7305506"/>
            <a:ext cx="2249755" cy="2288753"/>
          </a:xfrm>
          <a:prstGeom prst="rect">
            <a:avLst/>
          </a:prstGeom>
          <a:solidFill>
            <a:srgbClr val="FFFFFF"/>
          </a:solidFill>
          <a:ln w="76200">
            <a:solidFill>
              <a:srgbClr val="ED6C00"/>
            </a:solidFill>
          </a:ln>
          <a:extLst>
            <a:ext uri="{C572A759-6A51-4108-AA02-DFA0A04FC94B}">
              <ma14:wrappingTextBoxFlag xmlns:ma14="http://schemas.microsoft.com/office/mac/drawingml/2011/main" val="1"/>
            </a:ext>
          </a:extLst>
        </p:spPr>
        <p:txBody>
          <a:bodyPr tIns="91439" bIns="91439" anchor="ctr"/>
          <a:lstStyle>
            <a:lvl1pPr defTabSz="1828800">
              <a:defRPr sz="4800">
                <a:solidFill>
                  <a:srgbClr val="ED6C00"/>
                </a:solidFill>
                <a:latin typeface="Helvetica"/>
                <a:ea typeface="Helvetica"/>
                <a:cs typeface="Helvetica"/>
                <a:sym typeface="Helvetica"/>
              </a:defRPr>
            </a:lvl1pPr>
          </a:lstStyle>
          <a:p>
            <a:r>
              <a:t>公司</a:t>
            </a:r>
          </a:p>
        </p:txBody>
      </p:sp>
      <p:grpSp>
        <p:nvGrpSpPr>
          <p:cNvPr id="1467" name="成组"/>
          <p:cNvGrpSpPr/>
          <p:nvPr/>
        </p:nvGrpSpPr>
        <p:grpSpPr>
          <a:xfrm>
            <a:off x="3723118" y="7254675"/>
            <a:ext cx="2249754" cy="2288754"/>
            <a:chOff x="0" y="0"/>
            <a:chExt cx="2249753" cy="2288752"/>
          </a:xfrm>
        </p:grpSpPr>
        <p:sp>
          <p:nvSpPr>
            <p:cNvPr id="1465" name="矩形"/>
            <p:cNvSpPr/>
            <p:nvPr/>
          </p:nvSpPr>
          <p:spPr>
            <a:xfrm>
              <a:off x="0" y="0"/>
              <a:ext cx="2249754" cy="2288753"/>
            </a:xfrm>
            <a:prstGeom prst="rect">
              <a:avLst/>
            </a:prstGeom>
            <a:solidFill>
              <a:srgbClr val="FFFFFF"/>
            </a:solidFill>
            <a:ln w="76200" cap="flat">
              <a:solidFill>
                <a:srgbClr val="2D82F4"/>
              </a:solidFill>
              <a:prstDash val="solid"/>
              <a:round/>
            </a:ln>
            <a:effectLst/>
          </p:spPr>
          <p:txBody>
            <a:bodyPr wrap="square" lIns="91439" tIns="91439" rIns="91439" bIns="91439" numCol="1" anchor="t">
              <a:noAutofit/>
            </a:bodyPr>
            <a:lstStyle/>
            <a:p>
              <a:pPr algn="l" defTabSz="1828800">
                <a:defRPr sz="4800">
                  <a:solidFill>
                    <a:srgbClr val="3399FF"/>
                  </a:solidFill>
                  <a:latin typeface="微软雅黑"/>
                  <a:ea typeface="微软雅黑"/>
                  <a:cs typeface="微软雅黑"/>
                  <a:sym typeface="微软雅黑"/>
                </a:defRPr>
              </a:pPr>
              <a:endParaRPr/>
            </a:p>
          </p:txBody>
        </p:sp>
        <p:sp>
          <p:nvSpPr>
            <p:cNvPr id="1466" name="某股东"/>
            <p:cNvSpPr txBox="1"/>
            <p:nvPr/>
          </p:nvSpPr>
          <p:spPr>
            <a:xfrm>
              <a:off x="0" y="0"/>
              <a:ext cx="2249754" cy="1587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gn="l" defTabSz="1828800">
                <a:defRPr sz="4800">
                  <a:solidFill>
                    <a:srgbClr val="000000"/>
                  </a:solidFill>
                  <a:latin typeface="微软雅黑"/>
                  <a:ea typeface="微软雅黑"/>
                  <a:cs typeface="微软雅黑"/>
                  <a:sym typeface="微软雅黑"/>
                </a:defRPr>
              </a:pPr>
              <a:endParaRPr/>
            </a:p>
            <a:p>
              <a:pPr algn="l" defTabSz="1828800">
                <a:defRPr sz="4800">
                  <a:solidFill>
                    <a:srgbClr val="333399"/>
                  </a:solidFill>
                  <a:latin typeface="微软雅黑"/>
                  <a:ea typeface="微软雅黑"/>
                  <a:cs typeface="微软雅黑"/>
                  <a:sym typeface="微软雅黑"/>
                </a:defRPr>
              </a:pPr>
              <a:r>
                <a:t> </a:t>
              </a:r>
              <a:r>
                <a:rPr>
                  <a:solidFill>
                    <a:srgbClr val="3399FF"/>
                  </a:solidFill>
                </a:rPr>
                <a:t>某股东</a:t>
              </a:r>
            </a:p>
          </p:txBody>
        </p:sp>
      </p:grpSp>
      <p:sp>
        <p:nvSpPr>
          <p:cNvPr id="1468" name="买方"/>
          <p:cNvSpPr/>
          <p:nvPr/>
        </p:nvSpPr>
        <p:spPr>
          <a:xfrm>
            <a:off x="18626794" y="7254675"/>
            <a:ext cx="2249755" cy="2288754"/>
          </a:xfrm>
          <a:prstGeom prst="rect">
            <a:avLst/>
          </a:prstGeom>
          <a:solidFill>
            <a:srgbClr val="FFFFFF"/>
          </a:solidFill>
          <a:ln w="76200">
            <a:solidFill>
              <a:srgbClr val="FF2F92"/>
            </a:solidFill>
          </a:ln>
          <a:extLst>
            <a:ext uri="{C572A759-6A51-4108-AA02-DFA0A04FC94B}">
              <ma14:wrappingTextBoxFlag xmlns:ma14="http://schemas.microsoft.com/office/mac/drawingml/2011/main" val="1"/>
            </a:ext>
          </a:extLst>
        </p:spPr>
        <p:txBody>
          <a:bodyPr tIns="91439" bIns="91439" anchor="ctr"/>
          <a:lstStyle>
            <a:lvl1pPr defTabSz="1828800">
              <a:defRPr sz="4800">
                <a:solidFill>
                  <a:srgbClr val="FF40FF"/>
                </a:solidFill>
                <a:latin typeface="Helvetica"/>
                <a:ea typeface="Helvetica"/>
                <a:cs typeface="Helvetica"/>
                <a:sym typeface="Helvetica"/>
              </a:defRPr>
            </a:lvl1pPr>
          </a:lstStyle>
          <a:p>
            <a:r>
              <a:t>买方</a:t>
            </a:r>
          </a:p>
        </p:txBody>
      </p:sp>
    </p:spTree>
  </p:cSld>
  <p:clrMapOvr>
    <a:masterClrMapping/>
  </p:clrMapOvr>
  <p:transition spd="med"/>
</p:sld>
</file>

<file path=ppt/slides/slide143.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470" name="财务要素隐含的风险"/>
          <p:cNvSpPr txBox="1"/>
          <p:nvPr/>
        </p:nvSpPr>
        <p:spPr>
          <a:xfrm>
            <a:off x="7542212" y="1984443"/>
            <a:ext cx="9299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财务要素隐含的风险</a:t>
            </a:r>
          </a:p>
        </p:txBody>
      </p:sp>
      <p:sp>
        <p:nvSpPr>
          <p:cNvPr id="1471" name="风险2：应收账款不及时处理…"/>
          <p:cNvSpPr txBox="1"/>
          <p:nvPr/>
        </p:nvSpPr>
        <p:spPr>
          <a:xfrm>
            <a:off x="7245101" y="5746458"/>
            <a:ext cx="9893798" cy="6350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1828800">
              <a:defRPr sz="6000" b="1">
                <a:latin typeface="Helvetica"/>
                <a:ea typeface="Helvetica"/>
                <a:cs typeface="Helvetica"/>
                <a:sym typeface="Helvetica"/>
              </a:defRPr>
            </a:pPr>
            <a:r>
              <a:t>风险2：应收账款不及时处理</a:t>
            </a:r>
          </a:p>
          <a:p>
            <a:pPr algn="l" defTabSz="1828800">
              <a:defRPr sz="6000" b="1">
                <a:latin typeface="Helvetica"/>
                <a:ea typeface="Helvetica"/>
                <a:cs typeface="Helvetica"/>
                <a:sym typeface="Helvetica"/>
              </a:defRPr>
            </a:pPr>
            <a:endParaRPr/>
          </a:p>
          <a:p>
            <a:pPr algn="l" defTabSz="1828800">
              <a:defRPr sz="6000" b="1">
                <a:latin typeface="Helvetica"/>
                <a:ea typeface="Helvetica"/>
                <a:cs typeface="Helvetica"/>
                <a:sym typeface="Helvetica"/>
              </a:defRPr>
            </a:pPr>
            <a:r>
              <a:t>财务上的要求：</a:t>
            </a:r>
          </a:p>
          <a:p>
            <a:pPr algn="l" defTabSz="1828800">
              <a:defRPr sz="6000" b="1">
                <a:latin typeface="Helvetica"/>
                <a:ea typeface="Helvetica"/>
                <a:cs typeface="Helvetica"/>
                <a:sym typeface="Helvetica"/>
              </a:defRPr>
            </a:pPr>
            <a:r>
              <a:t>税收上的要求：</a:t>
            </a:r>
          </a:p>
          <a:p>
            <a:pPr algn="l" defTabSz="1828800">
              <a:defRPr sz="6000" b="1">
                <a:latin typeface="Helvetica"/>
                <a:ea typeface="Helvetica"/>
                <a:cs typeface="Helvetica"/>
                <a:sym typeface="Helvetica"/>
              </a:defRPr>
            </a:pPr>
            <a:r>
              <a:t>法律上的要求：</a:t>
            </a:r>
          </a:p>
          <a:p>
            <a:pPr algn="l" defTabSz="1828800">
              <a:defRPr sz="6000" b="1">
                <a:latin typeface="Helvetica"/>
                <a:ea typeface="Helvetica"/>
                <a:cs typeface="Helvetica"/>
                <a:sym typeface="Helvetica"/>
              </a:defRPr>
            </a:pPr>
            <a:r>
              <a:t>不及时处理的影响</a:t>
            </a:r>
          </a:p>
        </p:txBody>
      </p:sp>
      <p:sp>
        <p:nvSpPr>
          <p:cNvPr id="1472" name="线条"/>
          <p:cNvSpPr/>
          <p:nvPr/>
        </p:nvSpPr>
        <p:spPr>
          <a:xfrm>
            <a:off x="11169974" y="3982281"/>
            <a:ext cx="2044052" cy="1"/>
          </a:xfrm>
          <a:prstGeom prst="line">
            <a:avLst/>
          </a:prstGeom>
          <a:ln w="25400">
            <a:solidFill>
              <a:srgbClr val="FFFFFF"/>
            </a:solidFill>
            <a:miter lim="400000"/>
          </a:ln>
        </p:spPr>
        <p:txBody>
          <a:bodyPr lIns="71437" tIns="71437" rIns="71437" bIns="71437" anchor="ctr"/>
          <a:lstStyle/>
          <a:p>
            <a:pPr defTabSz="821531">
              <a:defRPr sz="3200">
                <a:solidFill>
                  <a:srgbClr val="000000"/>
                </a:solidFill>
              </a:defRPr>
            </a:pPr>
            <a:endParaRPr/>
          </a:p>
        </p:txBody>
      </p:sp>
    </p:spTree>
  </p:cSld>
  <p:clrMapOvr>
    <a:masterClrMapping/>
  </p:clrMapOvr>
  <p:transition spd="med"/>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474" name="风险3：账务处理时间决定缴税时间…"/>
          <p:cNvSpPr txBox="1"/>
          <p:nvPr/>
        </p:nvSpPr>
        <p:spPr>
          <a:xfrm>
            <a:off x="6102102" y="6457895"/>
            <a:ext cx="12179797" cy="4978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1828800">
              <a:defRPr sz="6000" b="1">
                <a:latin typeface="Helvetica"/>
                <a:ea typeface="Helvetica"/>
                <a:cs typeface="Helvetica"/>
                <a:sym typeface="Helvetica"/>
              </a:defRPr>
            </a:pPr>
            <a:r>
              <a:t>风险3：账务处理时间决定缴税时间</a:t>
            </a:r>
          </a:p>
          <a:p>
            <a:pPr algn="l" defTabSz="1828800">
              <a:defRPr sz="6000" b="1">
                <a:latin typeface="Helvetica"/>
                <a:ea typeface="Helvetica"/>
                <a:cs typeface="Helvetica"/>
                <a:sym typeface="Helvetica"/>
              </a:defRPr>
            </a:pPr>
            <a:endParaRPr/>
          </a:p>
          <a:p>
            <a:pPr algn="l" defTabSz="1828800">
              <a:defRPr sz="6000" b="1">
                <a:latin typeface="Helvetica"/>
                <a:ea typeface="Helvetica"/>
                <a:cs typeface="Helvetica"/>
                <a:sym typeface="Helvetica"/>
              </a:defRPr>
            </a:pPr>
            <a:r>
              <a:t>             </a:t>
            </a:r>
          </a:p>
          <a:p>
            <a:pPr algn="l" defTabSz="1828800">
              <a:defRPr sz="6000" b="1">
                <a:latin typeface="Helvetica"/>
                <a:ea typeface="Helvetica"/>
                <a:cs typeface="Helvetica"/>
                <a:sym typeface="Helvetica"/>
              </a:defRPr>
            </a:pPr>
            <a:r>
              <a:t>劳动争议工资、补工资的税务处理</a:t>
            </a:r>
          </a:p>
        </p:txBody>
      </p:sp>
      <p:sp>
        <p:nvSpPr>
          <p:cNvPr id="1475" name="财务要素隐含的风险"/>
          <p:cNvSpPr txBox="1"/>
          <p:nvPr/>
        </p:nvSpPr>
        <p:spPr>
          <a:xfrm>
            <a:off x="7542212" y="1984443"/>
            <a:ext cx="9299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财务要素隐含的风险</a:t>
            </a:r>
          </a:p>
        </p:txBody>
      </p:sp>
      <p:sp>
        <p:nvSpPr>
          <p:cNvPr id="1476" name="线条"/>
          <p:cNvSpPr/>
          <p:nvPr/>
        </p:nvSpPr>
        <p:spPr>
          <a:xfrm>
            <a:off x="11169974" y="3982281"/>
            <a:ext cx="2044052" cy="1"/>
          </a:xfrm>
          <a:prstGeom prst="line">
            <a:avLst/>
          </a:prstGeom>
          <a:ln w="25400">
            <a:solidFill>
              <a:srgbClr val="FFFFFF"/>
            </a:solidFill>
            <a:miter lim="400000"/>
          </a:ln>
        </p:spPr>
        <p:txBody>
          <a:bodyPr lIns="71437" tIns="71437" rIns="71437" bIns="71437" anchor="ctr"/>
          <a:lstStyle/>
          <a:p>
            <a:pPr defTabSz="821531">
              <a:defRPr sz="3200">
                <a:solidFill>
                  <a:srgbClr val="000000"/>
                </a:solidFill>
              </a:defRPr>
            </a:pPr>
            <a:endParaRPr/>
          </a:p>
        </p:txBody>
      </p:sp>
    </p:spTree>
  </p:cSld>
  <p:clrMapOvr>
    <a:masterClrMapping/>
  </p:clrMapOvr>
  <p:transition spd="med"/>
</p:sld>
</file>

<file path=ppt/slides/slide145.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478" name="其实工资的筹划很简单"/>
          <p:cNvSpPr txBox="1"/>
          <p:nvPr/>
        </p:nvSpPr>
        <p:spPr>
          <a:xfrm>
            <a:off x="7034212" y="6075362"/>
            <a:ext cx="10315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其实工资的筹划很简单</a:t>
            </a:r>
          </a:p>
        </p:txBody>
      </p:sp>
    </p:spTree>
  </p:cSld>
  <p:clrMapOvr>
    <a:masterClrMapping/>
  </p:clrMapOvr>
  <p:transition spd="med"/>
</p:sld>
</file>

<file path=ppt/slides/slide146.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480" name="矩形"/>
          <p:cNvSpPr/>
          <p:nvPr/>
        </p:nvSpPr>
        <p:spPr>
          <a:xfrm>
            <a:off x="1856053" y="1549397"/>
            <a:ext cx="4366519" cy="1368013"/>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481" name="案例"/>
          <p:cNvSpPr txBox="1"/>
          <p:nvPr/>
        </p:nvSpPr>
        <p:spPr>
          <a:xfrm>
            <a:off x="2945524" y="1450766"/>
            <a:ext cx="2187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案例</a:t>
            </a:r>
          </a:p>
        </p:txBody>
      </p:sp>
      <p:sp>
        <p:nvSpPr>
          <p:cNvPr id="1482" name="文本"/>
          <p:cNvSpPr txBox="1"/>
          <p:nvPr/>
        </p:nvSpPr>
        <p:spPr>
          <a:xfrm>
            <a:off x="12134700" y="6050998"/>
            <a:ext cx="127001" cy="135763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1828800">
              <a:lnSpc>
                <a:spcPct val="130000"/>
              </a:lnSpc>
              <a:defRPr sz="3600">
                <a:solidFill>
                  <a:srgbClr val="000000"/>
                </a:solidFill>
                <a:latin typeface="Helvetica"/>
                <a:ea typeface="Helvetica"/>
                <a:cs typeface="Helvetica"/>
                <a:sym typeface="Helvetica"/>
              </a:defRPr>
            </a:pPr>
            <a:endParaRPr/>
          </a:p>
        </p:txBody>
      </p:sp>
      <p:sp>
        <p:nvSpPr>
          <p:cNvPr id="1483" name="第一次发放时：…"/>
          <p:cNvSpPr txBox="1"/>
          <p:nvPr/>
        </p:nvSpPr>
        <p:spPr>
          <a:xfrm>
            <a:off x="3157789" y="5358243"/>
            <a:ext cx="17738725" cy="5770880"/>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1828800">
              <a:lnSpc>
                <a:spcPct val="130000"/>
              </a:lnSpc>
              <a:defRPr sz="3600">
                <a:latin typeface="Helvetica"/>
                <a:ea typeface="Helvetica"/>
                <a:cs typeface="Helvetica"/>
                <a:sym typeface="Helvetica"/>
              </a:defRPr>
            </a:pPr>
            <a:r>
              <a:t>第一次发放时：</a:t>
            </a:r>
          </a:p>
          <a:p>
            <a:pPr algn="l" defTabSz="1828800">
              <a:lnSpc>
                <a:spcPct val="130000"/>
              </a:lnSpc>
              <a:defRPr sz="3600">
                <a:latin typeface="Helvetica"/>
                <a:ea typeface="Helvetica"/>
                <a:cs typeface="Helvetica"/>
                <a:sym typeface="Helvetica"/>
              </a:defRPr>
            </a:pPr>
            <a:r>
              <a:t>借：管理费用（生产成本）   10000</a:t>
            </a:r>
          </a:p>
          <a:p>
            <a:pPr algn="l" defTabSz="1828800">
              <a:lnSpc>
                <a:spcPct val="130000"/>
              </a:lnSpc>
              <a:defRPr sz="3600">
                <a:latin typeface="Helvetica"/>
                <a:ea typeface="Helvetica"/>
                <a:cs typeface="Helvetica"/>
                <a:sym typeface="Helvetica"/>
              </a:defRPr>
            </a:pPr>
            <a:r>
              <a:t>贷：应付职工薪酬         10000</a:t>
            </a:r>
          </a:p>
          <a:p>
            <a:pPr algn="l" defTabSz="1828800">
              <a:lnSpc>
                <a:spcPct val="130000"/>
              </a:lnSpc>
              <a:defRPr sz="3600">
                <a:latin typeface="Helvetica"/>
                <a:ea typeface="Helvetica"/>
                <a:cs typeface="Helvetica"/>
                <a:sym typeface="Helvetica"/>
              </a:defRPr>
            </a:pPr>
            <a:r>
              <a:t>借：应付职工薪酬           10000</a:t>
            </a:r>
          </a:p>
          <a:p>
            <a:pPr algn="l" defTabSz="1828800">
              <a:lnSpc>
                <a:spcPct val="130000"/>
              </a:lnSpc>
              <a:defRPr sz="3600">
                <a:latin typeface="Helvetica"/>
                <a:ea typeface="Helvetica"/>
                <a:cs typeface="Helvetica"/>
                <a:sym typeface="Helvetica"/>
              </a:defRPr>
            </a:pPr>
            <a:r>
              <a:t>贷：现金                 10000       </a:t>
            </a:r>
          </a:p>
          <a:p>
            <a:pPr algn="l" defTabSz="1828800">
              <a:lnSpc>
                <a:spcPct val="130000"/>
              </a:lnSpc>
              <a:defRPr sz="3600">
                <a:latin typeface="Helvetica"/>
                <a:ea typeface="Helvetica"/>
                <a:cs typeface="Helvetica"/>
                <a:sym typeface="Helvetica"/>
              </a:defRPr>
            </a:pPr>
            <a:r>
              <a:t>借：其他应收款             110000</a:t>
            </a:r>
          </a:p>
          <a:p>
            <a:pPr algn="l" defTabSz="1828800">
              <a:lnSpc>
                <a:spcPct val="130000"/>
              </a:lnSpc>
              <a:defRPr sz="3600">
                <a:latin typeface="Helvetica"/>
                <a:ea typeface="Helvetica"/>
                <a:cs typeface="Helvetica"/>
                <a:sym typeface="Helvetica"/>
              </a:defRPr>
            </a:pPr>
            <a:r>
              <a:t>贷：现金                 110000</a:t>
            </a:r>
          </a:p>
        </p:txBody>
      </p:sp>
      <p:sp>
        <p:nvSpPr>
          <p:cNvPr id="1484" name="第二次发放时：…"/>
          <p:cNvSpPr txBox="1"/>
          <p:nvPr/>
        </p:nvSpPr>
        <p:spPr>
          <a:xfrm>
            <a:off x="13846046" y="5298985"/>
            <a:ext cx="7380164" cy="403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1828800">
              <a:lnSpc>
                <a:spcPct val="130000"/>
              </a:lnSpc>
              <a:defRPr sz="3600">
                <a:latin typeface="Helvetica"/>
                <a:ea typeface="Helvetica"/>
                <a:cs typeface="Helvetica"/>
                <a:sym typeface="Helvetica"/>
              </a:defRPr>
            </a:pPr>
            <a:r>
              <a:t>第二次发放时：</a:t>
            </a:r>
          </a:p>
          <a:p>
            <a:pPr algn="l" defTabSz="1828800">
              <a:lnSpc>
                <a:spcPct val="130000"/>
              </a:lnSpc>
              <a:defRPr sz="3600">
                <a:latin typeface="Helvetica"/>
                <a:ea typeface="Helvetica"/>
                <a:cs typeface="Helvetica"/>
                <a:sym typeface="Helvetica"/>
              </a:defRPr>
            </a:pPr>
            <a:r>
              <a:t>借：管理费用（生产成本）   10000</a:t>
            </a:r>
          </a:p>
          <a:p>
            <a:pPr algn="l" defTabSz="1828800">
              <a:lnSpc>
                <a:spcPct val="130000"/>
              </a:lnSpc>
              <a:defRPr sz="3600">
                <a:latin typeface="Helvetica"/>
                <a:ea typeface="Helvetica"/>
                <a:cs typeface="Helvetica"/>
                <a:sym typeface="Helvetica"/>
              </a:defRPr>
            </a:pPr>
            <a:r>
              <a:t>贷：应付职工薪酬         10000</a:t>
            </a:r>
          </a:p>
          <a:p>
            <a:pPr algn="l" defTabSz="1828800">
              <a:lnSpc>
                <a:spcPct val="130000"/>
              </a:lnSpc>
              <a:defRPr sz="3600">
                <a:latin typeface="Helvetica"/>
                <a:ea typeface="Helvetica"/>
                <a:cs typeface="Helvetica"/>
                <a:sym typeface="Helvetica"/>
              </a:defRPr>
            </a:pPr>
            <a:r>
              <a:t>借：应付职工薪酬           10000</a:t>
            </a:r>
          </a:p>
          <a:p>
            <a:pPr algn="l" defTabSz="1828800">
              <a:lnSpc>
                <a:spcPct val="130000"/>
              </a:lnSpc>
              <a:defRPr sz="3600">
                <a:latin typeface="Helvetica"/>
                <a:ea typeface="Helvetica"/>
                <a:cs typeface="Helvetica"/>
                <a:sym typeface="Helvetica"/>
              </a:defRPr>
            </a:pPr>
            <a:r>
              <a:t>贷：其他应收款           10000 </a:t>
            </a:r>
          </a:p>
        </p:txBody>
      </p:sp>
      <p:sp>
        <p:nvSpPr>
          <p:cNvPr id="1485" name="一次性取得工资薪金性质的所得12万："/>
          <p:cNvSpPr txBox="1"/>
          <p:nvPr/>
        </p:nvSpPr>
        <p:spPr>
          <a:xfrm>
            <a:off x="6649923" y="1687303"/>
            <a:ext cx="12363649" cy="1092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1828800">
              <a:lnSpc>
                <a:spcPct val="130000"/>
              </a:lnSpc>
              <a:defRPr sz="4000">
                <a:latin typeface="Helvetica"/>
                <a:ea typeface="Helvetica"/>
                <a:cs typeface="Helvetica"/>
                <a:sym typeface="Helvetica"/>
              </a:defRPr>
            </a:pPr>
            <a:r>
              <a:t>  </a:t>
            </a:r>
            <a:r>
              <a:rPr sz="5600"/>
              <a:t>一次性取得工资薪金性质的所得12</a:t>
            </a:r>
            <a:r>
              <a:rPr sz="4800"/>
              <a:t>万：</a:t>
            </a:r>
          </a:p>
        </p:txBody>
      </p:sp>
    </p:spTree>
  </p:cSld>
  <p:clrMapOvr>
    <a:masterClrMapping/>
  </p:clrMapOvr>
  <p:transition spd="med"/>
</p:sld>
</file>

<file path=ppt/slides/slide147.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487" name="矩形"/>
          <p:cNvSpPr/>
          <p:nvPr/>
        </p:nvSpPr>
        <p:spPr>
          <a:xfrm>
            <a:off x="5163656" y="4834880"/>
            <a:ext cx="6023175" cy="4046240"/>
          </a:xfrm>
          <a:prstGeom prst="rect">
            <a:avLst/>
          </a:prstGeom>
          <a:ln w="38100">
            <a:solidFill>
              <a:srgbClr val="FFC400"/>
            </a:solidFill>
            <a:miter lim="400000"/>
          </a:ln>
          <a:effectLst>
            <a:outerShdw blurRad="50800" dist="25400" dir="5400000" rotWithShape="0">
              <a:srgbClr val="FFC400">
                <a:alpha val="50000"/>
              </a:srgbClr>
            </a:outerShdw>
          </a:effectLst>
        </p:spPr>
        <p:txBody>
          <a:bodyPr lIns="71437" tIns="71437" rIns="71437" bIns="71437" anchor="ctr"/>
          <a:lstStyle/>
          <a:p>
            <a:pPr defTabSz="821531">
              <a:defRPr sz="3200"/>
            </a:pPr>
            <a:endParaRPr/>
          </a:p>
        </p:txBody>
      </p:sp>
      <p:sp>
        <p:nvSpPr>
          <p:cNvPr id="1488" name="财务、税务、法律的关系"/>
          <p:cNvSpPr txBox="1"/>
          <p:nvPr/>
        </p:nvSpPr>
        <p:spPr>
          <a:xfrm>
            <a:off x="7907818" y="6055988"/>
            <a:ext cx="11331576" cy="15652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latin typeface="Helvetica"/>
                <a:ea typeface="Helvetica"/>
                <a:cs typeface="Helvetica"/>
                <a:sym typeface="Helvetica"/>
              </a:defRPr>
            </a:lvl1pPr>
          </a:lstStyle>
          <a:p>
            <a:r>
              <a:t>财务、税务、法律的关系</a:t>
            </a:r>
          </a:p>
        </p:txBody>
      </p:sp>
      <p:sp>
        <p:nvSpPr>
          <p:cNvPr id="1489" name="关系"/>
          <p:cNvSpPr txBox="1"/>
          <p:nvPr/>
        </p:nvSpPr>
        <p:spPr>
          <a:xfrm>
            <a:off x="7955467" y="7462479"/>
            <a:ext cx="8667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2800" b="1">
                <a:solidFill>
                  <a:srgbClr val="FFBA02"/>
                </a:solidFill>
                <a:latin typeface="Helvetica"/>
                <a:ea typeface="Helvetica"/>
                <a:cs typeface="Helvetica"/>
                <a:sym typeface="Helvetica"/>
              </a:defRPr>
            </a:lvl1pPr>
          </a:lstStyle>
          <a:p>
            <a:r>
              <a:t>关系</a:t>
            </a:r>
          </a:p>
        </p:txBody>
      </p:sp>
      <p:grpSp>
        <p:nvGrpSpPr>
          <p:cNvPr id="1492" name="成组"/>
          <p:cNvGrpSpPr/>
          <p:nvPr/>
        </p:nvGrpSpPr>
        <p:grpSpPr>
          <a:xfrm>
            <a:off x="5549379" y="5637707"/>
            <a:ext cx="2080053" cy="2401838"/>
            <a:chOff x="160892" y="0"/>
            <a:chExt cx="2080052" cy="2401837"/>
          </a:xfrm>
        </p:grpSpPr>
        <p:sp>
          <p:nvSpPr>
            <p:cNvPr id="1490" name="多边形"/>
            <p:cNvSpPr/>
            <p:nvPr/>
          </p:nvSpPr>
          <p:spPr>
            <a:xfrm>
              <a:off x="160892" y="0"/>
              <a:ext cx="2080054" cy="24018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BA02"/>
            </a:solidFill>
            <a:ln w="12700" cap="flat">
              <a:noFill/>
              <a:miter lim="400000"/>
            </a:ln>
            <a:effectLst/>
          </p:spPr>
          <p:txBody>
            <a:bodyPr wrap="square" lIns="71437" tIns="71437" rIns="71437" bIns="71437" numCol="1" anchor="ctr">
              <a:noAutofit/>
            </a:bodyPr>
            <a:lstStyle/>
            <a:p>
              <a:pPr defTabSz="821531">
                <a:defRPr sz="3200"/>
              </a:pPr>
              <a:endParaRPr/>
            </a:p>
          </p:txBody>
        </p:sp>
        <p:sp>
          <p:nvSpPr>
            <p:cNvPr id="1491" name="形状"/>
            <p:cNvSpPr/>
            <p:nvPr/>
          </p:nvSpPr>
          <p:spPr>
            <a:xfrm>
              <a:off x="650280" y="668839"/>
              <a:ext cx="1101278" cy="11001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395" y="0"/>
                  </a:lnTo>
                  <a:lnTo>
                    <a:pt x="0" y="0"/>
                  </a:lnTo>
                  <a:close/>
                  <a:moveTo>
                    <a:pt x="14486" y="1856"/>
                  </a:moveTo>
                  <a:lnTo>
                    <a:pt x="10950" y="8178"/>
                  </a:lnTo>
                  <a:lnTo>
                    <a:pt x="13040" y="11111"/>
                  </a:lnTo>
                  <a:lnTo>
                    <a:pt x="8480" y="12596"/>
                  </a:lnTo>
                  <a:lnTo>
                    <a:pt x="4483" y="19744"/>
                  </a:lnTo>
                  <a:lnTo>
                    <a:pt x="12508" y="16993"/>
                  </a:lnTo>
                  <a:lnTo>
                    <a:pt x="16049" y="21600"/>
                  </a:lnTo>
                  <a:lnTo>
                    <a:pt x="14981" y="16148"/>
                  </a:lnTo>
                  <a:lnTo>
                    <a:pt x="21600" y="13879"/>
                  </a:lnTo>
                  <a:lnTo>
                    <a:pt x="14486" y="1856"/>
                  </a:lnTo>
                  <a:close/>
                </a:path>
              </a:pathLst>
            </a:custGeom>
            <a:solidFill>
              <a:srgbClr val="FFFFFF"/>
            </a:solidFill>
            <a:ln w="12700" cap="flat">
              <a:noFill/>
              <a:miter lim="400000"/>
            </a:ln>
            <a:effectLst/>
          </p:spPr>
          <p:txBody>
            <a:bodyPr wrap="square" lIns="71437" tIns="71437" rIns="71437" bIns="71437" numCol="1" anchor="ctr">
              <a:noAutofit/>
            </a:bodyPr>
            <a:lstStyle/>
            <a:p>
              <a:pPr defTabSz="821531">
                <a:defRPr sz="3200"/>
              </a:pPr>
              <a:endParaRPr/>
            </a:p>
          </p:txBody>
        </p:sp>
      </p:grpSp>
    </p:spTree>
  </p:cSld>
  <p:clrMapOvr>
    <a:masterClrMapping/>
  </p:clrMapOvr>
  <p:transition spd="med"/>
</p:sld>
</file>

<file path=ppt/slides/slide148.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494" name="矩形"/>
          <p:cNvSpPr/>
          <p:nvPr/>
        </p:nvSpPr>
        <p:spPr>
          <a:xfrm>
            <a:off x="9979870" y="1541332"/>
            <a:ext cx="4366519" cy="1368013"/>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495" name="案例"/>
          <p:cNvSpPr txBox="1"/>
          <p:nvPr/>
        </p:nvSpPr>
        <p:spPr>
          <a:xfrm>
            <a:off x="11069342" y="1442701"/>
            <a:ext cx="2187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案例</a:t>
            </a:r>
          </a:p>
        </p:txBody>
      </p:sp>
      <p:sp>
        <p:nvSpPr>
          <p:cNvPr id="1496" name="常林股份因参股企业特别纳税调整而起诉合资方"/>
          <p:cNvSpPr txBox="1"/>
          <p:nvPr/>
        </p:nvSpPr>
        <p:spPr>
          <a:xfrm>
            <a:off x="2833771" y="3608704"/>
            <a:ext cx="18716458" cy="93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1377950">
              <a:lnSpc>
                <a:spcPct val="150000"/>
              </a:lnSpc>
              <a:spcBef>
                <a:spcPts val="2600"/>
              </a:spcBef>
              <a:defRPr sz="4800">
                <a:latin typeface="Lantinghei SC Extralight"/>
                <a:ea typeface="Lantinghei SC Extralight"/>
                <a:cs typeface="Lantinghei SC Extralight"/>
                <a:sym typeface="Lantinghei SC Extralight"/>
              </a:defRPr>
            </a:lvl1pPr>
          </a:lstStyle>
          <a:p>
            <a:r>
              <a:t>常林股份因参股企业特别纳税调整而起诉合资方</a:t>
            </a:r>
          </a:p>
        </p:txBody>
      </p:sp>
      <p:sp>
        <p:nvSpPr>
          <p:cNvPr id="1497" name="线条"/>
          <p:cNvSpPr/>
          <p:nvPr/>
        </p:nvSpPr>
        <p:spPr>
          <a:xfrm flipH="1">
            <a:off x="7288286" y="6406740"/>
            <a:ext cx="2235201" cy="1295401"/>
          </a:xfrm>
          <a:prstGeom prst="line">
            <a:avLst/>
          </a:prstGeom>
          <a:ln w="50800">
            <a:solidFill>
              <a:srgbClr val="FFBA02"/>
            </a:solidFill>
            <a:tailEnd type="triangle"/>
          </a:ln>
        </p:spPr>
        <p:txBody>
          <a:bodyPr tIns="91439" bIns="91439"/>
          <a:lstStyle/>
          <a:p>
            <a:pPr algn="l" defTabSz="1828800">
              <a:defRPr sz="3600">
                <a:solidFill>
                  <a:srgbClr val="000000"/>
                </a:solidFill>
                <a:latin typeface="Arial"/>
                <a:ea typeface="Arial"/>
                <a:cs typeface="Arial"/>
                <a:sym typeface="Arial"/>
              </a:defRPr>
            </a:pPr>
            <a:endParaRPr/>
          </a:p>
        </p:txBody>
      </p:sp>
      <p:sp>
        <p:nvSpPr>
          <p:cNvPr id="1498" name="控股60%"/>
          <p:cNvSpPr txBox="1"/>
          <p:nvPr/>
        </p:nvSpPr>
        <p:spPr>
          <a:xfrm>
            <a:off x="8170936" y="5876515"/>
            <a:ext cx="889001" cy="19989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1828800">
              <a:defRPr sz="3600">
                <a:latin typeface="Helvetica"/>
                <a:ea typeface="Helvetica"/>
                <a:cs typeface="Helvetica"/>
                <a:sym typeface="Helvetica"/>
              </a:defRPr>
            </a:pPr>
            <a:r>
              <a:t>控股60%</a:t>
            </a:r>
          </a:p>
        </p:txBody>
      </p:sp>
      <p:sp>
        <p:nvSpPr>
          <p:cNvPr id="1499" name="线条"/>
          <p:cNvSpPr/>
          <p:nvPr/>
        </p:nvSpPr>
        <p:spPr>
          <a:xfrm flipH="1" flipV="1">
            <a:off x="14101837" y="5876515"/>
            <a:ext cx="3035301" cy="2047876"/>
          </a:xfrm>
          <a:prstGeom prst="line">
            <a:avLst/>
          </a:prstGeom>
          <a:ln w="50800">
            <a:solidFill>
              <a:srgbClr val="FFBA02"/>
            </a:solidFill>
            <a:tailEnd type="triangle"/>
          </a:ln>
        </p:spPr>
        <p:txBody>
          <a:bodyPr tIns="91439" bIns="91439"/>
          <a:lstStyle/>
          <a:p>
            <a:pPr algn="l" defTabSz="1828800">
              <a:defRPr sz="3600">
                <a:solidFill>
                  <a:srgbClr val="000000"/>
                </a:solidFill>
                <a:latin typeface="Arial"/>
                <a:ea typeface="Arial"/>
                <a:cs typeface="Arial"/>
                <a:sym typeface="Arial"/>
              </a:defRPr>
            </a:pPr>
            <a:endParaRPr/>
          </a:p>
        </p:txBody>
      </p:sp>
      <p:sp>
        <p:nvSpPr>
          <p:cNvPr id="1500" name="母子公司"/>
          <p:cNvSpPr txBox="1"/>
          <p:nvPr/>
        </p:nvSpPr>
        <p:spPr>
          <a:xfrm>
            <a:off x="15444861" y="5860640"/>
            <a:ext cx="889001" cy="27228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a:latin typeface="Helvetica"/>
                <a:ea typeface="Helvetica"/>
                <a:cs typeface="Helvetica"/>
                <a:sym typeface="Helvetica"/>
              </a:defRPr>
            </a:lvl1pPr>
          </a:lstStyle>
          <a:p>
            <a:r>
              <a:t>母子公司</a:t>
            </a:r>
          </a:p>
        </p:txBody>
      </p:sp>
      <p:sp>
        <p:nvSpPr>
          <p:cNvPr id="1501" name="线条"/>
          <p:cNvSpPr/>
          <p:nvPr/>
        </p:nvSpPr>
        <p:spPr>
          <a:xfrm flipH="1" flipV="1">
            <a:off x="7288287" y="9867490"/>
            <a:ext cx="2235200" cy="1552576"/>
          </a:xfrm>
          <a:prstGeom prst="line">
            <a:avLst/>
          </a:prstGeom>
          <a:ln w="50800">
            <a:solidFill>
              <a:srgbClr val="FFBA02"/>
            </a:solidFill>
            <a:tailEnd type="triangle"/>
          </a:ln>
        </p:spPr>
        <p:txBody>
          <a:bodyPr tIns="91439" bIns="91439"/>
          <a:lstStyle/>
          <a:p>
            <a:pPr algn="l" defTabSz="1828800">
              <a:defRPr sz="3600">
                <a:solidFill>
                  <a:srgbClr val="000000"/>
                </a:solidFill>
                <a:latin typeface="Arial"/>
                <a:ea typeface="Arial"/>
                <a:cs typeface="Arial"/>
                <a:sym typeface="Arial"/>
              </a:defRPr>
            </a:pPr>
            <a:endParaRPr/>
          </a:p>
        </p:txBody>
      </p:sp>
      <p:sp>
        <p:nvSpPr>
          <p:cNvPr id="1502" name="参股40%"/>
          <p:cNvSpPr txBox="1"/>
          <p:nvPr/>
        </p:nvSpPr>
        <p:spPr>
          <a:xfrm>
            <a:off x="8170936" y="9997665"/>
            <a:ext cx="889001" cy="19989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1828800">
              <a:defRPr sz="3600">
                <a:latin typeface="Helvetica"/>
                <a:ea typeface="Helvetica"/>
                <a:cs typeface="Helvetica"/>
                <a:sym typeface="Helvetica"/>
              </a:defRPr>
            </a:pPr>
            <a:r>
              <a:t>参股40%</a:t>
            </a:r>
          </a:p>
        </p:txBody>
      </p:sp>
      <p:sp>
        <p:nvSpPr>
          <p:cNvPr id="1503" name="线条"/>
          <p:cNvSpPr/>
          <p:nvPr/>
        </p:nvSpPr>
        <p:spPr>
          <a:xfrm>
            <a:off x="9523486" y="8902289"/>
            <a:ext cx="5764455" cy="1"/>
          </a:xfrm>
          <a:prstGeom prst="line">
            <a:avLst/>
          </a:prstGeom>
          <a:ln w="50800">
            <a:solidFill>
              <a:srgbClr val="FFBA02"/>
            </a:solidFill>
            <a:tailEnd type="triangle"/>
          </a:ln>
        </p:spPr>
        <p:txBody>
          <a:bodyPr tIns="91439" bIns="91439"/>
          <a:lstStyle/>
          <a:p>
            <a:pPr algn="l" defTabSz="1828800">
              <a:defRPr sz="3600">
                <a:solidFill>
                  <a:srgbClr val="000000"/>
                </a:solidFill>
                <a:latin typeface="Arial"/>
                <a:ea typeface="Arial"/>
                <a:cs typeface="Arial"/>
                <a:sym typeface="Arial"/>
              </a:defRPr>
            </a:pPr>
            <a:endParaRPr/>
          </a:p>
        </p:txBody>
      </p:sp>
      <p:sp>
        <p:nvSpPr>
          <p:cNvPr id="1504" name="关联交易"/>
          <p:cNvSpPr txBox="1"/>
          <p:nvPr/>
        </p:nvSpPr>
        <p:spPr>
          <a:xfrm>
            <a:off x="11393523" y="8223636"/>
            <a:ext cx="2024381" cy="8178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3600">
                <a:latin typeface="Helvetica"/>
                <a:ea typeface="Helvetica"/>
                <a:cs typeface="Helvetica"/>
                <a:sym typeface="Helvetica"/>
              </a:defRPr>
            </a:lvl1pPr>
          </a:lstStyle>
          <a:p>
            <a:r>
              <a:t>关联交易</a:t>
            </a:r>
          </a:p>
        </p:txBody>
      </p:sp>
      <p:sp>
        <p:nvSpPr>
          <p:cNvPr id="1505" name="现代中国"/>
          <p:cNvSpPr/>
          <p:nvPr/>
        </p:nvSpPr>
        <p:spPr>
          <a:xfrm>
            <a:off x="10220831" y="5303865"/>
            <a:ext cx="3884598" cy="1292226"/>
          </a:xfrm>
          <a:prstGeom prst="roundRect">
            <a:avLst>
              <a:gd name="adj" fmla="val 26044"/>
            </a:avLst>
          </a:prstGeom>
          <a:solidFill>
            <a:srgbClr val="FFBA02">
              <a:alpha val="89311"/>
            </a:srgbClr>
          </a:solidFill>
          <a:ln w="12700">
            <a:miter lim="400000"/>
          </a:ln>
          <a:extLst>
            <a:ext uri="{C572A759-6A51-4108-AA02-DFA0A04FC94B}">
              <ma14:wrappingTextBoxFlag xmlns:ma14="http://schemas.microsoft.com/office/mac/drawingml/2011/main" val="1"/>
            </a:ext>
          </a:extLst>
        </p:spPr>
        <p:txBody>
          <a:bodyPr tIns="91439" bIns="91439" anchor="ctr"/>
          <a:lstStyle>
            <a:lvl1pPr defTabSz="1828800">
              <a:defRPr>
                <a:latin typeface="微软雅黑"/>
                <a:ea typeface="微软雅黑"/>
                <a:cs typeface="微软雅黑"/>
                <a:sym typeface="微软雅黑"/>
              </a:defRPr>
            </a:lvl1pPr>
          </a:lstStyle>
          <a:p>
            <a:r>
              <a:t>现代中国</a:t>
            </a:r>
          </a:p>
        </p:txBody>
      </p:sp>
      <p:sp>
        <p:nvSpPr>
          <p:cNvPr id="1506" name="现代重工"/>
          <p:cNvSpPr/>
          <p:nvPr/>
        </p:nvSpPr>
        <p:spPr>
          <a:xfrm>
            <a:off x="15399582" y="8293492"/>
            <a:ext cx="3884599" cy="1292226"/>
          </a:xfrm>
          <a:prstGeom prst="roundRect">
            <a:avLst>
              <a:gd name="adj" fmla="val 26044"/>
            </a:avLst>
          </a:prstGeom>
          <a:solidFill>
            <a:srgbClr val="FFBA02">
              <a:alpha val="89311"/>
            </a:srgbClr>
          </a:solidFill>
          <a:ln w="12700">
            <a:miter lim="400000"/>
          </a:ln>
          <a:extLst>
            <a:ext uri="{C572A759-6A51-4108-AA02-DFA0A04FC94B}">
              <ma14:wrappingTextBoxFlag xmlns:ma14="http://schemas.microsoft.com/office/mac/drawingml/2011/main" val="1"/>
            </a:ext>
          </a:extLst>
        </p:spPr>
        <p:txBody>
          <a:bodyPr tIns="91439" bIns="91439" anchor="ctr"/>
          <a:lstStyle>
            <a:lvl1pPr defTabSz="1828800">
              <a:defRPr>
                <a:latin typeface="微软雅黑"/>
                <a:ea typeface="微软雅黑"/>
                <a:cs typeface="微软雅黑"/>
                <a:sym typeface="微软雅黑"/>
              </a:defRPr>
            </a:lvl1pPr>
          </a:lstStyle>
          <a:p>
            <a:r>
              <a:t>现代重工</a:t>
            </a:r>
          </a:p>
        </p:txBody>
      </p:sp>
      <p:sp>
        <p:nvSpPr>
          <p:cNvPr id="1507" name="江苏现代"/>
          <p:cNvSpPr/>
          <p:nvPr/>
        </p:nvSpPr>
        <p:spPr>
          <a:xfrm>
            <a:off x="5170266" y="8293492"/>
            <a:ext cx="3884599" cy="1292226"/>
          </a:xfrm>
          <a:prstGeom prst="roundRect">
            <a:avLst>
              <a:gd name="adj" fmla="val 26044"/>
            </a:avLst>
          </a:prstGeom>
          <a:solidFill>
            <a:srgbClr val="FFBA02">
              <a:alpha val="89311"/>
            </a:srgbClr>
          </a:solidFill>
          <a:ln w="12700">
            <a:miter lim="400000"/>
          </a:ln>
          <a:extLst>
            <a:ext uri="{C572A759-6A51-4108-AA02-DFA0A04FC94B}">
              <ma14:wrappingTextBoxFlag xmlns:ma14="http://schemas.microsoft.com/office/mac/drawingml/2011/main" val="1"/>
            </a:ext>
          </a:extLst>
        </p:spPr>
        <p:txBody>
          <a:bodyPr tIns="91439" bIns="91439" anchor="ctr"/>
          <a:lstStyle>
            <a:lvl1pPr defTabSz="1828800">
              <a:defRPr>
                <a:latin typeface="微软雅黑"/>
                <a:ea typeface="微软雅黑"/>
                <a:cs typeface="微软雅黑"/>
                <a:sym typeface="微软雅黑"/>
              </a:defRPr>
            </a:lvl1pPr>
          </a:lstStyle>
          <a:p>
            <a:r>
              <a:t>江苏现代</a:t>
            </a:r>
          </a:p>
        </p:txBody>
      </p:sp>
      <p:sp>
        <p:nvSpPr>
          <p:cNvPr id="1508" name="常林股份"/>
          <p:cNvSpPr/>
          <p:nvPr/>
        </p:nvSpPr>
        <p:spPr>
          <a:xfrm>
            <a:off x="10249700" y="10877774"/>
            <a:ext cx="3884599" cy="1292226"/>
          </a:xfrm>
          <a:prstGeom prst="roundRect">
            <a:avLst>
              <a:gd name="adj" fmla="val 26044"/>
            </a:avLst>
          </a:prstGeom>
          <a:solidFill>
            <a:srgbClr val="FFBA02">
              <a:alpha val="89311"/>
            </a:srgbClr>
          </a:solidFill>
          <a:ln w="12700">
            <a:miter lim="400000"/>
          </a:ln>
          <a:extLst>
            <a:ext uri="{C572A759-6A51-4108-AA02-DFA0A04FC94B}">
              <ma14:wrappingTextBoxFlag xmlns:ma14="http://schemas.microsoft.com/office/mac/drawingml/2011/main" val="1"/>
            </a:ext>
          </a:extLst>
        </p:spPr>
        <p:txBody>
          <a:bodyPr tIns="91439" bIns="91439" anchor="ctr"/>
          <a:lstStyle>
            <a:lvl1pPr defTabSz="1828800">
              <a:defRPr>
                <a:latin typeface="微软雅黑"/>
                <a:ea typeface="微软雅黑"/>
                <a:cs typeface="微软雅黑"/>
                <a:sym typeface="微软雅黑"/>
              </a:defRPr>
            </a:lvl1pPr>
          </a:lstStyle>
          <a:p>
            <a:r>
              <a:t>常林股份</a:t>
            </a:r>
          </a:p>
        </p:txBody>
      </p:sp>
    </p:spTree>
  </p:cSld>
  <p:clrMapOvr>
    <a:masterClrMapping/>
  </p:clrMapOvr>
  <p:transition spd="med"/>
</p:sld>
</file>

<file path=ppt/slides/slide149.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510" name="矩形"/>
          <p:cNvSpPr/>
          <p:nvPr/>
        </p:nvSpPr>
        <p:spPr>
          <a:xfrm>
            <a:off x="9979870" y="1541332"/>
            <a:ext cx="4366519" cy="1368013"/>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511" name="案例"/>
          <p:cNvSpPr txBox="1"/>
          <p:nvPr/>
        </p:nvSpPr>
        <p:spPr>
          <a:xfrm>
            <a:off x="11069342" y="1442701"/>
            <a:ext cx="2187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案例</a:t>
            </a:r>
          </a:p>
        </p:txBody>
      </p:sp>
      <p:sp>
        <p:nvSpPr>
          <p:cNvPr id="1512" name="常林股份：现代重工利用控制地位，通过关联交易进行转移利润，损害了其利益…"/>
          <p:cNvSpPr txBox="1"/>
          <p:nvPr/>
        </p:nvSpPr>
        <p:spPr>
          <a:xfrm>
            <a:off x="2279863" y="6801526"/>
            <a:ext cx="19824275" cy="3784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1377950">
              <a:lnSpc>
                <a:spcPct val="150000"/>
              </a:lnSpc>
              <a:spcBef>
                <a:spcPts val="2600"/>
              </a:spcBef>
              <a:defRPr sz="4800">
                <a:latin typeface="Lantinghei SC Extralight"/>
                <a:ea typeface="Lantinghei SC Extralight"/>
                <a:cs typeface="Lantinghei SC Extralight"/>
                <a:sym typeface="Lantinghei SC Extralight"/>
              </a:defRPr>
            </a:pPr>
            <a:r>
              <a:t>常林股份：现代重工利用控制地位，通过关联交易进行转移利润，损害了其利益</a:t>
            </a:r>
          </a:p>
          <a:p>
            <a:pPr algn="l" defTabSz="1377950">
              <a:lnSpc>
                <a:spcPct val="150000"/>
              </a:lnSpc>
              <a:spcBef>
                <a:spcPts val="2600"/>
              </a:spcBef>
              <a:defRPr sz="4800">
                <a:latin typeface="Lantinghei SC Extralight"/>
                <a:ea typeface="Lantinghei SC Extralight"/>
                <a:cs typeface="Lantinghei SC Extralight"/>
                <a:sym typeface="Lantinghei SC Extralight"/>
              </a:defRPr>
            </a:pPr>
            <a:r>
              <a:t>现代江苏及其控制人：现代江苏是“纳税调整”而不是”特别纳税调整”</a:t>
            </a:r>
          </a:p>
        </p:txBody>
      </p:sp>
      <p:sp>
        <p:nvSpPr>
          <p:cNvPr id="1513" name="双方争议"/>
          <p:cNvSpPr txBox="1"/>
          <p:nvPr/>
        </p:nvSpPr>
        <p:spPr>
          <a:xfrm>
            <a:off x="10915650" y="4427707"/>
            <a:ext cx="2552701" cy="9540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1377950">
              <a:lnSpc>
                <a:spcPct val="150000"/>
              </a:lnSpc>
              <a:spcBef>
                <a:spcPts val="2600"/>
              </a:spcBef>
              <a:defRPr sz="4800" u="sng">
                <a:latin typeface="Lantinghei SC Demibold"/>
                <a:ea typeface="Lantinghei SC Demibold"/>
                <a:cs typeface="Lantinghei SC Demibold"/>
                <a:sym typeface="Lantinghei SC Demibold"/>
              </a:defRPr>
            </a:lvl1pPr>
          </a:lstStyle>
          <a:p>
            <a:r>
              <a:t>双方争议</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319" name="矩形"/>
          <p:cNvSpPr/>
          <p:nvPr/>
        </p:nvSpPr>
        <p:spPr>
          <a:xfrm>
            <a:off x="1764509" y="1736648"/>
            <a:ext cx="1697127" cy="2138958"/>
          </a:xfrm>
          <a:prstGeom prst="rect">
            <a:avLst/>
          </a:prstGeom>
          <a:ln w="38100">
            <a:solidFill>
              <a:srgbClr val="FFC400"/>
            </a:solidFill>
            <a:miter lim="400000"/>
          </a:ln>
          <a:effectLst>
            <a:outerShdw blurRad="50800" dist="25400" dir="5400000" rotWithShape="0">
              <a:srgbClr val="FFC400">
                <a:alpha val="50000"/>
              </a:srgbClr>
            </a:outerShdw>
          </a:effectLst>
        </p:spPr>
        <p:txBody>
          <a:bodyPr lIns="71437" tIns="71437" rIns="71437" bIns="71437" anchor="ctr"/>
          <a:lstStyle/>
          <a:p>
            <a:pPr defTabSz="821531">
              <a:defRPr sz="3200"/>
            </a:pPr>
            <a:endParaRPr/>
          </a:p>
        </p:txBody>
      </p:sp>
      <p:sp>
        <p:nvSpPr>
          <p:cNvPr id="320" name="增值税与营业税的比对"/>
          <p:cNvSpPr txBox="1"/>
          <p:nvPr/>
        </p:nvSpPr>
        <p:spPr>
          <a:xfrm>
            <a:off x="1833476" y="2023489"/>
            <a:ext cx="11635548" cy="15652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l" defTabSz="821531">
              <a:defRPr sz="8000" b="1">
                <a:latin typeface="Helvetica"/>
                <a:ea typeface="Helvetica"/>
                <a:cs typeface="Helvetica"/>
                <a:sym typeface="Helvetica"/>
              </a:defRPr>
            </a:lvl1pPr>
          </a:lstStyle>
          <a:p>
            <a:r>
              <a:t>   增值税与营业税的比对</a:t>
            </a:r>
          </a:p>
        </p:txBody>
      </p:sp>
      <p:sp>
        <p:nvSpPr>
          <p:cNvPr id="321" name="价内税"/>
          <p:cNvSpPr txBox="1"/>
          <p:nvPr/>
        </p:nvSpPr>
        <p:spPr>
          <a:xfrm>
            <a:off x="5239956" y="5822666"/>
            <a:ext cx="1943101"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1377950">
              <a:lnSpc>
                <a:spcPct val="120000"/>
              </a:lnSpc>
              <a:defRPr sz="4800">
                <a:latin typeface="Lantinghei SC Extralight"/>
                <a:ea typeface="Lantinghei SC Extralight"/>
                <a:cs typeface="Lantinghei SC Extralight"/>
                <a:sym typeface="Lantinghei SC Extralight"/>
              </a:defRPr>
            </a:lvl1pPr>
          </a:lstStyle>
          <a:p>
            <a:r>
              <a:t>价内税</a:t>
            </a:r>
          </a:p>
        </p:txBody>
      </p:sp>
      <p:sp>
        <p:nvSpPr>
          <p:cNvPr id="322" name="增值税4.76=含税销售额100/（1+5%）*5%…"/>
          <p:cNvSpPr txBox="1"/>
          <p:nvPr/>
        </p:nvSpPr>
        <p:spPr>
          <a:xfrm>
            <a:off x="9367735" y="8315379"/>
            <a:ext cx="12177713" cy="19456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1377950">
              <a:lnSpc>
                <a:spcPct val="120000"/>
              </a:lnSpc>
              <a:defRPr sz="4800">
                <a:latin typeface="Lantinghei SC Extralight"/>
                <a:ea typeface="Lantinghei SC Extralight"/>
                <a:cs typeface="Lantinghei SC Extralight"/>
                <a:sym typeface="Lantinghei SC Extralight"/>
              </a:defRPr>
            </a:pPr>
            <a:r>
              <a:t>增值税4.76=含税销售额100/（1+5%）*5%</a:t>
            </a:r>
          </a:p>
          <a:p>
            <a:pPr algn="l" defTabSz="1377950">
              <a:lnSpc>
                <a:spcPct val="120000"/>
              </a:lnSpc>
              <a:defRPr sz="4800">
                <a:latin typeface="Lantinghei SC Extralight"/>
                <a:ea typeface="Lantinghei SC Extralight"/>
                <a:cs typeface="Lantinghei SC Extralight"/>
                <a:sym typeface="Lantinghei SC Extralight"/>
              </a:defRPr>
            </a:pPr>
            <a:r>
              <a:t>纳税人所得=100-4.76=95.24</a:t>
            </a:r>
          </a:p>
        </p:txBody>
      </p:sp>
      <p:sp>
        <p:nvSpPr>
          <p:cNvPr id="323" name="营业税5=销售收入100*税率5%…"/>
          <p:cNvSpPr txBox="1"/>
          <p:nvPr/>
        </p:nvSpPr>
        <p:spPr>
          <a:xfrm>
            <a:off x="9388481" y="5319746"/>
            <a:ext cx="8805863" cy="19456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1377950">
              <a:lnSpc>
                <a:spcPct val="120000"/>
              </a:lnSpc>
              <a:defRPr sz="4800">
                <a:latin typeface="Lantinghei SC Extralight"/>
                <a:ea typeface="Lantinghei SC Extralight"/>
                <a:cs typeface="Lantinghei SC Extralight"/>
                <a:sym typeface="Lantinghei SC Extralight"/>
              </a:defRPr>
            </a:pPr>
            <a:r>
              <a:t>营业税5=销售收入100*税率5%</a:t>
            </a:r>
          </a:p>
          <a:p>
            <a:pPr algn="l" defTabSz="1377950">
              <a:lnSpc>
                <a:spcPct val="120000"/>
              </a:lnSpc>
              <a:defRPr sz="4800">
                <a:latin typeface="Lantinghei SC Extralight"/>
                <a:ea typeface="Lantinghei SC Extralight"/>
                <a:cs typeface="Lantinghei SC Extralight"/>
                <a:sym typeface="Lantinghei SC Extralight"/>
              </a:defRPr>
            </a:pPr>
            <a:r>
              <a:t>纳税人所得=100-5=95</a:t>
            </a:r>
          </a:p>
        </p:txBody>
      </p:sp>
      <p:sp>
        <p:nvSpPr>
          <p:cNvPr id="324" name="注：价内税与价外税最大的区别是其他收入额的判定"/>
          <p:cNvSpPr txBox="1"/>
          <p:nvPr/>
        </p:nvSpPr>
        <p:spPr>
          <a:xfrm>
            <a:off x="5124450" y="11522412"/>
            <a:ext cx="14135100"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1377950">
              <a:lnSpc>
                <a:spcPct val="120000"/>
              </a:lnSpc>
              <a:defRPr sz="4800">
                <a:latin typeface="Lantinghei SC Extralight"/>
                <a:ea typeface="Lantinghei SC Extralight"/>
                <a:cs typeface="Lantinghei SC Extralight"/>
                <a:sym typeface="Lantinghei SC Extralight"/>
              </a:defRPr>
            </a:lvl1pPr>
          </a:lstStyle>
          <a:p>
            <a:r>
              <a:t>注：价内税与价外税最大的区别是其他收入额的判定</a:t>
            </a:r>
          </a:p>
        </p:txBody>
      </p:sp>
      <p:sp>
        <p:nvSpPr>
          <p:cNvPr id="325" name="价外税"/>
          <p:cNvSpPr txBox="1"/>
          <p:nvPr/>
        </p:nvSpPr>
        <p:spPr>
          <a:xfrm>
            <a:off x="5124450" y="8818299"/>
            <a:ext cx="1943100"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1377950">
              <a:lnSpc>
                <a:spcPct val="120000"/>
              </a:lnSpc>
              <a:defRPr sz="4800">
                <a:latin typeface="Lantinghei SC Extralight"/>
                <a:ea typeface="Lantinghei SC Extralight"/>
                <a:cs typeface="Lantinghei SC Extralight"/>
                <a:sym typeface="Lantinghei SC Extralight"/>
              </a:defRPr>
            </a:lvl1pPr>
          </a:lstStyle>
          <a:p>
            <a:r>
              <a:t>价外税</a:t>
            </a:r>
          </a:p>
        </p:txBody>
      </p:sp>
    </p:spTree>
  </p:cSld>
  <p:clrMapOvr>
    <a:masterClrMapping/>
  </p:clrMapOvr>
  <p:transition spd="med"/>
</p:sld>
</file>

<file path=ppt/slides/slide150.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515" name="税收经常是…"/>
          <p:cNvSpPr txBox="1"/>
          <p:nvPr/>
        </p:nvSpPr>
        <p:spPr>
          <a:xfrm>
            <a:off x="8762789" y="5008562"/>
            <a:ext cx="6858422" cy="3698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sz="10000" b="1">
                <a:solidFill>
                  <a:srgbClr val="FFBA02"/>
                </a:solidFill>
                <a:latin typeface="Helvetica"/>
                <a:ea typeface="Helvetica"/>
                <a:cs typeface="Helvetica"/>
                <a:sym typeface="Helvetica"/>
              </a:defRPr>
            </a:pPr>
            <a:r>
              <a:t>税收经常是</a:t>
            </a:r>
          </a:p>
          <a:p>
            <a:pPr defTabSz="821531">
              <a:defRPr sz="10000" b="1">
                <a:solidFill>
                  <a:srgbClr val="FFBA02"/>
                </a:solidFill>
                <a:latin typeface="Helvetica"/>
                <a:ea typeface="Helvetica"/>
                <a:cs typeface="Helvetica"/>
                <a:sym typeface="Helvetica"/>
              </a:defRPr>
            </a:pPr>
            <a:r>
              <a:t>“文字游戏”</a:t>
            </a:r>
          </a:p>
        </p:txBody>
      </p:sp>
    </p:spTree>
  </p:cSld>
  <p:clrMapOvr>
    <a:masterClrMapping/>
  </p:clrMapOvr>
  <p:transition spd="med"/>
</p:sld>
</file>

<file path=ppt/slides/slide151.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517" name="一、名称不同、税收负担完全不同"/>
          <p:cNvSpPr txBox="1"/>
          <p:nvPr/>
        </p:nvSpPr>
        <p:spPr>
          <a:xfrm>
            <a:off x="4161692" y="4970462"/>
            <a:ext cx="16060616" cy="15652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一、名称不同、税收负担完全不同</a:t>
            </a:r>
          </a:p>
        </p:txBody>
      </p:sp>
      <p:sp>
        <p:nvSpPr>
          <p:cNvPr id="1518" name="线条"/>
          <p:cNvSpPr/>
          <p:nvPr/>
        </p:nvSpPr>
        <p:spPr>
          <a:xfrm>
            <a:off x="11169974" y="6858000"/>
            <a:ext cx="2044052" cy="0"/>
          </a:xfrm>
          <a:prstGeom prst="line">
            <a:avLst/>
          </a:prstGeom>
          <a:ln w="25400">
            <a:solidFill>
              <a:srgbClr val="FFFFFF"/>
            </a:solidFill>
            <a:miter lim="400000"/>
          </a:ln>
        </p:spPr>
        <p:txBody>
          <a:bodyPr lIns="71437" tIns="71437" rIns="71437" bIns="71437" anchor="ctr"/>
          <a:lstStyle/>
          <a:p>
            <a:pPr defTabSz="821531">
              <a:defRPr sz="3200">
                <a:solidFill>
                  <a:srgbClr val="000000"/>
                </a:solidFill>
              </a:defRPr>
            </a:pPr>
            <a:endParaRPr/>
          </a:p>
        </p:txBody>
      </p:sp>
    </p:spTree>
  </p:cSld>
  <p:clrMapOvr>
    <a:masterClrMapping/>
  </p:clrMapOvr>
  <p:transition spd="med"/>
</p:sld>
</file>

<file path=ppt/slides/slide152.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520" name="最高院特等奖案例：…"/>
          <p:cNvSpPr txBox="1"/>
          <p:nvPr/>
        </p:nvSpPr>
        <p:spPr>
          <a:xfrm>
            <a:off x="665476" y="5251450"/>
            <a:ext cx="23053048" cy="3213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1828800">
              <a:lnSpc>
                <a:spcPct val="150000"/>
              </a:lnSpc>
              <a:defRPr sz="7000" b="1">
                <a:latin typeface="Helvetica"/>
                <a:ea typeface="Helvetica"/>
                <a:cs typeface="Helvetica"/>
                <a:sym typeface="Helvetica"/>
              </a:defRPr>
            </a:pPr>
            <a:r>
              <a:t>最高院特等奖案例：</a:t>
            </a:r>
          </a:p>
          <a:p>
            <a:pPr defTabSz="1828800">
              <a:lnSpc>
                <a:spcPct val="150000"/>
              </a:lnSpc>
              <a:defRPr sz="7000" b="1">
                <a:latin typeface="Helvetica"/>
                <a:ea typeface="Helvetica"/>
                <a:cs typeface="Helvetica"/>
                <a:sym typeface="Helvetica"/>
              </a:defRPr>
            </a:pPr>
            <a:r>
              <a:t>商品房预售合同解除后，由开发商来偿还购房人银行贷款</a:t>
            </a:r>
          </a:p>
        </p:txBody>
      </p:sp>
      <p:sp>
        <p:nvSpPr>
          <p:cNvPr id="1521" name="矩形"/>
          <p:cNvSpPr/>
          <p:nvPr/>
        </p:nvSpPr>
        <p:spPr>
          <a:xfrm>
            <a:off x="10008741" y="3215827"/>
            <a:ext cx="4366518" cy="1368013"/>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522" name="案例"/>
          <p:cNvSpPr txBox="1"/>
          <p:nvPr/>
        </p:nvSpPr>
        <p:spPr>
          <a:xfrm>
            <a:off x="11098212" y="3117196"/>
            <a:ext cx="2187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案例</a:t>
            </a:r>
          </a:p>
        </p:txBody>
      </p:sp>
    </p:spTree>
  </p:cSld>
  <p:clrMapOvr>
    <a:masterClrMapping/>
  </p:clrMapOvr>
  <p:transition spd="med"/>
</p:sld>
</file>

<file path=ppt/slides/slide153.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524" name="矩形"/>
          <p:cNvSpPr/>
          <p:nvPr/>
        </p:nvSpPr>
        <p:spPr>
          <a:xfrm>
            <a:off x="3343021" y="1444202"/>
            <a:ext cx="4366519" cy="1368013"/>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525" name="案例"/>
          <p:cNvSpPr txBox="1"/>
          <p:nvPr/>
        </p:nvSpPr>
        <p:spPr>
          <a:xfrm>
            <a:off x="4432493" y="1345570"/>
            <a:ext cx="2187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案例</a:t>
            </a:r>
          </a:p>
        </p:txBody>
      </p:sp>
      <p:sp>
        <p:nvSpPr>
          <p:cNvPr id="1526" name="隐藏税收风险"/>
          <p:cNvSpPr txBox="1"/>
          <p:nvPr/>
        </p:nvSpPr>
        <p:spPr>
          <a:xfrm>
            <a:off x="8647453" y="1455108"/>
            <a:ext cx="5448301" cy="1346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1828800">
              <a:lnSpc>
                <a:spcPct val="150000"/>
              </a:lnSpc>
              <a:defRPr sz="7000" b="1">
                <a:latin typeface="Helvetica"/>
                <a:ea typeface="Helvetica"/>
                <a:cs typeface="Helvetica"/>
                <a:sym typeface="Helvetica"/>
              </a:defRPr>
            </a:lvl1pPr>
          </a:lstStyle>
          <a:p>
            <a:r>
              <a:t>隐藏税收风险</a:t>
            </a:r>
          </a:p>
        </p:txBody>
      </p:sp>
      <p:grpSp>
        <p:nvGrpSpPr>
          <p:cNvPr id="1529" name="成组"/>
          <p:cNvGrpSpPr/>
          <p:nvPr/>
        </p:nvGrpSpPr>
        <p:grpSpPr>
          <a:xfrm>
            <a:off x="4270375" y="6680644"/>
            <a:ext cx="3375025" cy="5940426"/>
            <a:chOff x="0" y="0"/>
            <a:chExt cx="3375025" cy="5940425"/>
          </a:xfrm>
        </p:grpSpPr>
        <p:sp>
          <p:nvSpPr>
            <p:cNvPr id="1527" name="圆角矩形"/>
            <p:cNvSpPr/>
            <p:nvPr/>
          </p:nvSpPr>
          <p:spPr>
            <a:xfrm>
              <a:off x="0" y="0"/>
              <a:ext cx="3375025" cy="5940425"/>
            </a:xfrm>
            <a:prstGeom prst="roundRect">
              <a:avLst>
                <a:gd name="adj" fmla="val 16667"/>
              </a:avLst>
            </a:prstGeom>
            <a:noFill/>
            <a:ln w="76200" cap="flat">
              <a:solidFill>
                <a:srgbClr val="FFBA02"/>
              </a:solidFill>
              <a:prstDash val="solid"/>
              <a:miter lim="400000"/>
            </a:ln>
            <a:effectLst/>
          </p:spPr>
          <p:txBody>
            <a:bodyPr wrap="square" lIns="91439" tIns="91439" rIns="91439" bIns="91439" numCol="1" anchor="t">
              <a:noAutofit/>
            </a:bodyPr>
            <a:lstStyle/>
            <a:p>
              <a:pPr algn="l" defTabSz="1828800">
                <a:defRPr sz="3600">
                  <a:solidFill>
                    <a:srgbClr val="000000"/>
                  </a:solidFill>
                  <a:latin typeface="微软雅黑"/>
                  <a:ea typeface="微软雅黑"/>
                  <a:cs typeface="微软雅黑"/>
                  <a:sym typeface="微软雅黑"/>
                </a:defRPr>
              </a:pPr>
              <a:endParaRPr/>
            </a:p>
          </p:txBody>
        </p:sp>
        <p:sp>
          <p:nvSpPr>
            <p:cNvPr id="1528" name="买方与博锦公司约定：…"/>
            <p:cNvSpPr txBox="1"/>
            <p:nvPr/>
          </p:nvSpPr>
          <p:spPr>
            <a:xfrm>
              <a:off x="164688" y="21272"/>
              <a:ext cx="3045649" cy="589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p>
              <a:pPr algn="l" defTabSz="1828800">
                <a:defRPr sz="3600">
                  <a:latin typeface="微软雅黑"/>
                  <a:ea typeface="微软雅黑"/>
                  <a:cs typeface="微软雅黑"/>
                  <a:sym typeface="微软雅黑"/>
                </a:defRPr>
              </a:pPr>
              <a:r>
                <a:t>买方与博锦公司约定：</a:t>
              </a:r>
            </a:p>
            <a:p>
              <a:pPr algn="l" defTabSz="1828800">
                <a:defRPr sz="3600">
                  <a:latin typeface="微软雅黑"/>
                  <a:ea typeface="微软雅黑"/>
                  <a:cs typeface="微软雅黑"/>
                  <a:sym typeface="微软雅黑"/>
                </a:defRPr>
              </a:pPr>
              <a:r>
                <a:t>1.定于2011年12月31日前房屋交付</a:t>
              </a:r>
            </a:p>
            <a:p>
              <a:pPr algn="l" defTabSz="1828800">
                <a:defRPr sz="3600">
                  <a:latin typeface="微软雅黑"/>
                  <a:ea typeface="微软雅黑"/>
                  <a:cs typeface="微软雅黑"/>
                  <a:sym typeface="微软雅黑"/>
                </a:defRPr>
              </a:pPr>
              <a:r>
                <a:t>2.逾期超过60天，买方有权单方面解除本合同。</a:t>
              </a:r>
            </a:p>
          </p:txBody>
        </p:sp>
      </p:grpSp>
      <p:grpSp>
        <p:nvGrpSpPr>
          <p:cNvPr id="1532" name="成组"/>
          <p:cNvGrpSpPr/>
          <p:nvPr/>
        </p:nvGrpSpPr>
        <p:grpSpPr>
          <a:xfrm>
            <a:off x="8378825" y="6680644"/>
            <a:ext cx="3105150" cy="5861051"/>
            <a:chOff x="0" y="0"/>
            <a:chExt cx="3105150" cy="5861050"/>
          </a:xfrm>
        </p:grpSpPr>
        <p:sp>
          <p:nvSpPr>
            <p:cNvPr id="1530" name="圆角矩形"/>
            <p:cNvSpPr/>
            <p:nvPr/>
          </p:nvSpPr>
          <p:spPr>
            <a:xfrm>
              <a:off x="0" y="0"/>
              <a:ext cx="3105150" cy="5861050"/>
            </a:xfrm>
            <a:prstGeom prst="roundRect">
              <a:avLst>
                <a:gd name="adj" fmla="val 16667"/>
              </a:avLst>
            </a:prstGeom>
            <a:noFill/>
            <a:ln w="76200" cap="flat">
              <a:solidFill>
                <a:srgbClr val="FFBA02"/>
              </a:solidFill>
              <a:prstDash val="solid"/>
              <a:miter lim="400000"/>
            </a:ln>
            <a:effectLst/>
          </p:spPr>
          <p:txBody>
            <a:bodyPr wrap="square" lIns="91439" tIns="91439" rIns="91439" bIns="91439" numCol="1" anchor="t">
              <a:noAutofit/>
            </a:bodyPr>
            <a:lstStyle/>
            <a:p>
              <a:pPr algn="l" defTabSz="1828800">
                <a:defRPr sz="3600">
                  <a:solidFill>
                    <a:srgbClr val="000000"/>
                  </a:solidFill>
                  <a:latin typeface="微软雅黑"/>
                  <a:ea typeface="微软雅黑"/>
                  <a:cs typeface="微软雅黑"/>
                  <a:sym typeface="微软雅黑"/>
                </a:defRPr>
              </a:pPr>
              <a:endParaRPr/>
            </a:p>
          </p:txBody>
        </p:sp>
        <p:sp>
          <p:nvSpPr>
            <p:cNvPr id="1531" name="买方交首付并贷款。"/>
            <p:cNvSpPr txBox="1"/>
            <p:nvPr/>
          </p:nvSpPr>
          <p:spPr>
            <a:xfrm>
              <a:off x="151519" y="151518"/>
              <a:ext cx="2802112" cy="36372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p>
              <a:pPr algn="l" defTabSz="1828800">
                <a:defRPr sz="3600">
                  <a:latin typeface="微软雅黑"/>
                  <a:ea typeface="微软雅黑"/>
                  <a:cs typeface="微软雅黑"/>
                  <a:sym typeface="微软雅黑"/>
                </a:defRPr>
              </a:pPr>
              <a:endParaRPr/>
            </a:p>
            <a:p>
              <a:pPr algn="l" defTabSz="1828800">
                <a:defRPr sz="3600">
                  <a:latin typeface="微软雅黑"/>
                  <a:ea typeface="微软雅黑"/>
                  <a:cs typeface="微软雅黑"/>
                  <a:sym typeface="微软雅黑"/>
                </a:defRPr>
              </a:pPr>
              <a:endParaRPr/>
            </a:p>
            <a:p>
              <a:pPr algn="l" defTabSz="1828800">
                <a:defRPr sz="3600">
                  <a:latin typeface="微软雅黑"/>
                  <a:ea typeface="微软雅黑"/>
                  <a:cs typeface="微软雅黑"/>
                  <a:sym typeface="微软雅黑"/>
                </a:defRPr>
              </a:pPr>
              <a:endParaRPr/>
            </a:p>
            <a:p>
              <a:pPr algn="l" defTabSz="1828800">
                <a:defRPr sz="3600">
                  <a:latin typeface="微软雅黑"/>
                  <a:ea typeface="微软雅黑"/>
                  <a:cs typeface="微软雅黑"/>
                  <a:sym typeface="微软雅黑"/>
                </a:defRPr>
              </a:pPr>
              <a:endParaRPr/>
            </a:p>
            <a:p>
              <a:pPr algn="l" defTabSz="1828800">
                <a:defRPr sz="3600">
                  <a:latin typeface="微软雅黑"/>
                  <a:ea typeface="微软雅黑"/>
                  <a:cs typeface="微软雅黑"/>
                  <a:sym typeface="微软雅黑"/>
                </a:defRPr>
              </a:pPr>
              <a:r>
                <a:t>买方交首付并贷款。</a:t>
              </a:r>
            </a:p>
          </p:txBody>
        </p:sp>
      </p:grpSp>
      <p:grpSp>
        <p:nvGrpSpPr>
          <p:cNvPr id="1535" name="成组"/>
          <p:cNvGrpSpPr/>
          <p:nvPr/>
        </p:nvGrpSpPr>
        <p:grpSpPr>
          <a:xfrm>
            <a:off x="12484100" y="6680644"/>
            <a:ext cx="3108325" cy="5718176"/>
            <a:chOff x="0" y="0"/>
            <a:chExt cx="3108325" cy="5718175"/>
          </a:xfrm>
        </p:grpSpPr>
        <p:sp>
          <p:nvSpPr>
            <p:cNvPr id="1533" name="圆角矩形"/>
            <p:cNvSpPr/>
            <p:nvPr/>
          </p:nvSpPr>
          <p:spPr>
            <a:xfrm>
              <a:off x="0" y="0"/>
              <a:ext cx="3108325" cy="5718175"/>
            </a:xfrm>
            <a:prstGeom prst="roundRect">
              <a:avLst>
                <a:gd name="adj" fmla="val 16667"/>
              </a:avLst>
            </a:prstGeom>
            <a:noFill/>
            <a:ln w="76200" cap="flat">
              <a:solidFill>
                <a:srgbClr val="FFBA02"/>
              </a:solidFill>
              <a:prstDash val="solid"/>
              <a:miter lim="400000"/>
            </a:ln>
            <a:effectLst/>
          </p:spPr>
          <p:txBody>
            <a:bodyPr wrap="square" lIns="91439" tIns="91439" rIns="91439" bIns="91439" numCol="1" anchor="t">
              <a:noAutofit/>
            </a:bodyPr>
            <a:lstStyle/>
            <a:p>
              <a:pPr algn="l" defTabSz="1828800">
                <a:defRPr sz="3600">
                  <a:solidFill>
                    <a:srgbClr val="000000"/>
                  </a:solidFill>
                  <a:latin typeface="微软雅黑"/>
                  <a:ea typeface="微软雅黑"/>
                  <a:cs typeface="微软雅黑"/>
                  <a:sym typeface="微软雅黑"/>
                </a:defRPr>
              </a:pPr>
              <a:endParaRPr/>
            </a:p>
          </p:txBody>
        </p:sp>
        <p:sp>
          <p:nvSpPr>
            <p:cNvPr id="1534" name="买方开始还贷款。"/>
            <p:cNvSpPr txBox="1"/>
            <p:nvPr/>
          </p:nvSpPr>
          <p:spPr>
            <a:xfrm>
              <a:off x="151674" y="151675"/>
              <a:ext cx="2804977" cy="36372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p>
              <a:pPr algn="l" defTabSz="1828800">
                <a:defRPr sz="3600">
                  <a:latin typeface="微软雅黑"/>
                  <a:ea typeface="微软雅黑"/>
                  <a:cs typeface="微软雅黑"/>
                  <a:sym typeface="微软雅黑"/>
                </a:defRPr>
              </a:pPr>
              <a:endParaRPr/>
            </a:p>
            <a:p>
              <a:pPr algn="l" defTabSz="1828800">
                <a:defRPr sz="3600">
                  <a:latin typeface="微软雅黑"/>
                  <a:ea typeface="微软雅黑"/>
                  <a:cs typeface="微软雅黑"/>
                  <a:sym typeface="微软雅黑"/>
                </a:defRPr>
              </a:pPr>
              <a:endParaRPr/>
            </a:p>
            <a:p>
              <a:pPr algn="l" defTabSz="1828800">
                <a:defRPr sz="3600">
                  <a:latin typeface="微软雅黑"/>
                  <a:ea typeface="微软雅黑"/>
                  <a:cs typeface="微软雅黑"/>
                  <a:sym typeface="微软雅黑"/>
                </a:defRPr>
              </a:pPr>
              <a:endParaRPr/>
            </a:p>
            <a:p>
              <a:pPr algn="l" defTabSz="1828800">
                <a:defRPr sz="3600">
                  <a:latin typeface="微软雅黑"/>
                  <a:ea typeface="微软雅黑"/>
                  <a:cs typeface="微软雅黑"/>
                  <a:sym typeface="微软雅黑"/>
                </a:defRPr>
              </a:pPr>
              <a:endParaRPr/>
            </a:p>
            <a:p>
              <a:pPr algn="l" defTabSz="1828800">
                <a:defRPr sz="3600">
                  <a:latin typeface="微软雅黑"/>
                  <a:ea typeface="微软雅黑"/>
                  <a:cs typeface="微软雅黑"/>
                  <a:sym typeface="微软雅黑"/>
                </a:defRPr>
              </a:pPr>
              <a:r>
                <a:t>买方开始还贷款。</a:t>
              </a:r>
            </a:p>
          </p:txBody>
        </p:sp>
      </p:grpSp>
      <p:grpSp>
        <p:nvGrpSpPr>
          <p:cNvPr id="1538" name="成组"/>
          <p:cNvGrpSpPr/>
          <p:nvPr/>
        </p:nvGrpSpPr>
        <p:grpSpPr>
          <a:xfrm>
            <a:off x="16592550" y="6680644"/>
            <a:ext cx="3105150" cy="5718176"/>
            <a:chOff x="0" y="0"/>
            <a:chExt cx="3105150" cy="5718175"/>
          </a:xfrm>
        </p:grpSpPr>
        <p:sp>
          <p:nvSpPr>
            <p:cNvPr id="1536" name="圆角矩形"/>
            <p:cNvSpPr/>
            <p:nvPr/>
          </p:nvSpPr>
          <p:spPr>
            <a:xfrm>
              <a:off x="0" y="0"/>
              <a:ext cx="3105150" cy="5718175"/>
            </a:xfrm>
            <a:prstGeom prst="roundRect">
              <a:avLst>
                <a:gd name="adj" fmla="val 16667"/>
              </a:avLst>
            </a:prstGeom>
            <a:noFill/>
            <a:ln w="76200" cap="flat">
              <a:solidFill>
                <a:srgbClr val="FFBA02"/>
              </a:solidFill>
              <a:prstDash val="solid"/>
              <a:miter lim="400000"/>
            </a:ln>
            <a:effectLst/>
          </p:spPr>
          <p:txBody>
            <a:bodyPr wrap="square" lIns="91439" tIns="91439" rIns="91439" bIns="91439" numCol="1" anchor="t">
              <a:noAutofit/>
            </a:bodyPr>
            <a:lstStyle/>
            <a:p>
              <a:pPr algn="l" defTabSz="1828800">
                <a:defRPr sz="3600">
                  <a:solidFill>
                    <a:srgbClr val="000000"/>
                  </a:solidFill>
                  <a:latin typeface="微软雅黑"/>
                  <a:ea typeface="微软雅黑"/>
                  <a:cs typeface="微软雅黑"/>
                  <a:sym typeface="微软雅黑"/>
                </a:defRPr>
              </a:pPr>
              <a:endParaRPr/>
            </a:p>
          </p:txBody>
        </p:sp>
        <p:sp>
          <p:nvSpPr>
            <p:cNvPr id="1537" name="博锦公司逾期交房超过60日，买方请求解除预售合同和担保合同。"/>
            <p:cNvSpPr txBox="1"/>
            <p:nvPr/>
          </p:nvSpPr>
          <p:spPr>
            <a:xfrm>
              <a:off x="151519" y="151518"/>
              <a:ext cx="2802112" cy="45389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p>
              <a:pPr algn="l" defTabSz="1828800">
                <a:defRPr sz="3600">
                  <a:latin typeface="微软雅黑"/>
                  <a:ea typeface="微软雅黑"/>
                  <a:cs typeface="微软雅黑"/>
                  <a:sym typeface="微软雅黑"/>
                </a:defRPr>
              </a:pPr>
              <a:endParaRPr/>
            </a:p>
            <a:p>
              <a:pPr algn="l" defTabSz="1828800">
                <a:defRPr sz="3600">
                  <a:latin typeface="微软雅黑"/>
                  <a:ea typeface="微软雅黑"/>
                  <a:cs typeface="微软雅黑"/>
                  <a:sym typeface="微软雅黑"/>
                </a:defRPr>
              </a:pPr>
              <a:r>
                <a:t>博锦公司逾期交房超过60日，买方请求解除预售合同和担保合同。</a:t>
              </a:r>
            </a:p>
          </p:txBody>
        </p:sp>
      </p:grpSp>
      <p:sp>
        <p:nvSpPr>
          <p:cNvPr id="1539" name="2010年4月13日"/>
          <p:cNvSpPr txBox="1"/>
          <p:nvPr/>
        </p:nvSpPr>
        <p:spPr>
          <a:xfrm>
            <a:off x="3808501" y="4367755"/>
            <a:ext cx="3644901" cy="8559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3800">
                <a:latin typeface="Helvetica"/>
                <a:ea typeface="Helvetica"/>
                <a:cs typeface="Helvetica"/>
                <a:sym typeface="Helvetica"/>
              </a:defRPr>
            </a:lvl1pPr>
          </a:lstStyle>
          <a:p>
            <a:r>
              <a:t>2010年4月13日</a:t>
            </a:r>
          </a:p>
        </p:txBody>
      </p:sp>
      <p:sp>
        <p:nvSpPr>
          <p:cNvPr id="1540" name="2010年4月13日"/>
          <p:cNvSpPr txBox="1"/>
          <p:nvPr/>
        </p:nvSpPr>
        <p:spPr>
          <a:xfrm>
            <a:off x="8248650" y="4367755"/>
            <a:ext cx="3644900" cy="8559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3800">
                <a:latin typeface="Helvetica"/>
                <a:ea typeface="Helvetica"/>
                <a:cs typeface="Helvetica"/>
                <a:sym typeface="Helvetica"/>
              </a:defRPr>
            </a:lvl1pPr>
          </a:lstStyle>
          <a:p>
            <a:r>
              <a:t>2010年4月13日</a:t>
            </a:r>
          </a:p>
        </p:txBody>
      </p:sp>
      <p:sp>
        <p:nvSpPr>
          <p:cNvPr id="1541" name="2010年5月20日"/>
          <p:cNvSpPr txBox="1"/>
          <p:nvPr/>
        </p:nvSpPr>
        <p:spPr>
          <a:xfrm>
            <a:off x="12588037" y="4367755"/>
            <a:ext cx="3648076" cy="8559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3800">
                <a:latin typeface="Helvetica"/>
                <a:ea typeface="Helvetica"/>
                <a:cs typeface="Helvetica"/>
                <a:sym typeface="Helvetica"/>
              </a:defRPr>
            </a:lvl1pPr>
          </a:lstStyle>
          <a:p>
            <a:r>
              <a:t>2010年5月20日</a:t>
            </a:r>
          </a:p>
        </p:txBody>
      </p:sp>
      <p:sp>
        <p:nvSpPr>
          <p:cNvPr id="1542" name="2013年3月"/>
          <p:cNvSpPr txBox="1"/>
          <p:nvPr/>
        </p:nvSpPr>
        <p:spPr>
          <a:xfrm>
            <a:off x="16930599" y="4367755"/>
            <a:ext cx="3644901" cy="8559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3800">
                <a:latin typeface="Helvetica"/>
                <a:ea typeface="Helvetica"/>
                <a:cs typeface="Helvetica"/>
                <a:sym typeface="Helvetica"/>
              </a:defRPr>
            </a:lvl1pPr>
          </a:lstStyle>
          <a:p>
            <a:r>
              <a:t>2013年3月</a:t>
            </a:r>
          </a:p>
        </p:txBody>
      </p:sp>
      <p:sp>
        <p:nvSpPr>
          <p:cNvPr id="1543" name="箭头"/>
          <p:cNvSpPr/>
          <p:nvPr/>
        </p:nvSpPr>
        <p:spPr>
          <a:xfrm>
            <a:off x="3022189" y="5716305"/>
            <a:ext cx="18339622" cy="471771"/>
          </a:xfrm>
          <a:prstGeom prst="rightArrow">
            <a:avLst>
              <a:gd name="adj1" fmla="val 50000"/>
              <a:gd name="adj2" fmla="val 91959"/>
            </a:avLst>
          </a:prstGeom>
          <a:solidFill>
            <a:srgbClr val="FFBA02"/>
          </a:solidFill>
          <a:ln w="12700">
            <a:miter lim="400000"/>
          </a:ln>
        </p:spPr>
        <p:txBody>
          <a:bodyPr tIns="91439" bIns="91439"/>
          <a:lstStyle/>
          <a:p>
            <a:pPr algn="l" defTabSz="1828800">
              <a:defRPr sz="3600">
                <a:solidFill>
                  <a:srgbClr val="000000"/>
                </a:solidFill>
                <a:latin typeface="微软雅黑"/>
                <a:ea typeface="微软雅黑"/>
                <a:cs typeface="微软雅黑"/>
                <a:sym typeface="微软雅黑"/>
              </a:defRPr>
            </a:pPr>
            <a:endParaRPr/>
          </a:p>
        </p:txBody>
      </p:sp>
    </p:spTree>
  </p:cSld>
  <p:clrMapOvr>
    <a:masterClrMapping/>
  </p:clrMapOvr>
  <p:transition spd="med"/>
</p:sld>
</file>

<file path=ppt/slides/slide154.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545" name="矩形"/>
          <p:cNvSpPr/>
          <p:nvPr/>
        </p:nvSpPr>
        <p:spPr>
          <a:xfrm>
            <a:off x="3343021" y="1444202"/>
            <a:ext cx="4366519" cy="1368013"/>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546" name="案例"/>
          <p:cNvSpPr txBox="1"/>
          <p:nvPr/>
        </p:nvSpPr>
        <p:spPr>
          <a:xfrm>
            <a:off x="4432493" y="1345570"/>
            <a:ext cx="2187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案例</a:t>
            </a:r>
          </a:p>
        </p:txBody>
      </p:sp>
      <p:sp>
        <p:nvSpPr>
          <p:cNvPr id="1547" name="隐藏税收风险"/>
          <p:cNvSpPr txBox="1"/>
          <p:nvPr/>
        </p:nvSpPr>
        <p:spPr>
          <a:xfrm>
            <a:off x="8647453" y="1455108"/>
            <a:ext cx="5448301" cy="1346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1828800">
              <a:lnSpc>
                <a:spcPct val="150000"/>
              </a:lnSpc>
              <a:defRPr sz="7000" b="1">
                <a:latin typeface="Helvetica"/>
                <a:ea typeface="Helvetica"/>
                <a:cs typeface="Helvetica"/>
                <a:sym typeface="Helvetica"/>
              </a:defRPr>
            </a:lvl1pPr>
          </a:lstStyle>
          <a:p>
            <a:r>
              <a:t>隐藏税收风险</a:t>
            </a:r>
          </a:p>
        </p:txBody>
      </p:sp>
      <p:sp>
        <p:nvSpPr>
          <p:cNvPr id="1548" name="如下判决：…"/>
          <p:cNvSpPr txBox="1"/>
          <p:nvPr/>
        </p:nvSpPr>
        <p:spPr>
          <a:xfrm>
            <a:off x="5360874" y="3819083"/>
            <a:ext cx="13662252" cy="84531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1377950">
              <a:lnSpc>
                <a:spcPct val="110000"/>
              </a:lnSpc>
              <a:spcBef>
                <a:spcPts val="2600"/>
              </a:spcBef>
              <a:defRPr sz="4800">
                <a:latin typeface="Lantinghei SC Extralight"/>
                <a:ea typeface="Lantinghei SC Extralight"/>
                <a:cs typeface="Lantinghei SC Extralight"/>
                <a:sym typeface="Lantinghei SC Extralight"/>
              </a:defRPr>
            </a:pPr>
            <a:r>
              <a:t>       如下判决：</a:t>
            </a:r>
          </a:p>
          <a:p>
            <a:pPr algn="l" defTabSz="1377950">
              <a:lnSpc>
                <a:spcPct val="110000"/>
              </a:lnSpc>
              <a:spcBef>
                <a:spcPts val="2600"/>
              </a:spcBef>
              <a:defRPr sz="4800">
                <a:latin typeface="Lantinghei SC Extralight"/>
                <a:ea typeface="Lantinghei SC Extralight"/>
                <a:cs typeface="Lantinghei SC Extralight"/>
                <a:sym typeface="Lantinghei SC Extralight"/>
              </a:defRPr>
            </a:pPr>
            <a:r>
              <a:t>一、解除签订的《上海市商品房预售合同》；</a:t>
            </a:r>
          </a:p>
          <a:p>
            <a:pPr algn="l" defTabSz="1377950">
              <a:lnSpc>
                <a:spcPct val="110000"/>
              </a:lnSpc>
              <a:spcBef>
                <a:spcPts val="2600"/>
              </a:spcBef>
              <a:defRPr sz="4800">
                <a:latin typeface="Lantinghei SC Extralight"/>
                <a:ea typeface="Lantinghei SC Extralight"/>
                <a:cs typeface="Lantinghei SC Extralight"/>
                <a:sym typeface="Lantinghei SC Extralight"/>
              </a:defRPr>
            </a:pPr>
            <a:r>
              <a:t>二、解除签订的《个人住房借款担保合同》；</a:t>
            </a:r>
          </a:p>
          <a:p>
            <a:pPr algn="l" defTabSz="1377950">
              <a:lnSpc>
                <a:spcPct val="110000"/>
              </a:lnSpc>
              <a:spcBef>
                <a:spcPts val="2600"/>
              </a:spcBef>
              <a:defRPr sz="4800">
                <a:latin typeface="Lantinghei SC Extralight"/>
                <a:ea typeface="Lantinghei SC Extralight"/>
                <a:cs typeface="Lantinghei SC Extralight"/>
                <a:sym typeface="Lantinghei SC Extralight"/>
              </a:defRPr>
            </a:pPr>
            <a:r>
              <a:t>三、返还首付款及已向银行归还的相应贷款本金；</a:t>
            </a:r>
          </a:p>
          <a:p>
            <a:pPr algn="l" defTabSz="1377950">
              <a:lnSpc>
                <a:spcPct val="110000"/>
              </a:lnSpc>
              <a:spcBef>
                <a:spcPts val="2600"/>
              </a:spcBef>
              <a:defRPr sz="4800">
                <a:latin typeface="Lantinghei SC Extralight"/>
                <a:ea typeface="Lantinghei SC Extralight"/>
                <a:cs typeface="Lantinghei SC Extralight"/>
                <a:sym typeface="Lantinghei SC Extralight"/>
              </a:defRPr>
            </a:pPr>
            <a:r>
              <a:t>四、博锦公司赔偿以首付款为本金的相应利息；</a:t>
            </a:r>
          </a:p>
          <a:p>
            <a:pPr algn="l" defTabSz="1377950">
              <a:lnSpc>
                <a:spcPct val="110000"/>
              </a:lnSpc>
              <a:spcBef>
                <a:spcPts val="2600"/>
              </a:spcBef>
              <a:defRPr sz="4800">
                <a:latin typeface="Lantinghei SC Extralight"/>
                <a:ea typeface="Lantinghei SC Extralight"/>
                <a:cs typeface="Lantinghei SC Extralight"/>
                <a:sym typeface="Lantinghei SC Extralight"/>
              </a:defRPr>
            </a:pPr>
            <a:r>
              <a:t>五、博锦公司赔偿已向银行支付的贷款利息；</a:t>
            </a:r>
          </a:p>
          <a:p>
            <a:pPr algn="l" defTabSz="1377950">
              <a:lnSpc>
                <a:spcPct val="110000"/>
              </a:lnSpc>
              <a:spcBef>
                <a:spcPts val="2600"/>
              </a:spcBef>
              <a:defRPr sz="4800">
                <a:latin typeface="Lantinghei SC Extralight"/>
                <a:ea typeface="Lantinghei SC Extralight"/>
                <a:cs typeface="Lantinghei SC Extralight"/>
                <a:sym typeface="Lantinghei SC Extralight"/>
              </a:defRPr>
            </a:pPr>
            <a:r>
              <a:t>六、博锦公司向银行偿还剩余的贷款。</a:t>
            </a:r>
          </a:p>
        </p:txBody>
      </p:sp>
    </p:spTree>
  </p:cSld>
  <p:clrMapOvr>
    <a:masterClrMapping/>
  </p:clrMapOvr>
  <p:transition spd="med"/>
</p:sld>
</file>

<file path=ppt/slides/slide155.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550" name="“陈发树梦碎云南白药”…"/>
          <p:cNvSpPr txBox="1"/>
          <p:nvPr/>
        </p:nvSpPr>
        <p:spPr>
          <a:xfrm>
            <a:off x="665476" y="5712922"/>
            <a:ext cx="23053048" cy="3213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1828800">
              <a:lnSpc>
                <a:spcPct val="150000"/>
              </a:lnSpc>
              <a:defRPr sz="7000" b="1">
                <a:latin typeface="Helvetica"/>
                <a:ea typeface="Helvetica"/>
                <a:cs typeface="Helvetica"/>
                <a:sym typeface="Helvetica"/>
              </a:defRPr>
            </a:pPr>
            <a:r>
              <a:t>“陈发树梦碎云南白药”</a:t>
            </a:r>
          </a:p>
          <a:p>
            <a:pPr defTabSz="1828800">
              <a:lnSpc>
                <a:spcPct val="150000"/>
              </a:lnSpc>
              <a:defRPr sz="7000" b="1">
                <a:latin typeface="Helvetica"/>
                <a:ea typeface="Helvetica"/>
                <a:cs typeface="Helvetica"/>
                <a:sym typeface="Helvetica"/>
              </a:defRPr>
            </a:pPr>
            <a:r>
              <a:t>上诉申请隐藏税收风险</a:t>
            </a:r>
          </a:p>
        </p:txBody>
      </p:sp>
      <p:sp>
        <p:nvSpPr>
          <p:cNvPr id="1551" name="矩形"/>
          <p:cNvSpPr/>
          <p:nvPr/>
        </p:nvSpPr>
        <p:spPr>
          <a:xfrm>
            <a:off x="10008741" y="3215827"/>
            <a:ext cx="4366518" cy="1368013"/>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552" name="案例"/>
          <p:cNvSpPr txBox="1"/>
          <p:nvPr/>
        </p:nvSpPr>
        <p:spPr>
          <a:xfrm>
            <a:off x="11098212" y="3117196"/>
            <a:ext cx="2187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案例</a:t>
            </a:r>
          </a:p>
        </p:txBody>
      </p:sp>
    </p:spTree>
  </p:cSld>
  <p:clrMapOvr>
    <a:masterClrMapping/>
  </p:clrMapOvr>
  <p:transition spd="med"/>
</p:sld>
</file>

<file path=ppt/slides/slide156.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554" name="矩形"/>
          <p:cNvSpPr/>
          <p:nvPr/>
        </p:nvSpPr>
        <p:spPr>
          <a:xfrm>
            <a:off x="3343021" y="1444202"/>
            <a:ext cx="4366519" cy="1368013"/>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555" name="案例"/>
          <p:cNvSpPr txBox="1"/>
          <p:nvPr/>
        </p:nvSpPr>
        <p:spPr>
          <a:xfrm>
            <a:off x="4432493" y="1345570"/>
            <a:ext cx="2187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案例</a:t>
            </a:r>
          </a:p>
        </p:txBody>
      </p:sp>
      <p:sp>
        <p:nvSpPr>
          <p:cNvPr id="1556" name="上诉申请隐藏税收风险"/>
          <p:cNvSpPr txBox="1"/>
          <p:nvPr/>
        </p:nvSpPr>
        <p:spPr>
          <a:xfrm>
            <a:off x="8407696" y="1455108"/>
            <a:ext cx="9004301" cy="1346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1828800">
              <a:lnSpc>
                <a:spcPct val="150000"/>
              </a:lnSpc>
              <a:defRPr sz="7000" b="1">
                <a:latin typeface="Helvetica"/>
                <a:ea typeface="Helvetica"/>
                <a:cs typeface="Helvetica"/>
                <a:sym typeface="Helvetica"/>
              </a:defRPr>
            </a:lvl1pPr>
          </a:lstStyle>
          <a:p>
            <a:r>
              <a:t>上诉申请隐藏税收风险</a:t>
            </a:r>
          </a:p>
        </p:txBody>
      </p:sp>
      <p:sp>
        <p:nvSpPr>
          <p:cNvPr id="1557" name="陈发树与云南红塔集团有限公司股权转让纠纷申请再审民事裁定书 中华人民共和国最高人民法院 民事裁定书                                         （2015）民申字第1号"/>
          <p:cNvSpPr txBox="1"/>
          <p:nvPr/>
        </p:nvSpPr>
        <p:spPr>
          <a:xfrm>
            <a:off x="5848350" y="3928127"/>
            <a:ext cx="12687300" cy="2811781"/>
          </a:xfrm>
          <a:prstGeom prst="rect">
            <a:avLst/>
          </a:prstGeom>
          <a:ln w="12700">
            <a:miter lim="400000"/>
          </a:ln>
          <a:extLst>
            <a:ext uri="{C572A759-6A51-4108-AA02-DFA0A04FC94B}">
              <ma14:wrappingTextBoxFlag xmlns:ma14="http://schemas.microsoft.com/office/mac/drawingml/2011/main" val="1"/>
            </a:ext>
          </a:extLst>
        </p:spPr>
        <p:txBody>
          <a:bodyPr tIns="91439" bIns="91439" anchor="ctr">
            <a:spAutoFit/>
          </a:bodyPr>
          <a:lstStyle/>
          <a:p>
            <a:pPr defTabSz="1828800">
              <a:lnSpc>
                <a:spcPct val="120000"/>
              </a:lnSpc>
              <a:defRPr sz="3200">
                <a:latin typeface="Lantinghei SC Extralight"/>
                <a:ea typeface="Lantinghei SC Extralight"/>
                <a:cs typeface="Lantinghei SC Extralight"/>
                <a:sym typeface="Lantinghei SC Extralight"/>
              </a:defRPr>
            </a:pPr>
            <a:r>
              <a:t>陈发树与云南红塔集团有限公司股权转让纠纷申请再审民事裁定书</a:t>
            </a:r>
            <a:br/>
            <a:r>
              <a:t>中华人民共和国最高人民法院</a:t>
            </a:r>
            <a:br/>
            <a:r>
              <a:t>民事裁定书</a:t>
            </a:r>
            <a:br/>
            <a:r>
              <a:t>                                        （2015）民申字第1号</a:t>
            </a:r>
          </a:p>
        </p:txBody>
      </p:sp>
      <p:sp>
        <p:nvSpPr>
          <p:cNvPr id="1558" name="申请再审人陈发树向本院申请再审称，…"/>
          <p:cNvSpPr txBox="1"/>
          <p:nvPr/>
        </p:nvSpPr>
        <p:spPr>
          <a:xfrm>
            <a:off x="3609975" y="6811275"/>
            <a:ext cx="17164050" cy="5828428"/>
          </a:xfrm>
          <a:prstGeom prst="rect">
            <a:avLst/>
          </a:prstGeom>
          <a:ln w="12700">
            <a:miter lim="400000"/>
          </a:ln>
          <a:extLst>
            <a:ext uri="{C572A759-6A51-4108-AA02-DFA0A04FC94B}">
              <ma14:wrappingTextBoxFlag xmlns:ma14="http://schemas.microsoft.com/office/mac/drawingml/2011/main" val="1"/>
            </a:ext>
          </a:extLst>
        </p:spPr>
        <p:txBody>
          <a:bodyPr tIns="91439" bIns="91439" anchor="ctr">
            <a:spAutoFit/>
          </a:bodyPr>
          <a:lstStyle/>
          <a:p>
            <a:pPr algn="l" defTabSz="1828800">
              <a:lnSpc>
                <a:spcPct val="50000"/>
              </a:lnSpc>
              <a:spcBef>
                <a:spcPts val="2400"/>
              </a:spcBef>
              <a:defRPr sz="3600">
                <a:latin typeface="Lantinghei SC Extralight"/>
                <a:ea typeface="Lantinghei SC Extralight"/>
                <a:cs typeface="Lantinghei SC Extralight"/>
                <a:sym typeface="Lantinghei SC Extralight"/>
              </a:defRPr>
            </a:pPr>
            <a:r>
              <a:t>申请再审人陈发树向本院申请再审称，</a:t>
            </a:r>
          </a:p>
          <a:p>
            <a:pPr algn="l" defTabSz="1828800">
              <a:lnSpc>
                <a:spcPct val="50000"/>
              </a:lnSpc>
              <a:spcBef>
                <a:spcPts val="2400"/>
              </a:spcBef>
              <a:defRPr sz="3600">
                <a:latin typeface="Lantinghei SC Extralight"/>
                <a:ea typeface="Lantinghei SC Extralight"/>
                <a:cs typeface="Lantinghei SC Extralight"/>
                <a:sym typeface="Lantinghei SC Extralight"/>
              </a:defRPr>
            </a:pPr>
            <a:r>
              <a:t>（一）红塔有限公司应承担</a:t>
            </a:r>
            <a:r>
              <a:rPr u="sng">
                <a:latin typeface="Lantinghei SC Demibold"/>
                <a:ea typeface="Lantinghei SC Demibold"/>
                <a:cs typeface="Lantinghei SC Demibold"/>
                <a:sym typeface="Lantinghei SC Demibold"/>
              </a:rPr>
              <a:t>缔约过失责任</a:t>
            </a:r>
            <a:r>
              <a:t>。</a:t>
            </a:r>
          </a:p>
          <a:p>
            <a:pPr algn="l" defTabSz="1828800">
              <a:lnSpc>
                <a:spcPct val="50000"/>
              </a:lnSpc>
              <a:spcBef>
                <a:spcPts val="2400"/>
              </a:spcBef>
              <a:defRPr sz="3600">
                <a:latin typeface="Lantinghei SC Extralight"/>
                <a:ea typeface="Lantinghei SC Extralight"/>
                <a:cs typeface="Lantinghei SC Extralight"/>
                <a:sym typeface="Lantinghei SC Extralight"/>
              </a:defRPr>
            </a:pPr>
            <a:r>
              <a:t>（二）红塔有限公司应承担</a:t>
            </a:r>
            <a:r>
              <a:rPr u="sng">
                <a:latin typeface="Lantinghei SC Demibold"/>
                <a:ea typeface="Lantinghei SC Demibold"/>
                <a:cs typeface="Lantinghei SC Demibold"/>
                <a:sym typeface="Lantinghei SC Demibold"/>
              </a:rPr>
              <a:t>赔偿责任</a:t>
            </a:r>
          </a:p>
          <a:p>
            <a:pPr algn="l" defTabSz="1828800">
              <a:lnSpc>
                <a:spcPct val="50000"/>
              </a:lnSpc>
              <a:spcBef>
                <a:spcPts val="2400"/>
              </a:spcBef>
              <a:defRPr sz="3600">
                <a:latin typeface="Lantinghei SC Extralight"/>
                <a:ea typeface="Lantinghei SC Extralight"/>
                <a:cs typeface="Lantinghei SC Extralight"/>
                <a:sym typeface="Lantinghei SC Extralight"/>
              </a:defRPr>
            </a:pPr>
            <a:r>
              <a:t>（三）此处的给付性质应当是</a:t>
            </a:r>
            <a:r>
              <a:rPr u="sng">
                <a:latin typeface="Lantinghei SC Demibold"/>
                <a:ea typeface="Lantinghei SC Demibold"/>
                <a:cs typeface="Lantinghei SC Demibold"/>
                <a:sym typeface="Lantinghei SC Demibold"/>
              </a:rPr>
              <a:t>赔偿损失</a:t>
            </a:r>
            <a:r>
              <a:t>，而非</a:t>
            </a:r>
            <a:r>
              <a:rPr u="sng">
                <a:latin typeface="Lantinghei SC Demibold"/>
                <a:ea typeface="Lantinghei SC Demibold"/>
                <a:cs typeface="Lantinghei SC Demibold"/>
                <a:sym typeface="Lantinghei SC Demibold"/>
              </a:rPr>
              <a:t>利息</a:t>
            </a:r>
          </a:p>
          <a:p>
            <a:pPr algn="l" defTabSz="1828800">
              <a:lnSpc>
                <a:spcPct val="50000"/>
              </a:lnSpc>
              <a:spcBef>
                <a:spcPts val="2400"/>
              </a:spcBef>
              <a:defRPr sz="3600">
                <a:latin typeface="Lantinghei SC Extralight"/>
                <a:ea typeface="Lantinghei SC Extralight"/>
                <a:cs typeface="Lantinghei SC Extralight"/>
                <a:sym typeface="Lantinghei SC Extralight"/>
              </a:defRPr>
            </a:pPr>
            <a:endParaRPr u="sng">
              <a:latin typeface="Lantinghei SC Demibold"/>
              <a:ea typeface="Lantinghei SC Demibold"/>
              <a:cs typeface="Lantinghei SC Demibold"/>
              <a:sym typeface="Lantinghei SC Demibold"/>
            </a:endParaRPr>
          </a:p>
          <a:p>
            <a:pPr algn="l" defTabSz="1828800">
              <a:lnSpc>
                <a:spcPct val="50000"/>
              </a:lnSpc>
              <a:spcBef>
                <a:spcPts val="2400"/>
              </a:spcBef>
              <a:defRPr sz="3600">
                <a:latin typeface="Lantinghei SC Extralight"/>
                <a:ea typeface="Lantinghei SC Extralight"/>
                <a:cs typeface="Lantinghei SC Extralight"/>
                <a:sym typeface="Lantinghei SC Extralight"/>
              </a:defRPr>
            </a:pPr>
            <a:r>
              <a:t>本院经审查认为，</a:t>
            </a:r>
          </a:p>
          <a:p>
            <a:pPr algn="l" defTabSz="1828800">
              <a:lnSpc>
                <a:spcPct val="50000"/>
              </a:lnSpc>
              <a:spcBef>
                <a:spcPts val="2400"/>
              </a:spcBef>
              <a:defRPr sz="3600">
                <a:latin typeface="Lantinghei SC Extralight"/>
                <a:ea typeface="Lantinghei SC Extralight"/>
                <a:cs typeface="Lantinghei SC Extralight"/>
                <a:sym typeface="Lantinghei SC Extralight"/>
              </a:defRPr>
            </a:pPr>
            <a:r>
              <a:t>（一）据此未予认定红塔有限公司构成缔约过失责任，有事实依据。</a:t>
            </a:r>
          </a:p>
          <a:p>
            <a:pPr algn="l" defTabSz="1828800">
              <a:lnSpc>
                <a:spcPct val="50000"/>
              </a:lnSpc>
              <a:spcBef>
                <a:spcPts val="2400"/>
              </a:spcBef>
              <a:defRPr sz="3600">
                <a:latin typeface="Lantinghei SC Extralight"/>
                <a:ea typeface="Lantinghei SC Extralight"/>
                <a:cs typeface="Lantinghei SC Extralight"/>
                <a:sym typeface="Lantinghei SC Extralight"/>
              </a:defRPr>
            </a:pPr>
            <a:r>
              <a:t>（二）按照银行同期贷款利率计算利息返还陈发树并无不当，对陈发树要求</a:t>
            </a:r>
            <a:r>
              <a:rPr u="sng">
                <a:latin typeface="Lantinghei SC Demibold"/>
                <a:ea typeface="Lantinghei SC Demibold"/>
                <a:cs typeface="Lantinghei SC Demibold"/>
                <a:sym typeface="Lantinghei SC Demibold"/>
              </a:rPr>
              <a:t>更改利</a:t>
            </a:r>
          </a:p>
          <a:p>
            <a:pPr algn="l" defTabSz="1828800">
              <a:lnSpc>
                <a:spcPct val="50000"/>
              </a:lnSpc>
              <a:spcBef>
                <a:spcPts val="2400"/>
              </a:spcBef>
              <a:defRPr sz="3600" u="sng">
                <a:latin typeface="Lantinghei SC Demibold"/>
                <a:ea typeface="Lantinghei SC Demibold"/>
                <a:cs typeface="Lantinghei SC Demibold"/>
                <a:sym typeface="Lantinghei SC Demibold"/>
              </a:defRPr>
            </a:pPr>
            <a:r>
              <a:t>息为赔偿损失的主张，不予支持</a:t>
            </a:r>
          </a:p>
        </p:txBody>
      </p:sp>
    </p:spTree>
  </p:cSld>
  <p:clrMapOvr>
    <a:masterClrMapping/>
  </p:clrMapOvr>
  <p:transition spd="med"/>
</p:sld>
</file>

<file path=ppt/slides/slide157.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560" name="原因分析"/>
          <p:cNvSpPr txBox="1"/>
          <p:nvPr/>
        </p:nvSpPr>
        <p:spPr>
          <a:xfrm>
            <a:off x="10356849" y="1506383"/>
            <a:ext cx="3670301" cy="1346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1828800">
              <a:lnSpc>
                <a:spcPct val="150000"/>
              </a:lnSpc>
              <a:defRPr sz="7000" b="1">
                <a:latin typeface="Helvetica"/>
                <a:ea typeface="Helvetica"/>
                <a:cs typeface="Helvetica"/>
                <a:sym typeface="Helvetica"/>
              </a:defRPr>
            </a:lvl1pPr>
          </a:lstStyle>
          <a:p>
            <a:r>
              <a:t>原因分析</a:t>
            </a:r>
          </a:p>
        </p:txBody>
      </p:sp>
      <p:pic>
        <p:nvPicPr>
          <p:cNvPr id="1561" name="C:\Documents and Settings\Administrator\桌面\webwxgetmsgimg.jpg" descr="C:\Documents and Settings\Administrator\桌面\webwxgetmsgimg.jpg"/>
          <p:cNvPicPr>
            <a:picLocks/>
          </p:cNvPicPr>
          <p:nvPr/>
        </p:nvPicPr>
        <p:blipFill>
          <a:blip r:embed="rId2">
            <a:extLst/>
          </a:blip>
          <a:srcRect t="4195" r="1947"/>
          <a:stretch>
            <a:fillRect/>
          </a:stretch>
        </p:blipFill>
        <p:spPr>
          <a:xfrm>
            <a:off x="1765954" y="2983149"/>
            <a:ext cx="6448415" cy="10034885"/>
          </a:xfrm>
          <a:prstGeom prst="rect">
            <a:avLst/>
          </a:prstGeom>
          <a:ln w="12700">
            <a:miter lim="400000"/>
          </a:ln>
        </p:spPr>
      </p:pic>
      <p:pic>
        <p:nvPicPr>
          <p:cNvPr id="1562" name="C:\Documents and Settings\Administrator\桌面\webwxgetmsgimg (1).jpg" descr="C:\Documents and Settings\Administrator\桌面\webwxgetmsgimg (1).jpg"/>
          <p:cNvPicPr>
            <a:picLocks/>
          </p:cNvPicPr>
          <p:nvPr/>
        </p:nvPicPr>
        <p:blipFill>
          <a:blip r:embed="rId3">
            <a:extLst/>
          </a:blip>
          <a:srcRect t="17585" b="1959"/>
          <a:stretch>
            <a:fillRect/>
          </a:stretch>
        </p:blipFill>
        <p:spPr>
          <a:xfrm>
            <a:off x="8690570" y="3461135"/>
            <a:ext cx="6578601" cy="9563814"/>
          </a:xfrm>
          <a:prstGeom prst="rect">
            <a:avLst/>
          </a:prstGeom>
          <a:ln w="12700">
            <a:miter lim="400000"/>
          </a:ln>
        </p:spPr>
      </p:pic>
      <p:pic>
        <p:nvPicPr>
          <p:cNvPr id="1563" name="C:\Documents and Settings\Administrator\桌面\webwxgetmsgimg (2).jpg" descr="C:\Documents and Settings\Administrator\桌面\webwxgetmsgimg (2).jpg"/>
          <p:cNvPicPr>
            <a:picLocks/>
          </p:cNvPicPr>
          <p:nvPr/>
        </p:nvPicPr>
        <p:blipFill>
          <a:blip r:embed="rId4">
            <a:extLst/>
          </a:blip>
          <a:srcRect t="11396"/>
          <a:stretch>
            <a:fillRect/>
          </a:stretch>
        </p:blipFill>
        <p:spPr>
          <a:xfrm>
            <a:off x="15745361" y="3461135"/>
            <a:ext cx="6872830" cy="9563750"/>
          </a:xfrm>
          <a:prstGeom prst="rect">
            <a:avLst/>
          </a:prstGeom>
          <a:ln w="12700">
            <a:miter lim="400000"/>
          </a:ln>
        </p:spPr>
      </p:pic>
    </p:spTree>
  </p:cSld>
  <p:clrMapOvr>
    <a:masterClrMapping/>
  </p:clrMapOvr>
  <p:transition spd="med"/>
</p:sld>
</file>

<file path=ppt/slides/slide158.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pic>
        <p:nvPicPr>
          <p:cNvPr id="1565" name="image.png" descr="image.png"/>
          <p:cNvPicPr>
            <a:picLocks noChangeAspect="1"/>
          </p:cNvPicPr>
          <p:nvPr/>
        </p:nvPicPr>
        <p:blipFill>
          <a:blip r:embed="rId2">
            <a:extLst/>
          </a:blip>
          <a:stretch>
            <a:fillRect/>
          </a:stretch>
        </p:blipFill>
        <p:spPr>
          <a:xfrm>
            <a:off x="4279900" y="2190750"/>
            <a:ext cx="16141700" cy="10083800"/>
          </a:xfrm>
          <a:prstGeom prst="rect">
            <a:avLst/>
          </a:prstGeom>
          <a:ln w="12700">
            <a:miter lim="400000"/>
          </a:ln>
        </p:spPr>
      </p:pic>
    </p:spTree>
  </p:cSld>
  <p:clrMapOvr>
    <a:masterClrMapping/>
  </p:clrMapOvr>
  <p:transition spd="med"/>
</p:sld>
</file>

<file path=ppt/slides/slide159.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567" name="裁决书裁决公司应支付股东分红及延迟支付的按照存款利息计算的赔偿是否征税？"/>
          <p:cNvSpPr txBox="1"/>
          <p:nvPr/>
        </p:nvSpPr>
        <p:spPr>
          <a:xfrm>
            <a:off x="3238278" y="5815472"/>
            <a:ext cx="17907444" cy="3213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1828800">
              <a:lnSpc>
                <a:spcPct val="150000"/>
              </a:lnSpc>
              <a:defRPr sz="7000" b="1">
                <a:latin typeface="Helvetica"/>
                <a:ea typeface="Helvetica"/>
                <a:cs typeface="Helvetica"/>
                <a:sym typeface="Helvetica"/>
              </a:defRPr>
            </a:lvl1pPr>
          </a:lstStyle>
          <a:p>
            <a:r>
              <a:t>裁决书裁决公司应支付股东分红及延迟支付的按照存款利息计算的赔偿是否征税？</a:t>
            </a:r>
          </a:p>
        </p:txBody>
      </p:sp>
      <p:sp>
        <p:nvSpPr>
          <p:cNvPr id="1568" name="矩形"/>
          <p:cNvSpPr/>
          <p:nvPr/>
        </p:nvSpPr>
        <p:spPr>
          <a:xfrm>
            <a:off x="10008741" y="3215827"/>
            <a:ext cx="4366518" cy="1368013"/>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569" name="案例"/>
          <p:cNvSpPr txBox="1"/>
          <p:nvPr/>
        </p:nvSpPr>
        <p:spPr>
          <a:xfrm>
            <a:off x="11098212" y="3117196"/>
            <a:ext cx="2187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案例</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327" name="矩形"/>
          <p:cNvSpPr/>
          <p:nvPr/>
        </p:nvSpPr>
        <p:spPr>
          <a:xfrm>
            <a:off x="7648947" y="4834880"/>
            <a:ext cx="6023174" cy="4046240"/>
          </a:xfrm>
          <a:prstGeom prst="rect">
            <a:avLst/>
          </a:prstGeom>
          <a:ln w="38100">
            <a:solidFill>
              <a:srgbClr val="FFC400"/>
            </a:solidFill>
            <a:miter lim="400000"/>
          </a:ln>
          <a:effectLst>
            <a:outerShdw blurRad="50800" dist="25400" dir="5400000" rotWithShape="0">
              <a:srgbClr val="FFC400">
                <a:alpha val="50000"/>
              </a:srgbClr>
            </a:outerShdw>
          </a:effectLst>
        </p:spPr>
        <p:txBody>
          <a:bodyPr lIns="71437" tIns="71437" rIns="71437" bIns="71437" anchor="ctr"/>
          <a:lstStyle/>
          <a:p>
            <a:pPr defTabSz="821531">
              <a:defRPr sz="3200"/>
            </a:pPr>
            <a:endParaRPr/>
          </a:p>
        </p:txBody>
      </p:sp>
      <p:sp>
        <p:nvSpPr>
          <p:cNvPr id="328" name="纳税人的分类"/>
          <p:cNvSpPr txBox="1"/>
          <p:nvPr/>
        </p:nvSpPr>
        <p:spPr>
          <a:xfrm>
            <a:off x="10379546" y="6075362"/>
            <a:ext cx="6251576" cy="15652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latin typeface="Helvetica"/>
                <a:ea typeface="Helvetica"/>
                <a:cs typeface="Helvetica"/>
                <a:sym typeface="Helvetica"/>
              </a:defRPr>
            </a:lvl1pPr>
          </a:lstStyle>
          <a:p>
            <a:r>
              <a:t>纳税人的分类</a:t>
            </a:r>
          </a:p>
        </p:txBody>
      </p:sp>
      <p:sp>
        <p:nvSpPr>
          <p:cNvPr id="329" name="概念"/>
          <p:cNvSpPr txBox="1"/>
          <p:nvPr/>
        </p:nvSpPr>
        <p:spPr>
          <a:xfrm>
            <a:off x="10533924" y="7431423"/>
            <a:ext cx="8667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2800" b="1">
                <a:solidFill>
                  <a:srgbClr val="FFBA02"/>
                </a:solidFill>
                <a:latin typeface="Helvetica"/>
                <a:ea typeface="Helvetica"/>
                <a:cs typeface="Helvetica"/>
                <a:sym typeface="Helvetica"/>
              </a:defRPr>
            </a:lvl1pPr>
          </a:lstStyle>
          <a:p>
            <a:r>
              <a:t>概念</a:t>
            </a:r>
          </a:p>
        </p:txBody>
      </p:sp>
      <p:grpSp>
        <p:nvGrpSpPr>
          <p:cNvPr id="332" name="成组"/>
          <p:cNvGrpSpPr/>
          <p:nvPr/>
        </p:nvGrpSpPr>
        <p:grpSpPr>
          <a:xfrm>
            <a:off x="8034669" y="5637707"/>
            <a:ext cx="2080054" cy="2401838"/>
            <a:chOff x="160892" y="0"/>
            <a:chExt cx="2080052" cy="2401837"/>
          </a:xfrm>
        </p:grpSpPr>
        <p:sp>
          <p:nvSpPr>
            <p:cNvPr id="330" name="多边形"/>
            <p:cNvSpPr/>
            <p:nvPr/>
          </p:nvSpPr>
          <p:spPr>
            <a:xfrm>
              <a:off x="160892" y="0"/>
              <a:ext cx="2080054" cy="24018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BA02"/>
            </a:solidFill>
            <a:ln w="12700" cap="flat">
              <a:noFill/>
              <a:miter lim="400000"/>
            </a:ln>
            <a:effectLst/>
          </p:spPr>
          <p:txBody>
            <a:bodyPr wrap="square" lIns="71437" tIns="71437" rIns="71437" bIns="71437" numCol="1" anchor="ctr">
              <a:noAutofit/>
            </a:bodyPr>
            <a:lstStyle/>
            <a:p>
              <a:pPr defTabSz="821531">
                <a:defRPr sz="3200"/>
              </a:pPr>
              <a:endParaRPr/>
            </a:p>
          </p:txBody>
        </p:sp>
        <p:sp>
          <p:nvSpPr>
            <p:cNvPr id="331" name="形状"/>
            <p:cNvSpPr/>
            <p:nvPr/>
          </p:nvSpPr>
          <p:spPr>
            <a:xfrm>
              <a:off x="650280" y="668839"/>
              <a:ext cx="1101278" cy="11001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395" y="0"/>
                  </a:lnTo>
                  <a:lnTo>
                    <a:pt x="0" y="0"/>
                  </a:lnTo>
                  <a:close/>
                  <a:moveTo>
                    <a:pt x="14486" y="1856"/>
                  </a:moveTo>
                  <a:lnTo>
                    <a:pt x="10950" y="8178"/>
                  </a:lnTo>
                  <a:lnTo>
                    <a:pt x="13040" y="11111"/>
                  </a:lnTo>
                  <a:lnTo>
                    <a:pt x="8480" y="12596"/>
                  </a:lnTo>
                  <a:lnTo>
                    <a:pt x="4483" y="19744"/>
                  </a:lnTo>
                  <a:lnTo>
                    <a:pt x="12508" y="16993"/>
                  </a:lnTo>
                  <a:lnTo>
                    <a:pt x="16049" y="21600"/>
                  </a:lnTo>
                  <a:lnTo>
                    <a:pt x="14981" y="16148"/>
                  </a:lnTo>
                  <a:lnTo>
                    <a:pt x="21600" y="13879"/>
                  </a:lnTo>
                  <a:lnTo>
                    <a:pt x="14486" y="1856"/>
                  </a:lnTo>
                  <a:close/>
                </a:path>
              </a:pathLst>
            </a:custGeom>
            <a:solidFill>
              <a:srgbClr val="FFFFFF"/>
            </a:solidFill>
            <a:ln w="12700" cap="flat">
              <a:noFill/>
              <a:miter lim="400000"/>
            </a:ln>
            <a:effectLst/>
          </p:spPr>
          <p:txBody>
            <a:bodyPr wrap="square" lIns="71437" tIns="71437" rIns="71437" bIns="71437" numCol="1" anchor="ctr">
              <a:noAutofit/>
            </a:bodyPr>
            <a:lstStyle/>
            <a:p>
              <a:pPr defTabSz="821531">
                <a:defRPr sz="3200"/>
              </a:pPr>
              <a:endParaRPr/>
            </a:p>
          </p:txBody>
        </p:sp>
      </p:grpSp>
    </p:spTree>
  </p:cSld>
  <p:clrMapOvr>
    <a:masterClrMapping/>
  </p:clrMapOvr>
  <p:transition spd="med"/>
</p:sld>
</file>

<file path=ppt/slides/slide160.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571" name="高速公路发生一起交通事故，一辆汽车将高速公路的围栏撞坏，汽车驾驶人赔偿高速公路收费公司5000元。"/>
          <p:cNvSpPr txBox="1"/>
          <p:nvPr/>
        </p:nvSpPr>
        <p:spPr>
          <a:xfrm>
            <a:off x="2828079" y="6672319"/>
            <a:ext cx="18324252" cy="1960881"/>
          </a:xfrm>
          <a:prstGeom prst="rect">
            <a:avLst/>
          </a:prstGeom>
          <a:ln w="12700">
            <a:miter lim="400000"/>
          </a:ln>
          <a:extLst>
            <a:ext uri="{C572A759-6A51-4108-AA02-DFA0A04FC94B}">
              <ma14:wrappingTextBoxFlag xmlns:ma14="http://schemas.microsoft.com/office/mac/drawingml/2011/main" val="1"/>
            </a:ext>
          </a:extLst>
        </p:spPr>
        <p:txBody>
          <a:bodyPr tIns="91439" bIns="91439" anchor="ctr">
            <a:spAutoFit/>
          </a:bodyPr>
          <a:lstStyle>
            <a:lvl1pPr algn="l" defTabSz="1828800">
              <a:lnSpc>
                <a:spcPct val="150000"/>
              </a:lnSpc>
              <a:spcBef>
                <a:spcPts val="2400"/>
              </a:spcBef>
              <a:defRPr sz="4000">
                <a:latin typeface="Lantinghei SC Extralight"/>
                <a:ea typeface="Lantinghei SC Extralight"/>
                <a:cs typeface="Lantinghei SC Extralight"/>
                <a:sym typeface="Lantinghei SC Extralight"/>
              </a:defRPr>
            </a:lvl1pPr>
          </a:lstStyle>
          <a:p>
            <a:r>
              <a:t>高速公路发生一起交通事故，一辆汽车将高速公路的围栏撞坏，汽车驾驶人赔偿高速公路收费公司5000元。    </a:t>
            </a:r>
          </a:p>
        </p:txBody>
      </p:sp>
      <p:sp>
        <p:nvSpPr>
          <p:cNvPr id="1572" name="矩形"/>
          <p:cNvSpPr/>
          <p:nvPr/>
        </p:nvSpPr>
        <p:spPr>
          <a:xfrm>
            <a:off x="10008741" y="3215827"/>
            <a:ext cx="4366518" cy="1368013"/>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573" name="案例"/>
          <p:cNvSpPr txBox="1"/>
          <p:nvPr/>
        </p:nvSpPr>
        <p:spPr>
          <a:xfrm>
            <a:off x="11098212" y="3117196"/>
            <a:ext cx="2187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案例</a:t>
            </a:r>
          </a:p>
        </p:txBody>
      </p:sp>
    </p:spTree>
  </p:cSld>
  <p:clrMapOvr>
    <a:masterClrMapping/>
  </p:clrMapOvr>
  <p:transition spd="med"/>
</p:sld>
</file>

<file path=ppt/slides/slide161.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575" name="矩形"/>
          <p:cNvSpPr/>
          <p:nvPr/>
        </p:nvSpPr>
        <p:spPr>
          <a:xfrm>
            <a:off x="10008741" y="3215827"/>
            <a:ext cx="4366518" cy="1368013"/>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576" name="案例"/>
          <p:cNvSpPr txBox="1"/>
          <p:nvPr/>
        </p:nvSpPr>
        <p:spPr>
          <a:xfrm>
            <a:off x="11098212" y="3117196"/>
            <a:ext cx="2187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案例</a:t>
            </a:r>
          </a:p>
        </p:txBody>
      </p:sp>
      <p:sp>
        <p:nvSpPr>
          <p:cNvPr id="1577" name="结论：…"/>
          <p:cNvSpPr txBox="1"/>
          <p:nvPr/>
        </p:nvSpPr>
        <p:spPr>
          <a:xfrm>
            <a:off x="2745367" y="6144710"/>
            <a:ext cx="18893265" cy="3423921"/>
          </a:xfrm>
          <a:prstGeom prst="rect">
            <a:avLst/>
          </a:prstGeom>
          <a:ln w="12700">
            <a:miter lim="400000"/>
          </a:ln>
          <a:extLst>
            <a:ext uri="{C572A759-6A51-4108-AA02-DFA0A04FC94B}">
              <ma14:wrappingTextBoxFlag xmlns:ma14="http://schemas.microsoft.com/office/mac/drawingml/2011/main" val="1"/>
            </a:ext>
          </a:extLst>
        </p:spPr>
        <p:txBody>
          <a:bodyPr tIns="91439" bIns="91439" anchor="ctr">
            <a:spAutoFit/>
          </a:bodyPr>
          <a:lstStyle/>
          <a:p>
            <a:pPr defTabSz="1828800">
              <a:lnSpc>
                <a:spcPct val="150000"/>
              </a:lnSpc>
              <a:spcBef>
                <a:spcPts val="2400"/>
              </a:spcBef>
              <a:defRPr sz="4000">
                <a:latin typeface="Lantinghei SC Demibold"/>
                <a:ea typeface="Lantinghei SC Demibold"/>
                <a:cs typeface="Lantinghei SC Demibold"/>
                <a:sym typeface="Lantinghei SC Demibold"/>
              </a:defRPr>
            </a:pPr>
            <a:r>
              <a:t>结论：</a:t>
            </a:r>
          </a:p>
          <a:p>
            <a:pPr algn="l" defTabSz="1828800">
              <a:lnSpc>
                <a:spcPct val="120000"/>
              </a:lnSpc>
              <a:spcBef>
                <a:spcPts val="2400"/>
              </a:spcBef>
              <a:defRPr sz="4000">
                <a:latin typeface="Lantinghei SC Extralight"/>
                <a:ea typeface="Lantinghei SC Extralight"/>
                <a:cs typeface="Lantinghei SC Extralight"/>
                <a:sym typeface="Lantinghei SC Extralight"/>
              </a:defRPr>
            </a:pPr>
            <a:r>
              <a:t>1.个人取得补偿的同时没有应税行为的发生，则补偿不征税（晚交房、挡光补偿等）</a:t>
            </a:r>
          </a:p>
          <a:p>
            <a:pPr algn="l" defTabSz="1828800">
              <a:lnSpc>
                <a:spcPct val="120000"/>
              </a:lnSpc>
              <a:spcBef>
                <a:spcPts val="2400"/>
              </a:spcBef>
              <a:defRPr sz="4000">
                <a:latin typeface="Lantinghei SC Extralight"/>
                <a:ea typeface="Lantinghei SC Extralight"/>
                <a:cs typeface="Lantinghei SC Extralight"/>
                <a:sym typeface="Lantinghei SC Extralight"/>
              </a:defRPr>
            </a:pPr>
            <a:r>
              <a:t>2.企业取得的补偿与销售量、销售额无关，则补偿不缴纳增值税</a:t>
            </a:r>
          </a:p>
        </p:txBody>
      </p:sp>
    </p:spTree>
  </p:cSld>
  <p:clrMapOvr>
    <a:masterClrMapping/>
  </p:clrMapOvr>
  <p:transition spd="med"/>
</p:sld>
</file>

<file path=ppt/slides/slide162.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579" name="关键点：同时发生、是否有征税行为"/>
          <p:cNvSpPr txBox="1"/>
          <p:nvPr/>
        </p:nvSpPr>
        <p:spPr>
          <a:xfrm>
            <a:off x="1954212" y="5897562"/>
            <a:ext cx="20475576" cy="192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10000" b="1">
                <a:solidFill>
                  <a:srgbClr val="FFBA02"/>
                </a:solidFill>
                <a:latin typeface="Helvetica"/>
                <a:ea typeface="Helvetica"/>
                <a:cs typeface="Helvetica"/>
                <a:sym typeface="Helvetica"/>
              </a:defRPr>
            </a:lvl1pPr>
          </a:lstStyle>
          <a:p>
            <a:r>
              <a:t>关键点：同时发生、是否有征税行为</a:t>
            </a:r>
          </a:p>
        </p:txBody>
      </p:sp>
    </p:spTree>
  </p:cSld>
  <p:clrMapOvr>
    <a:masterClrMapping/>
  </p:clrMapOvr>
  <p:transition spd="med"/>
</p:sld>
</file>

<file path=ppt/slides/slide163.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581" name="二、个人转让不同来源的限售股…"/>
          <p:cNvSpPr txBox="1"/>
          <p:nvPr/>
        </p:nvSpPr>
        <p:spPr>
          <a:xfrm>
            <a:off x="4161692" y="4710498"/>
            <a:ext cx="16060616" cy="29876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821531">
              <a:defRPr sz="8000" b="1">
                <a:solidFill>
                  <a:srgbClr val="FFBA02"/>
                </a:solidFill>
                <a:latin typeface="Helvetica"/>
                <a:ea typeface="Helvetica"/>
                <a:cs typeface="Helvetica"/>
                <a:sym typeface="Helvetica"/>
              </a:defRPr>
            </a:pPr>
            <a:r>
              <a:t>二、个人转让不同来源的限售股</a:t>
            </a:r>
          </a:p>
          <a:p>
            <a:pPr defTabSz="821531">
              <a:defRPr sz="8000" b="1">
                <a:solidFill>
                  <a:srgbClr val="FFBA02"/>
                </a:solidFill>
                <a:latin typeface="Helvetica"/>
                <a:ea typeface="Helvetica"/>
                <a:cs typeface="Helvetica"/>
                <a:sym typeface="Helvetica"/>
              </a:defRPr>
            </a:pPr>
            <a:r>
              <a:t>税收负担差异巨大</a:t>
            </a:r>
          </a:p>
        </p:txBody>
      </p:sp>
      <p:sp>
        <p:nvSpPr>
          <p:cNvPr id="1582" name="线条"/>
          <p:cNvSpPr/>
          <p:nvPr/>
        </p:nvSpPr>
        <p:spPr>
          <a:xfrm>
            <a:off x="11169974" y="8426567"/>
            <a:ext cx="2044052" cy="1"/>
          </a:xfrm>
          <a:prstGeom prst="line">
            <a:avLst/>
          </a:prstGeom>
          <a:ln w="25400">
            <a:solidFill>
              <a:srgbClr val="FFFFFF"/>
            </a:solidFill>
            <a:miter lim="400000"/>
          </a:ln>
        </p:spPr>
        <p:txBody>
          <a:bodyPr lIns="71437" tIns="71437" rIns="71437" bIns="71437" anchor="ctr"/>
          <a:lstStyle/>
          <a:p>
            <a:pPr defTabSz="821531">
              <a:defRPr sz="3200">
                <a:solidFill>
                  <a:srgbClr val="000000"/>
                </a:solidFill>
              </a:defRPr>
            </a:pPr>
            <a:endParaRPr/>
          </a:p>
        </p:txBody>
      </p:sp>
    </p:spTree>
  </p:cSld>
  <p:clrMapOvr>
    <a:masterClrMapping/>
  </p:clrMapOvr>
  <p:transition spd="med"/>
</p:sld>
</file>

<file path=ppt/slides/slide164.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584" name="《关于个人转让上市公司限售股所得征收个人所得税有关问题的通知》（财税[2009]167号）"/>
          <p:cNvSpPr txBox="1"/>
          <p:nvPr/>
        </p:nvSpPr>
        <p:spPr>
          <a:xfrm>
            <a:off x="3559501" y="2494998"/>
            <a:ext cx="17046576" cy="1960881"/>
          </a:xfrm>
          <a:prstGeom prst="rect">
            <a:avLst/>
          </a:prstGeom>
          <a:ln w="12700">
            <a:miter lim="400000"/>
          </a:ln>
          <a:extLst>
            <a:ext uri="{C572A759-6A51-4108-AA02-DFA0A04FC94B}">
              <ma14:wrappingTextBoxFlag xmlns:ma14="http://schemas.microsoft.com/office/mac/drawingml/2011/main" val="1"/>
            </a:ext>
          </a:extLst>
        </p:spPr>
        <p:txBody>
          <a:bodyPr tIns="91439" bIns="91439" anchor="ctr">
            <a:spAutoFit/>
          </a:bodyPr>
          <a:lstStyle>
            <a:lvl1pPr algn="l" defTabSz="1828800">
              <a:lnSpc>
                <a:spcPct val="150000"/>
              </a:lnSpc>
              <a:spcBef>
                <a:spcPts val="2400"/>
              </a:spcBef>
              <a:defRPr sz="4000">
                <a:latin typeface="Lantinghei SC Demibold"/>
                <a:ea typeface="Lantinghei SC Demibold"/>
                <a:cs typeface="Lantinghei SC Demibold"/>
                <a:sym typeface="Lantinghei SC Demibold"/>
              </a:defRPr>
            </a:lvl1pPr>
          </a:lstStyle>
          <a:p>
            <a:r>
              <a:t>《关于个人转让上市公司限售股所得征收个人所得税有关问题的通知》（财税[2009]167号）</a:t>
            </a:r>
          </a:p>
        </p:txBody>
      </p:sp>
      <p:sp>
        <p:nvSpPr>
          <p:cNvPr id="1585" name="五、个人在证券登记结算公司以非交易过户方式办理应纳税未解禁限售股过户登记的，受让方所取得限售股的成本原值按照转让方完税凭证、《限售股转让所得个人所得税清算申报表》等材料确定的转让价格进行确定；如转让方证券账户为机构账户，在受让方再次转让该限售股时，以受让方实际转让收入的15%核定其转让限售股的成本原值和合理税费。"/>
          <p:cNvSpPr txBox="1"/>
          <p:nvPr/>
        </p:nvSpPr>
        <p:spPr>
          <a:xfrm>
            <a:off x="3668712" y="5284190"/>
            <a:ext cx="17046576" cy="5161281"/>
          </a:xfrm>
          <a:prstGeom prst="rect">
            <a:avLst/>
          </a:prstGeom>
          <a:ln w="12700">
            <a:miter lim="400000"/>
          </a:ln>
          <a:extLst>
            <a:ext uri="{C572A759-6A51-4108-AA02-DFA0A04FC94B}">
              <ma14:wrappingTextBoxFlag xmlns:ma14="http://schemas.microsoft.com/office/mac/drawingml/2011/main" val="1"/>
            </a:ext>
          </a:extLst>
        </p:spPr>
        <p:txBody>
          <a:bodyPr tIns="91439" bIns="91439" anchor="ctr">
            <a:spAutoFit/>
          </a:bodyPr>
          <a:lstStyle>
            <a:lvl1pPr algn="l" defTabSz="1828800">
              <a:lnSpc>
                <a:spcPct val="150000"/>
              </a:lnSpc>
              <a:spcBef>
                <a:spcPts val="2400"/>
              </a:spcBef>
              <a:defRPr sz="4000">
                <a:latin typeface="Lantinghei SC Extralight"/>
                <a:ea typeface="Lantinghei SC Extralight"/>
                <a:cs typeface="Lantinghei SC Extralight"/>
                <a:sym typeface="Lantinghei SC Extralight"/>
              </a:defRPr>
            </a:lvl1pPr>
          </a:lstStyle>
          <a:p>
            <a:r>
              <a:t>五、个人在证券登记结算公司以非交易过户方式办理应纳税未解禁限售股过户登记的，受让方所取得限售股的成本原值按照转让方完税凭证、《限售股转让所得个人所得税清算申报表》等材料确定的转让价格进行确定；如转让方证券账户为机构账户，在受让方再次转让该限售股时，以受让方实际转让收入的15%核定其转让限售股的成本原值和合理税费。</a:t>
            </a:r>
          </a:p>
        </p:txBody>
      </p:sp>
    </p:spTree>
  </p:cSld>
  <p:clrMapOvr>
    <a:masterClrMapping/>
  </p:clrMapOvr>
  <p:transition spd="med"/>
</p:sld>
</file>

<file path=ppt/slides/slide165.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587" name="三、解除劳动合同与劳动合同终止…"/>
          <p:cNvSpPr txBox="1"/>
          <p:nvPr/>
        </p:nvSpPr>
        <p:spPr>
          <a:xfrm>
            <a:off x="4161692" y="4710498"/>
            <a:ext cx="16060616" cy="29876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821531">
              <a:defRPr sz="8000" b="1">
                <a:solidFill>
                  <a:srgbClr val="FFBA02"/>
                </a:solidFill>
                <a:latin typeface="Helvetica"/>
                <a:ea typeface="Helvetica"/>
                <a:cs typeface="Helvetica"/>
                <a:sym typeface="Helvetica"/>
              </a:defRPr>
            </a:pPr>
            <a:r>
              <a:t>三、解除劳动合同与劳动合同终止</a:t>
            </a:r>
          </a:p>
          <a:p>
            <a:pPr defTabSz="821531">
              <a:defRPr sz="8000" b="1">
                <a:solidFill>
                  <a:srgbClr val="FFBA02"/>
                </a:solidFill>
                <a:latin typeface="Helvetica"/>
                <a:ea typeface="Helvetica"/>
                <a:cs typeface="Helvetica"/>
                <a:sym typeface="Helvetica"/>
              </a:defRPr>
            </a:pPr>
            <a:r>
              <a:t>补偿如何征税</a:t>
            </a:r>
          </a:p>
        </p:txBody>
      </p:sp>
      <p:sp>
        <p:nvSpPr>
          <p:cNvPr id="1588" name="线条"/>
          <p:cNvSpPr/>
          <p:nvPr/>
        </p:nvSpPr>
        <p:spPr>
          <a:xfrm>
            <a:off x="11169974" y="8426567"/>
            <a:ext cx="2044052" cy="1"/>
          </a:xfrm>
          <a:prstGeom prst="line">
            <a:avLst/>
          </a:prstGeom>
          <a:ln w="25400">
            <a:solidFill>
              <a:srgbClr val="FFFFFF"/>
            </a:solidFill>
            <a:miter lim="400000"/>
          </a:ln>
        </p:spPr>
        <p:txBody>
          <a:bodyPr lIns="71437" tIns="71437" rIns="71437" bIns="71437" anchor="ctr"/>
          <a:lstStyle/>
          <a:p>
            <a:pPr defTabSz="821531">
              <a:defRPr sz="3200">
                <a:solidFill>
                  <a:srgbClr val="000000"/>
                </a:solidFill>
              </a:defRPr>
            </a:pPr>
            <a:endParaRPr/>
          </a:p>
        </p:txBody>
      </p:sp>
    </p:spTree>
  </p:cSld>
  <p:clrMapOvr>
    <a:masterClrMapping/>
  </p:clrMapOvr>
  <p:transition spd="med"/>
</p:sld>
</file>

<file path=ppt/slides/slide166.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590" name="1. 解除劳动合同与劳动合同终止…"/>
          <p:cNvSpPr txBox="1"/>
          <p:nvPr/>
        </p:nvSpPr>
        <p:spPr>
          <a:xfrm>
            <a:off x="3668712" y="3134359"/>
            <a:ext cx="17046576" cy="7447281"/>
          </a:xfrm>
          <a:prstGeom prst="rect">
            <a:avLst/>
          </a:prstGeom>
          <a:ln w="12700">
            <a:miter lim="400000"/>
          </a:ln>
          <a:extLst>
            <a:ext uri="{C572A759-6A51-4108-AA02-DFA0A04FC94B}">
              <ma14:wrappingTextBoxFlag xmlns:ma14="http://schemas.microsoft.com/office/mac/drawingml/2011/main" val="1"/>
            </a:ext>
          </a:extLst>
        </p:spPr>
        <p:txBody>
          <a:bodyPr tIns="91439" bIns="91439" anchor="ctr">
            <a:spAutoFit/>
          </a:bodyPr>
          <a:lstStyle/>
          <a:p>
            <a:pPr algn="l" defTabSz="1828800">
              <a:lnSpc>
                <a:spcPct val="150000"/>
              </a:lnSpc>
              <a:spcBef>
                <a:spcPts val="2400"/>
              </a:spcBef>
              <a:defRPr sz="4000">
                <a:latin typeface="Lantinghei SC Extralight"/>
                <a:ea typeface="Lantinghei SC Extralight"/>
                <a:cs typeface="Lantinghei SC Extralight"/>
                <a:sym typeface="Lantinghei SC Extralight"/>
              </a:defRPr>
            </a:pPr>
            <a:r>
              <a:t>1. 解除劳动合同与劳动合同终止</a:t>
            </a:r>
          </a:p>
          <a:p>
            <a:pPr algn="l" defTabSz="1828800">
              <a:lnSpc>
                <a:spcPct val="150000"/>
              </a:lnSpc>
              <a:spcBef>
                <a:spcPts val="2400"/>
              </a:spcBef>
              <a:defRPr sz="4000">
                <a:latin typeface="Lantinghei SC Extralight"/>
                <a:ea typeface="Lantinghei SC Extralight"/>
                <a:cs typeface="Lantinghei SC Extralight"/>
                <a:sym typeface="Lantinghei SC Extralight"/>
              </a:defRPr>
            </a:pPr>
            <a:r>
              <a:t>解除劳动合同：个人因解除劳动合同而取得一次性经济补偿收入，上年社评工资3倍以内免税（国税发[1998]178号、财税[2001]157号）</a:t>
            </a:r>
          </a:p>
          <a:p>
            <a:pPr algn="l" defTabSz="1828800">
              <a:lnSpc>
                <a:spcPct val="150000"/>
              </a:lnSpc>
              <a:spcBef>
                <a:spcPts val="2400"/>
              </a:spcBef>
              <a:defRPr sz="4000">
                <a:latin typeface="Lantinghei SC Extralight"/>
                <a:ea typeface="Lantinghei SC Extralight"/>
                <a:cs typeface="Lantinghei SC Extralight"/>
                <a:sym typeface="Lantinghei SC Extralight"/>
              </a:defRPr>
            </a:pPr>
            <a:r>
              <a:t>劳动合同终止：并入当月工资薪金</a:t>
            </a:r>
          </a:p>
          <a:p>
            <a:pPr algn="l" defTabSz="1828800">
              <a:lnSpc>
                <a:spcPct val="150000"/>
              </a:lnSpc>
              <a:spcBef>
                <a:spcPts val="2400"/>
              </a:spcBef>
              <a:defRPr sz="4000">
                <a:latin typeface="Lantinghei SC Extralight"/>
                <a:ea typeface="Lantinghei SC Extralight"/>
                <a:cs typeface="Lantinghei SC Extralight"/>
                <a:sym typeface="Lantinghei SC Extralight"/>
              </a:defRPr>
            </a:pPr>
            <a:endParaRPr/>
          </a:p>
          <a:p>
            <a:pPr algn="l" defTabSz="1828800">
              <a:lnSpc>
                <a:spcPct val="150000"/>
              </a:lnSpc>
              <a:spcBef>
                <a:spcPts val="2400"/>
              </a:spcBef>
              <a:defRPr sz="4000">
                <a:latin typeface="Lantinghei SC Extralight"/>
                <a:ea typeface="Lantinghei SC Extralight"/>
                <a:cs typeface="Lantinghei SC Extralight"/>
                <a:sym typeface="Lantinghei SC Extralight"/>
              </a:defRPr>
            </a:pPr>
            <a:r>
              <a:t>2. 补偿如何征税</a:t>
            </a:r>
          </a:p>
        </p:txBody>
      </p:sp>
    </p:spTree>
  </p:cSld>
  <p:clrMapOvr>
    <a:masterClrMapping/>
  </p:clrMapOvr>
  <p:transition spd="med"/>
</p:sld>
</file>

<file path=ppt/slides/slide167.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592" name="一字之差…"/>
          <p:cNvSpPr txBox="1"/>
          <p:nvPr/>
        </p:nvSpPr>
        <p:spPr>
          <a:xfrm>
            <a:off x="5046662" y="5249862"/>
            <a:ext cx="14290676" cy="3216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lnSpc>
                <a:spcPct val="120000"/>
              </a:lnSpc>
              <a:defRPr sz="10000" b="1" spc="1100">
                <a:solidFill>
                  <a:srgbClr val="FFBA02"/>
                </a:solidFill>
                <a:latin typeface="Helvetica"/>
                <a:ea typeface="Helvetica"/>
                <a:cs typeface="Helvetica"/>
                <a:sym typeface="Helvetica"/>
              </a:defRPr>
            </a:pPr>
            <a:r>
              <a:t>一字之差</a:t>
            </a:r>
          </a:p>
          <a:p>
            <a:pPr defTabSz="821531">
              <a:lnSpc>
                <a:spcPct val="120000"/>
              </a:lnSpc>
              <a:defRPr sz="5300" b="1">
                <a:latin typeface="Helvetica"/>
                <a:ea typeface="Helvetica"/>
                <a:cs typeface="Helvetica"/>
                <a:sym typeface="Helvetica"/>
              </a:defRPr>
            </a:pPr>
            <a:r>
              <a:t>交际应酬费和交际应酬消费的税收负担完全不同</a:t>
            </a:r>
          </a:p>
        </p:txBody>
      </p:sp>
    </p:spTree>
  </p:cSld>
  <p:clrMapOvr>
    <a:masterClrMapping/>
  </p:clrMapOvr>
  <p:transition spd="med"/>
</p:sld>
</file>

<file path=ppt/slides/slide168.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594" name="矩形"/>
          <p:cNvSpPr/>
          <p:nvPr/>
        </p:nvSpPr>
        <p:spPr>
          <a:xfrm>
            <a:off x="7648947" y="4834880"/>
            <a:ext cx="6023174" cy="4046240"/>
          </a:xfrm>
          <a:prstGeom prst="rect">
            <a:avLst/>
          </a:prstGeom>
          <a:ln w="38100">
            <a:solidFill>
              <a:srgbClr val="FFC400"/>
            </a:solidFill>
            <a:miter lim="400000"/>
          </a:ln>
          <a:effectLst>
            <a:outerShdw blurRad="50800" dist="25400" dir="5400000" rotWithShape="0">
              <a:srgbClr val="FFC400">
                <a:alpha val="50000"/>
              </a:srgbClr>
            </a:outerShdw>
          </a:effectLst>
        </p:spPr>
        <p:txBody>
          <a:bodyPr lIns="71437" tIns="71437" rIns="71437" bIns="71437" anchor="ctr"/>
          <a:lstStyle/>
          <a:p>
            <a:pPr defTabSz="821531">
              <a:defRPr sz="3200"/>
            </a:pPr>
            <a:endParaRPr/>
          </a:p>
        </p:txBody>
      </p:sp>
      <p:sp>
        <p:nvSpPr>
          <p:cNvPr id="1595" name="THANK YOU."/>
          <p:cNvSpPr txBox="1"/>
          <p:nvPr/>
        </p:nvSpPr>
        <p:spPr>
          <a:xfrm>
            <a:off x="10275614" y="6176962"/>
            <a:ext cx="6459439" cy="13620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sz="8000" b="1">
                <a:latin typeface="Helvetica"/>
                <a:ea typeface="Helvetica"/>
                <a:cs typeface="Helvetica"/>
                <a:sym typeface="Helvetica"/>
              </a:defRPr>
            </a:pPr>
            <a:r>
              <a:t>THANK </a:t>
            </a:r>
            <a:r>
              <a:rPr>
                <a:solidFill>
                  <a:srgbClr val="FFBA02"/>
                </a:solidFill>
              </a:rPr>
              <a:t>YOU.</a:t>
            </a:r>
          </a:p>
        </p:txBody>
      </p:sp>
      <p:sp>
        <p:nvSpPr>
          <p:cNvPr id="1596" name="XXXX律师事务所"/>
          <p:cNvSpPr txBox="1"/>
          <p:nvPr/>
        </p:nvSpPr>
        <p:spPr>
          <a:xfrm>
            <a:off x="10406499" y="7463853"/>
            <a:ext cx="288230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2800" b="1">
                <a:solidFill>
                  <a:srgbClr val="FFBA02"/>
                </a:solidFill>
                <a:latin typeface="Helvetica"/>
                <a:ea typeface="Helvetica"/>
                <a:cs typeface="Helvetica"/>
                <a:sym typeface="Helvetica"/>
              </a:defRPr>
            </a:lvl1pPr>
          </a:lstStyle>
          <a:p>
            <a:r>
              <a:t>XXXX律师事务所</a:t>
            </a:r>
          </a:p>
        </p:txBody>
      </p:sp>
      <p:grpSp>
        <p:nvGrpSpPr>
          <p:cNvPr id="1599" name="成组"/>
          <p:cNvGrpSpPr/>
          <p:nvPr/>
        </p:nvGrpSpPr>
        <p:grpSpPr>
          <a:xfrm>
            <a:off x="8034669" y="5637707"/>
            <a:ext cx="2080054" cy="2401838"/>
            <a:chOff x="160892" y="0"/>
            <a:chExt cx="2080052" cy="2401837"/>
          </a:xfrm>
        </p:grpSpPr>
        <p:sp>
          <p:nvSpPr>
            <p:cNvPr id="1597" name="多边形"/>
            <p:cNvSpPr/>
            <p:nvPr/>
          </p:nvSpPr>
          <p:spPr>
            <a:xfrm>
              <a:off x="160892" y="0"/>
              <a:ext cx="2080054" cy="24018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BA02"/>
            </a:solidFill>
            <a:ln w="12700" cap="flat">
              <a:noFill/>
              <a:miter lim="400000"/>
            </a:ln>
            <a:effectLst/>
          </p:spPr>
          <p:txBody>
            <a:bodyPr wrap="square" lIns="71437" tIns="71437" rIns="71437" bIns="71437" numCol="1" anchor="ctr">
              <a:noAutofit/>
            </a:bodyPr>
            <a:lstStyle/>
            <a:p>
              <a:pPr defTabSz="821531">
                <a:defRPr sz="3200"/>
              </a:pPr>
              <a:endParaRPr/>
            </a:p>
          </p:txBody>
        </p:sp>
        <p:sp>
          <p:nvSpPr>
            <p:cNvPr id="1598" name="形状"/>
            <p:cNvSpPr/>
            <p:nvPr/>
          </p:nvSpPr>
          <p:spPr>
            <a:xfrm>
              <a:off x="650280" y="668839"/>
              <a:ext cx="1101278" cy="11001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395" y="0"/>
                  </a:lnTo>
                  <a:lnTo>
                    <a:pt x="0" y="0"/>
                  </a:lnTo>
                  <a:close/>
                  <a:moveTo>
                    <a:pt x="14486" y="1856"/>
                  </a:moveTo>
                  <a:lnTo>
                    <a:pt x="10950" y="8178"/>
                  </a:lnTo>
                  <a:lnTo>
                    <a:pt x="13040" y="11111"/>
                  </a:lnTo>
                  <a:lnTo>
                    <a:pt x="8480" y="12596"/>
                  </a:lnTo>
                  <a:lnTo>
                    <a:pt x="4483" y="19744"/>
                  </a:lnTo>
                  <a:lnTo>
                    <a:pt x="12508" y="16993"/>
                  </a:lnTo>
                  <a:lnTo>
                    <a:pt x="16049" y="21600"/>
                  </a:lnTo>
                  <a:lnTo>
                    <a:pt x="14981" y="16148"/>
                  </a:lnTo>
                  <a:lnTo>
                    <a:pt x="21600" y="13879"/>
                  </a:lnTo>
                  <a:lnTo>
                    <a:pt x="14486" y="1856"/>
                  </a:lnTo>
                  <a:close/>
                </a:path>
              </a:pathLst>
            </a:custGeom>
            <a:solidFill>
              <a:srgbClr val="FFFFFF"/>
            </a:solidFill>
            <a:ln w="12700" cap="flat">
              <a:noFill/>
              <a:miter lim="400000"/>
            </a:ln>
            <a:effectLst/>
          </p:spPr>
          <p:txBody>
            <a:bodyPr wrap="square" lIns="71437" tIns="71437" rIns="71437" bIns="71437" numCol="1" anchor="ctr">
              <a:noAutofit/>
            </a:bodyPr>
            <a:lstStyle/>
            <a:p>
              <a:pPr defTabSz="821531">
                <a:defRPr sz="3200"/>
              </a:pPr>
              <a:endParaRPr/>
            </a:p>
          </p:txBody>
        </p:sp>
      </p:gr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334" name="请计算，甲、乙、丙、丁四家公司的增值税与营业税分别为多少？"/>
          <p:cNvSpPr txBox="1"/>
          <p:nvPr/>
        </p:nvSpPr>
        <p:spPr>
          <a:xfrm>
            <a:off x="698954" y="9382189"/>
            <a:ext cx="23053048" cy="93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1377950">
              <a:lnSpc>
                <a:spcPct val="150000"/>
              </a:lnSpc>
              <a:spcBef>
                <a:spcPts val="2600"/>
              </a:spcBef>
              <a:defRPr sz="4800">
                <a:latin typeface="Lantinghei SC Extralight"/>
                <a:ea typeface="Lantinghei SC Extralight"/>
                <a:cs typeface="Lantinghei SC Extralight"/>
                <a:sym typeface="Lantinghei SC Extralight"/>
              </a:defRPr>
            </a:lvl1pPr>
          </a:lstStyle>
          <a:p>
            <a:r>
              <a:t>请计算，甲、乙、丙、丁四家公司的增值税与营业税分别为多少？</a:t>
            </a:r>
          </a:p>
        </p:txBody>
      </p:sp>
      <p:sp>
        <p:nvSpPr>
          <p:cNvPr id="335" name="甲"/>
          <p:cNvSpPr/>
          <p:nvPr/>
        </p:nvSpPr>
        <p:spPr>
          <a:xfrm>
            <a:off x="5364608" y="6108297"/>
            <a:ext cx="1812959" cy="1812960"/>
          </a:xfrm>
          <a:prstGeom prst="ellipse">
            <a:avLst/>
          </a:prstGeom>
          <a:solidFill>
            <a:schemeClr val="accent4">
              <a:hueOff val="102361"/>
              <a:satOff val="14118"/>
              <a:lumOff val="10675"/>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4900"/>
            </a:lvl1pPr>
          </a:lstStyle>
          <a:p>
            <a:r>
              <a:t>甲</a:t>
            </a:r>
          </a:p>
        </p:txBody>
      </p:sp>
      <p:sp>
        <p:nvSpPr>
          <p:cNvPr id="336" name="乙"/>
          <p:cNvSpPr/>
          <p:nvPr/>
        </p:nvSpPr>
        <p:spPr>
          <a:xfrm>
            <a:off x="9290405" y="6108297"/>
            <a:ext cx="1812960" cy="1812960"/>
          </a:xfrm>
          <a:prstGeom prst="ellipse">
            <a:avLst/>
          </a:prstGeom>
          <a:solidFill>
            <a:schemeClr val="accent4">
              <a:hueOff val="102361"/>
              <a:satOff val="14118"/>
              <a:lumOff val="10675"/>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4900"/>
            </a:lvl1pPr>
          </a:lstStyle>
          <a:p>
            <a:r>
              <a:t>乙</a:t>
            </a:r>
          </a:p>
        </p:txBody>
      </p:sp>
      <p:sp>
        <p:nvSpPr>
          <p:cNvPr id="337" name="丙"/>
          <p:cNvSpPr/>
          <p:nvPr/>
        </p:nvSpPr>
        <p:spPr>
          <a:xfrm>
            <a:off x="13216202" y="6108297"/>
            <a:ext cx="1812960" cy="1812960"/>
          </a:xfrm>
          <a:prstGeom prst="ellipse">
            <a:avLst/>
          </a:prstGeom>
          <a:solidFill>
            <a:schemeClr val="accent4">
              <a:hueOff val="102361"/>
              <a:satOff val="14118"/>
              <a:lumOff val="10675"/>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4900"/>
            </a:lvl1pPr>
          </a:lstStyle>
          <a:p>
            <a:r>
              <a:t>丙</a:t>
            </a:r>
          </a:p>
        </p:txBody>
      </p:sp>
      <p:sp>
        <p:nvSpPr>
          <p:cNvPr id="338" name="丁"/>
          <p:cNvSpPr/>
          <p:nvPr/>
        </p:nvSpPr>
        <p:spPr>
          <a:xfrm>
            <a:off x="17142000" y="6108297"/>
            <a:ext cx="1812959" cy="1812960"/>
          </a:xfrm>
          <a:prstGeom prst="ellipse">
            <a:avLst/>
          </a:prstGeom>
          <a:solidFill>
            <a:schemeClr val="accent4">
              <a:hueOff val="102361"/>
              <a:satOff val="14118"/>
              <a:lumOff val="10675"/>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4900"/>
            </a:lvl1pPr>
          </a:lstStyle>
          <a:p>
            <a:r>
              <a:t>丁</a:t>
            </a:r>
          </a:p>
        </p:txBody>
      </p:sp>
      <p:sp>
        <p:nvSpPr>
          <p:cNvPr id="339" name="消费者"/>
          <p:cNvSpPr/>
          <p:nvPr/>
        </p:nvSpPr>
        <p:spPr>
          <a:xfrm>
            <a:off x="21086847" y="6379777"/>
            <a:ext cx="2957596" cy="1270001"/>
          </a:xfrm>
          <a:prstGeom prst="roundRect">
            <a:avLst>
              <a:gd name="adj" fmla="val 15000"/>
            </a:avLst>
          </a:prstGeom>
          <a:ln w="38100">
            <a:solidFill>
              <a:srgbClr val="FFFFFF"/>
            </a:solidFill>
          </a:ln>
          <a:extLst>
            <a:ext uri="{C572A759-6A51-4108-AA02-DFA0A04FC94B}">
              <ma14:wrappingTextBoxFlag xmlns:ma14="http://schemas.microsoft.com/office/mac/drawingml/2011/main" val="1"/>
            </a:ext>
          </a:extLst>
        </p:spPr>
        <p:txBody>
          <a:bodyPr lIns="50800" tIns="50800" rIns="50800" bIns="50800" anchor="ctr"/>
          <a:lstStyle>
            <a:lvl1pPr>
              <a:defRPr sz="4900"/>
            </a:lvl1pPr>
          </a:lstStyle>
          <a:p>
            <a:r>
              <a:t>消费者</a:t>
            </a:r>
          </a:p>
        </p:txBody>
      </p:sp>
      <p:sp>
        <p:nvSpPr>
          <p:cNvPr id="340" name="线条"/>
          <p:cNvSpPr/>
          <p:nvPr/>
        </p:nvSpPr>
        <p:spPr>
          <a:xfrm>
            <a:off x="7321898" y="7014777"/>
            <a:ext cx="1824177" cy="1"/>
          </a:xfrm>
          <a:prstGeom prst="line">
            <a:avLst/>
          </a:prstGeom>
          <a:ln w="63500">
            <a:solidFill>
              <a:schemeClr val="accent4">
                <a:hueOff val="102361"/>
                <a:satOff val="14118"/>
                <a:lumOff val="10675"/>
              </a:schemeClr>
            </a:solidFill>
            <a:miter lim="400000"/>
            <a:tailEnd type="triangle"/>
          </a:ln>
        </p:spPr>
        <p:txBody>
          <a:bodyPr lIns="50800" tIns="50800" rIns="50800" bIns="50800" anchor="ctr"/>
          <a:lstStyle/>
          <a:p>
            <a:pPr>
              <a:defRPr sz="3600"/>
            </a:pPr>
            <a:endParaRPr/>
          </a:p>
        </p:txBody>
      </p:sp>
      <p:sp>
        <p:nvSpPr>
          <p:cNvPr id="341" name="线条"/>
          <p:cNvSpPr/>
          <p:nvPr/>
        </p:nvSpPr>
        <p:spPr>
          <a:xfrm>
            <a:off x="11247695" y="7014777"/>
            <a:ext cx="1824177" cy="1"/>
          </a:xfrm>
          <a:prstGeom prst="line">
            <a:avLst/>
          </a:prstGeom>
          <a:ln w="63500">
            <a:solidFill>
              <a:schemeClr val="accent4">
                <a:hueOff val="102361"/>
                <a:satOff val="14118"/>
                <a:lumOff val="10675"/>
              </a:schemeClr>
            </a:solidFill>
            <a:miter lim="400000"/>
            <a:tailEnd type="triangle"/>
          </a:ln>
        </p:spPr>
        <p:txBody>
          <a:bodyPr lIns="50800" tIns="50800" rIns="50800" bIns="50800" anchor="ctr"/>
          <a:lstStyle/>
          <a:p>
            <a:pPr>
              <a:defRPr sz="3600"/>
            </a:pPr>
            <a:endParaRPr/>
          </a:p>
        </p:txBody>
      </p:sp>
      <p:sp>
        <p:nvSpPr>
          <p:cNvPr id="342" name="线条"/>
          <p:cNvSpPr/>
          <p:nvPr/>
        </p:nvSpPr>
        <p:spPr>
          <a:xfrm>
            <a:off x="15173493" y="7014777"/>
            <a:ext cx="1824178" cy="1"/>
          </a:xfrm>
          <a:prstGeom prst="line">
            <a:avLst/>
          </a:prstGeom>
          <a:ln w="63500">
            <a:solidFill>
              <a:schemeClr val="accent4">
                <a:hueOff val="102361"/>
                <a:satOff val="14118"/>
                <a:lumOff val="10675"/>
              </a:schemeClr>
            </a:solidFill>
            <a:miter lim="400000"/>
            <a:tailEnd type="triangle"/>
          </a:ln>
        </p:spPr>
        <p:txBody>
          <a:bodyPr lIns="50800" tIns="50800" rIns="50800" bIns="50800" anchor="ctr"/>
          <a:lstStyle/>
          <a:p>
            <a:pPr>
              <a:defRPr sz="3600"/>
            </a:pPr>
            <a:endParaRPr/>
          </a:p>
        </p:txBody>
      </p:sp>
      <p:sp>
        <p:nvSpPr>
          <p:cNvPr id="343" name="线条"/>
          <p:cNvSpPr/>
          <p:nvPr/>
        </p:nvSpPr>
        <p:spPr>
          <a:xfrm>
            <a:off x="19099291" y="7014777"/>
            <a:ext cx="1824177" cy="1"/>
          </a:xfrm>
          <a:prstGeom prst="line">
            <a:avLst/>
          </a:prstGeom>
          <a:ln w="63500">
            <a:solidFill>
              <a:schemeClr val="accent4">
                <a:hueOff val="102361"/>
                <a:satOff val="14118"/>
                <a:lumOff val="10675"/>
              </a:schemeClr>
            </a:solidFill>
            <a:miter lim="400000"/>
            <a:tailEnd type="triangle"/>
          </a:ln>
        </p:spPr>
        <p:txBody>
          <a:bodyPr lIns="50800" tIns="50800" rIns="50800" bIns="50800" anchor="ctr"/>
          <a:lstStyle/>
          <a:p>
            <a:pPr>
              <a:defRPr sz="3600"/>
            </a:pPr>
            <a:endParaRPr/>
          </a:p>
        </p:txBody>
      </p:sp>
      <p:sp>
        <p:nvSpPr>
          <p:cNvPr id="344" name="130元"/>
          <p:cNvSpPr txBox="1"/>
          <p:nvPr/>
        </p:nvSpPr>
        <p:spPr>
          <a:xfrm>
            <a:off x="7386330" y="6065650"/>
            <a:ext cx="1759745"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just" defTabSz="1377950">
              <a:lnSpc>
                <a:spcPct val="110000"/>
              </a:lnSpc>
              <a:defRPr sz="4800">
                <a:latin typeface="Lantinghei SC Extralight"/>
                <a:ea typeface="Lantinghei SC Extralight"/>
                <a:cs typeface="Lantinghei SC Extralight"/>
                <a:sym typeface="Lantinghei SC Extralight"/>
              </a:defRPr>
            </a:lvl1pPr>
          </a:lstStyle>
          <a:p>
            <a:r>
              <a:t>130元</a:t>
            </a:r>
          </a:p>
        </p:txBody>
      </p:sp>
      <p:sp>
        <p:nvSpPr>
          <p:cNvPr id="345" name="160元"/>
          <p:cNvSpPr txBox="1"/>
          <p:nvPr/>
        </p:nvSpPr>
        <p:spPr>
          <a:xfrm>
            <a:off x="11247695" y="6065650"/>
            <a:ext cx="1764507"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just" defTabSz="1377950">
              <a:lnSpc>
                <a:spcPct val="110000"/>
              </a:lnSpc>
              <a:defRPr sz="4800">
                <a:latin typeface="Lantinghei SC Extralight"/>
                <a:ea typeface="Lantinghei SC Extralight"/>
                <a:cs typeface="Lantinghei SC Extralight"/>
                <a:sym typeface="Lantinghei SC Extralight"/>
              </a:defRPr>
            </a:lvl1pPr>
          </a:lstStyle>
          <a:p>
            <a:r>
              <a:t>160元</a:t>
            </a:r>
          </a:p>
        </p:txBody>
      </p:sp>
      <p:sp>
        <p:nvSpPr>
          <p:cNvPr id="346" name="160元"/>
          <p:cNvSpPr txBox="1"/>
          <p:nvPr/>
        </p:nvSpPr>
        <p:spPr>
          <a:xfrm>
            <a:off x="15106936" y="6065650"/>
            <a:ext cx="1764508"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just" defTabSz="1377950">
              <a:lnSpc>
                <a:spcPct val="110000"/>
              </a:lnSpc>
              <a:defRPr sz="4800">
                <a:latin typeface="Lantinghei SC Extralight"/>
                <a:ea typeface="Lantinghei SC Extralight"/>
                <a:cs typeface="Lantinghei SC Extralight"/>
                <a:sym typeface="Lantinghei SC Extralight"/>
              </a:defRPr>
            </a:lvl1pPr>
          </a:lstStyle>
          <a:p>
            <a:r>
              <a:t>160元</a:t>
            </a:r>
          </a:p>
        </p:txBody>
      </p:sp>
      <p:sp>
        <p:nvSpPr>
          <p:cNvPr id="347" name="200元"/>
          <p:cNvSpPr txBox="1"/>
          <p:nvPr/>
        </p:nvSpPr>
        <p:spPr>
          <a:xfrm>
            <a:off x="18975562" y="6065650"/>
            <a:ext cx="1833564"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just" defTabSz="1377950">
              <a:lnSpc>
                <a:spcPct val="110000"/>
              </a:lnSpc>
              <a:defRPr sz="4800">
                <a:latin typeface="Lantinghei SC Extralight"/>
                <a:ea typeface="Lantinghei SC Extralight"/>
                <a:cs typeface="Lantinghei SC Extralight"/>
                <a:sym typeface="Lantinghei SC Extralight"/>
              </a:defRPr>
            </a:lvl1pPr>
          </a:lstStyle>
          <a:p>
            <a:r>
              <a:t>200元</a:t>
            </a:r>
          </a:p>
        </p:txBody>
      </p:sp>
      <p:sp>
        <p:nvSpPr>
          <p:cNvPr id="348" name="100元"/>
          <p:cNvSpPr txBox="1"/>
          <p:nvPr/>
        </p:nvSpPr>
        <p:spPr>
          <a:xfrm>
            <a:off x="3511366" y="5854165"/>
            <a:ext cx="1762126"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just" defTabSz="1377950">
              <a:lnSpc>
                <a:spcPct val="110000"/>
              </a:lnSpc>
              <a:defRPr sz="4800">
                <a:latin typeface="Lantinghei SC Extralight"/>
                <a:ea typeface="Lantinghei SC Extralight"/>
                <a:cs typeface="Lantinghei SC Extralight"/>
                <a:sym typeface="Lantinghei SC Extralight"/>
              </a:defRPr>
            </a:lvl1pPr>
          </a:lstStyle>
          <a:p>
            <a:r>
              <a:t>100元</a:t>
            </a:r>
          </a:p>
        </p:txBody>
      </p:sp>
      <p:sp>
        <p:nvSpPr>
          <p:cNvPr id="349" name="（营业税税率为5%；增值税税率为17%，且每个环节都能取得增值税专用发票并抵扣）"/>
          <p:cNvSpPr txBox="1"/>
          <p:nvPr/>
        </p:nvSpPr>
        <p:spPr>
          <a:xfrm>
            <a:off x="2318147" y="10398787"/>
            <a:ext cx="19747707"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just" defTabSz="1377950">
              <a:lnSpc>
                <a:spcPct val="150000"/>
              </a:lnSpc>
              <a:spcBef>
                <a:spcPts val="2600"/>
              </a:spcBef>
              <a:defRPr sz="4000">
                <a:latin typeface="Lantinghei SC Extralight"/>
                <a:ea typeface="Lantinghei SC Extralight"/>
                <a:cs typeface="Lantinghei SC Extralight"/>
                <a:sym typeface="Lantinghei SC Extralight"/>
              </a:defRPr>
            </a:lvl1pPr>
          </a:lstStyle>
          <a:p>
            <a:r>
              <a:t>（营业税税率为5%；增值税税率为17%，且每个环节都能取得增值税专用发票并抵扣）</a:t>
            </a:r>
          </a:p>
        </p:txBody>
      </p:sp>
      <p:sp>
        <p:nvSpPr>
          <p:cNvPr id="350" name="成本"/>
          <p:cNvSpPr/>
          <p:nvPr/>
        </p:nvSpPr>
        <p:spPr>
          <a:xfrm>
            <a:off x="339557" y="6379777"/>
            <a:ext cx="2957595" cy="1270001"/>
          </a:xfrm>
          <a:prstGeom prst="roundRect">
            <a:avLst>
              <a:gd name="adj" fmla="val 15000"/>
            </a:avLst>
          </a:prstGeom>
          <a:ln w="38100">
            <a:solidFill>
              <a:srgbClr val="FFFFFF"/>
            </a:solidFill>
          </a:ln>
          <a:extLst>
            <a:ext uri="{C572A759-6A51-4108-AA02-DFA0A04FC94B}">
              <ma14:wrappingTextBoxFlag xmlns:ma14="http://schemas.microsoft.com/office/mac/drawingml/2011/main" val="1"/>
            </a:ext>
          </a:extLst>
        </p:spPr>
        <p:txBody>
          <a:bodyPr lIns="50800" tIns="50800" rIns="50800" bIns="50800" anchor="ctr"/>
          <a:lstStyle>
            <a:lvl1pPr>
              <a:defRPr sz="4900"/>
            </a:lvl1pPr>
          </a:lstStyle>
          <a:p>
            <a:r>
              <a:t>成本</a:t>
            </a:r>
          </a:p>
        </p:txBody>
      </p:sp>
      <p:sp>
        <p:nvSpPr>
          <p:cNvPr id="351" name="线条"/>
          <p:cNvSpPr/>
          <p:nvPr/>
        </p:nvSpPr>
        <p:spPr>
          <a:xfrm>
            <a:off x="3428316" y="7014777"/>
            <a:ext cx="1824177" cy="1"/>
          </a:xfrm>
          <a:prstGeom prst="line">
            <a:avLst/>
          </a:prstGeom>
          <a:ln w="63500">
            <a:solidFill>
              <a:schemeClr val="accent4">
                <a:hueOff val="102361"/>
                <a:satOff val="14118"/>
                <a:lumOff val="10675"/>
              </a:schemeClr>
            </a:solidFill>
            <a:miter lim="400000"/>
            <a:tailEnd type="triangle"/>
          </a:ln>
        </p:spPr>
        <p:txBody>
          <a:bodyPr lIns="50800" tIns="50800" rIns="50800" bIns="50800" anchor="ctr"/>
          <a:lstStyle/>
          <a:p>
            <a:pPr>
              <a:defRPr sz="3600"/>
            </a:pPr>
            <a:endParaRPr/>
          </a:p>
        </p:txBody>
      </p:sp>
      <p:sp>
        <p:nvSpPr>
          <p:cNvPr id="352" name="矩形"/>
          <p:cNvSpPr/>
          <p:nvPr/>
        </p:nvSpPr>
        <p:spPr>
          <a:xfrm>
            <a:off x="10008741" y="3215827"/>
            <a:ext cx="4366518" cy="1368013"/>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353" name="案例"/>
          <p:cNvSpPr txBox="1"/>
          <p:nvPr/>
        </p:nvSpPr>
        <p:spPr>
          <a:xfrm>
            <a:off x="11098212" y="3117196"/>
            <a:ext cx="2187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案例</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357" name="纳税人"/>
          <p:cNvSpPr/>
          <p:nvPr/>
        </p:nvSpPr>
        <p:spPr>
          <a:xfrm>
            <a:off x="9465605" y="1628305"/>
            <a:ext cx="5452791" cy="1071881"/>
          </a:xfrm>
          <a:prstGeom prst="rect">
            <a:avLst/>
          </a:prstGeom>
          <a:solidFill>
            <a:srgbClr val="FFBA02">
              <a:alpha val="89311"/>
            </a:srgbClr>
          </a:solidFill>
          <a:ln w="12700">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a:latin typeface="微软雅黑"/>
                <a:ea typeface="微软雅黑"/>
                <a:cs typeface="微软雅黑"/>
                <a:sym typeface="微软雅黑"/>
              </a:defRPr>
            </a:lvl1pPr>
          </a:lstStyle>
          <a:p>
            <a:r>
              <a:t>纳税人</a:t>
            </a:r>
          </a:p>
        </p:txBody>
      </p:sp>
      <p:sp>
        <p:nvSpPr>
          <p:cNvPr id="358" name="境内"/>
          <p:cNvSpPr/>
          <p:nvPr/>
        </p:nvSpPr>
        <p:spPr>
          <a:xfrm>
            <a:off x="930505" y="5204460"/>
            <a:ext cx="2754286" cy="10972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a:solidFill>
                  <a:srgbClr val="FFBA02"/>
                </a:solidFill>
                <a:latin typeface="微软雅黑"/>
                <a:ea typeface="微软雅黑"/>
                <a:cs typeface="微软雅黑"/>
                <a:sym typeface="微软雅黑"/>
              </a:defRPr>
            </a:lvl1pPr>
          </a:lstStyle>
          <a:p>
            <a:r>
              <a:t>境内</a:t>
            </a:r>
          </a:p>
        </p:txBody>
      </p:sp>
      <p:sp>
        <p:nvSpPr>
          <p:cNvPr id="359" name="我国境内"/>
          <p:cNvSpPr/>
          <p:nvPr/>
        </p:nvSpPr>
        <p:spPr>
          <a:xfrm>
            <a:off x="930505" y="8279942"/>
            <a:ext cx="2754286" cy="9194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000">
                <a:solidFill>
                  <a:srgbClr val="FFBA02"/>
                </a:solidFill>
                <a:latin typeface="微软雅黑"/>
                <a:ea typeface="微软雅黑"/>
                <a:cs typeface="微软雅黑"/>
                <a:sym typeface="微软雅黑"/>
              </a:defRPr>
            </a:lvl1pPr>
          </a:lstStyle>
          <a:p>
            <a:r>
              <a:t>我国境内</a:t>
            </a:r>
          </a:p>
        </p:txBody>
      </p:sp>
      <p:sp>
        <p:nvSpPr>
          <p:cNvPr id="360" name="货物"/>
          <p:cNvSpPr/>
          <p:nvPr/>
        </p:nvSpPr>
        <p:spPr>
          <a:xfrm>
            <a:off x="4462200" y="8279942"/>
            <a:ext cx="2071690" cy="9194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000">
                <a:solidFill>
                  <a:srgbClr val="FFBA02"/>
                </a:solidFill>
                <a:latin typeface="微软雅黑"/>
                <a:ea typeface="微软雅黑"/>
                <a:cs typeface="微软雅黑"/>
                <a:sym typeface="微软雅黑"/>
              </a:defRPr>
            </a:lvl1pPr>
          </a:lstStyle>
          <a:p>
            <a:r>
              <a:t>货物</a:t>
            </a:r>
          </a:p>
        </p:txBody>
      </p:sp>
      <p:sp>
        <p:nvSpPr>
          <p:cNvPr id="361" name="修理修配劳务"/>
          <p:cNvSpPr/>
          <p:nvPr/>
        </p:nvSpPr>
        <p:spPr>
          <a:xfrm>
            <a:off x="6821609" y="8250801"/>
            <a:ext cx="2160724" cy="16306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000">
                <a:solidFill>
                  <a:srgbClr val="FFBA02"/>
                </a:solidFill>
                <a:latin typeface="微软雅黑"/>
                <a:ea typeface="微软雅黑"/>
                <a:cs typeface="微软雅黑"/>
                <a:sym typeface="微软雅黑"/>
              </a:defRPr>
            </a:lvl1pPr>
          </a:lstStyle>
          <a:p>
            <a:r>
              <a:t>修理修配劳务</a:t>
            </a:r>
          </a:p>
        </p:txBody>
      </p:sp>
      <p:sp>
        <p:nvSpPr>
          <p:cNvPr id="362" name="服务"/>
          <p:cNvSpPr/>
          <p:nvPr/>
        </p:nvSpPr>
        <p:spPr>
          <a:xfrm>
            <a:off x="9270053" y="8279942"/>
            <a:ext cx="2070101" cy="9194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000">
                <a:solidFill>
                  <a:srgbClr val="FFBA02"/>
                </a:solidFill>
                <a:latin typeface="微软雅黑"/>
                <a:ea typeface="微软雅黑"/>
                <a:cs typeface="微软雅黑"/>
                <a:sym typeface="微软雅黑"/>
              </a:defRPr>
            </a:lvl1pPr>
          </a:lstStyle>
          <a:p>
            <a:r>
              <a:t>服务</a:t>
            </a:r>
          </a:p>
        </p:txBody>
      </p:sp>
      <p:sp>
        <p:nvSpPr>
          <p:cNvPr id="363" name="无形资产"/>
          <p:cNvSpPr/>
          <p:nvPr/>
        </p:nvSpPr>
        <p:spPr>
          <a:xfrm>
            <a:off x="11627873" y="8279942"/>
            <a:ext cx="2754286" cy="9194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000">
                <a:solidFill>
                  <a:srgbClr val="FFBA02"/>
                </a:solidFill>
                <a:latin typeface="微软雅黑"/>
                <a:ea typeface="微软雅黑"/>
                <a:cs typeface="微软雅黑"/>
                <a:sym typeface="微软雅黑"/>
              </a:defRPr>
            </a:lvl1pPr>
          </a:lstStyle>
          <a:p>
            <a:r>
              <a:t>无形资产</a:t>
            </a:r>
          </a:p>
        </p:txBody>
      </p:sp>
      <p:sp>
        <p:nvSpPr>
          <p:cNvPr id="364" name="不动产"/>
          <p:cNvSpPr/>
          <p:nvPr/>
        </p:nvSpPr>
        <p:spPr>
          <a:xfrm>
            <a:off x="14669879" y="8279942"/>
            <a:ext cx="2159001" cy="9194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000">
                <a:solidFill>
                  <a:srgbClr val="FFBA02"/>
                </a:solidFill>
                <a:latin typeface="微软雅黑"/>
                <a:ea typeface="微软雅黑"/>
                <a:cs typeface="微软雅黑"/>
                <a:sym typeface="微软雅黑"/>
              </a:defRPr>
            </a:lvl1pPr>
          </a:lstStyle>
          <a:p>
            <a:r>
              <a:t>不动产</a:t>
            </a:r>
          </a:p>
        </p:txBody>
      </p:sp>
      <p:sp>
        <p:nvSpPr>
          <p:cNvPr id="365" name="单位"/>
          <p:cNvSpPr/>
          <p:nvPr/>
        </p:nvSpPr>
        <p:spPr>
          <a:xfrm>
            <a:off x="18123969" y="8279942"/>
            <a:ext cx="2070101" cy="9194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000">
                <a:solidFill>
                  <a:srgbClr val="FFBA02"/>
                </a:solidFill>
                <a:latin typeface="微软雅黑"/>
                <a:ea typeface="微软雅黑"/>
                <a:cs typeface="微软雅黑"/>
                <a:sym typeface="微软雅黑"/>
              </a:defRPr>
            </a:lvl1pPr>
          </a:lstStyle>
          <a:p>
            <a:r>
              <a:t>单位</a:t>
            </a:r>
          </a:p>
        </p:txBody>
      </p:sp>
      <p:sp>
        <p:nvSpPr>
          <p:cNvPr id="366" name="个人"/>
          <p:cNvSpPr/>
          <p:nvPr/>
        </p:nvSpPr>
        <p:spPr>
          <a:xfrm>
            <a:off x="21292771" y="8279942"/>
            <a:ext cx="2070101" cy="9194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000">
                <a:solidFill>
                  <a:srgbClr val="FFBA02"/>
                </a:solidFill>
                <a:latin typeface="微软雅黑"/>
                <a:ea typeface="微软雅黑"/>
                <a:cs typeface="微软雅黑"/>
                <a:sym typeface="微软雅黑"/>
              </a:defRPr>
            </a:lvl1pPr>
          </a:lstStyle>
          <a:p>
            <a:r>
              <a:t>个人</a:t>
            </a:r>
          </a:p>
        </p:txBody>
      </p:sp>
      <p:sp>
        <p:nvSpPr>
          <p:cNvPr id="367" name="企业、行政单位、事业单位、社会团体及其他单位"/>
          <p:cNvSpPr/>
          <p:nvPr/>
        </p:nvSpPr>
        <p:spPr>
          <a:xfrm>
            <a:off x="17736638" y="9656318"/>
            <a:ext cx="2844763" cy="33197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algn="just" defTabSz="1828800">
              <a:defRPr sz="3500">
                <a:solidFill>
                  <a:srgbClr val="FFBA02"/>
                </a:solidFill>
                <a:latin typeface="微软雅黑"/>
                <a:ea typeface="微软雅黑"/>
                <a:cs typeface="微软雅黑"/>
                <a:sym typeface="微软雅黑"/>
              </a:defRPr>
            </a:lvl1pPr>
          </a:lstStyle>
          <a:p>
            <a:r>
              <a:t>企业、行政单位、事业单位、社会团体及其他单位</a:t>
            </a:r>
          </a:p>
        </p:txBody>
      </p:sp>
      <p:sp>
        <p:nvSpPr>
          <p:cNvPr id="368" name="个体和其他个人"/>
          <p:cNvSpPr/>
          <p:nvPr/>
        </p:nvSpPr>
        <p:spPr>
          <a:xfrm>
            <a:off x="20905421" y="9640069"/>
            <a:ext cx="2844801" cy="14528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algn="just" defTabSz="1828800">
              <a:defRPr sz="3500">
                <a:solidFill>
                  <a:srgbClr val="FFBA02"/>
                </a:solidFill>
                <a:latin typeface="微软雅黑"/>
                <a:ea typeface="微软雅黑"/>
                <a:cs typeface="微软雅黑"/>
                <a:sym typeface="微软雅黑"/>
              </a:defRPr>
            </a:lvl1pPr>
          </a:lstStyle>
          <a:p>
            <a:r>
              <a:t>个体和其他个人</a:t>
            </a:r>
          </a:p>
        </p:txBody>
      </p:sp>
      <p:sp>
        <p:nvSpPr>
          <p:cNvPr id="369" name="销售"/>
          <p:cNvSpPr/>
          <p:nvPr/>
        </p:nvSpPr>
        <p:spPr>
          <a:xfrm>
            <a:off x="9620313" y="5204460"/>
            <a:ext cx="2754286" cy="10972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a:solidFill>
                  <a:srgbClr val="FFBA02"/>
                </a:solidFill>
                <a:latin typeface="微软雅黑"/>
                <a:ea typeface="微软雅黑"/>
                <a:cs typeface="微软雅黑"/>
                <a:sym typeface="微软雅黑"/>
              </a:defRPr>
            </a:lvl1pPr>
          </a:lstStyle>
          <a:p>
            <a:r>
              <a:t>销售</a:t>
            </a:r>
          </a:p>
        </p:txBody>
      </p:sp>
      <p:sp>
        <p:nvSpPr>
          <p:cNvPr id="370" name="单位和个人"/>
          <p:cNvSpPr/>
          <p:nvPr/>
        </p:nvSpPr>
        <p:spPr>
          <a:xfrm>
            <a:off x="18606903" y="5204460"/>
            <a:ext cx="4338818" cy="10972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a:solidFill>
                  <a:srgbClr val="FFBA02"/>
                </a:solidFill>
                <a:latin typeface="微软雅黑"/>
                <a:ea typeface="微软雅黑"/>
                <a:cs typeface="微软雅黑"/>
                <a:sym typeface="微软雅黑"/>
              </a:defRPr>
            </a:lvl1pPr>
          </a:lstStyle>
          <a:p>
            <a:r>
              <a:t>单位和个人</a:t>
            </a:r>
          </a:p>
        </p:txBody>
      </p:sp>
      <p:cxnSp>
        <p:nvCxnSpPr>
          <p:cNvPr id="371" name="连接线"/>
          <p:cNvCxnSpPr>
            <a:stCxn id="357" idx="0"/>
            <a:endCxn id="369" idx="0"/>
          </p:cNvCxnSpPr>
          <p:nvPr/>
        </p:nvCxnSpPr>
        <p:spPr>
          <a:xfrm rot="5400000">
            <a:off x="9798050" y="3359150"/>
            <a:ext cx="3594100" cy="1193800"/>
          </a:xfrm>
          <a:prstGeom prst="bentConnector3">
            <a:avLst>
              <a:gd name="adj1" fmla="val 50530"/>
            </a:avLst>
          </a:prstGeom>
          <a:ln w="25400">
            <a:solidFill>
              <a:srgbClr val="FFFFFF"/>
            </a:solidFill>
            <a:miter lim="400000"/>
          </a:ln>
        </p:spPr>
      </p:cxnSp>
      <p:cxnSp>
        <p:nvCxnSpPr>
          <p:cNvPr id="372" name="连接线"/>
          <p:cNvCxnSpPr>
            <a:stCxn id="357" idx="0"/>
            <a:endCxn id="358" idx="0"/>
          </p:cNvCxnSpPr>
          <p:nvPr/>
        </p:nvCxnSpPr>
        <p:spPr>
          <a:xfrm rot="5400000">
            <a:off x="5454650" y="-984250"/>
            <a:ext cx="3594100" cy="9880600"/>
          </a:xfrm>
          <a:prstGeom prst="bentConnector3">
            <a:avLst>
              <a:gd name="adj1" fmla="val 50530"/>
            </a:avLst>
          </a:prstGeom>
          <a:ln w="25400">
            <a:solidFill>
              <a:srgbClr val="FFFFFF"/>
            </a:solidFill>
            <a:miter lim="400000"/>
          </a:ln>
        </p:spPr>
      </p:cxnSp>
      <p:cxnSp>
        <p:nvCxnSpPr>
          <p:cNvPr id="373" name="连接线"/>
          <p:cNvCxnSpPr>
            <a:stCxn id="357" idx="0"/>
            <a:endCxn id="370" idx="0"/>
          </p:cNvCxnSpPr>
          <p:nvPr/>
        </p:nvCxnSpPr>
        <p:spPr>
          <a:xfrm rot="16200000" flipH="1">
            <a:off x="14687550" y="-336550"/>
            <a:ext cx="3594100" cy="8585200"/>
          </a:xfrm>
          <a:prstGeom prst="bentConnector3">
            <a:avLst>
              <a:gd name="adj1" fmla="val 50530"/>
            </a:avLst>
          </a:prstGeom>
          <a:ln w="25400">
            <a:solidFill>
              <a:srgbClr val="FFFFFF"/>
            </a:solidFill>
            <a:miter lim="400000"/>
          </a:ln>
        </p:spPr>
      </p:cxnSp>
      <p:cxnSp>
        <p:nvCxnSpPr>
          <p:cNvPr id="374" name="连接线"/>
          <p:cNvCxnSpPr>
            <a:stCxn id="359" idx="0"/>
            <a:endCxn id="358" idx="0"/>
          </p:cNvCxnSpPr>
          <p:nvPr/>
        </p:nvCxnSpPr>
        <p:spPr>
          <a:xfrm flipV="1">
            <a:off x="2307648" y="5753100"/>
            <a:ext cx="1" cy="2986583"/>
          </a:xfrm>
          <a:prstGeom prst="straightConnector1">
            <a:avLst/>
          </a:prstGeom>
          <a:ln w="25400">
            <a:solidFill>
              <a:srgbClr val="FFFFFF"/>
            </a:solidFill>
            <a:miter lim="400000"/>
          </a:ln>
        </p:spPr>
      </p:cxnSp>
      <p:cxnSp>
        <p:nvCxnSpPr>
          <p:cNvPr id="375" name="连接线"/>
          <p:cNvCxnSpPr>
            <a:stCxn id="369" idx="0"/>
            <a:endCxn id="360" idx="0"/>
          </p:cNvCxnSpPr>
          <p:nvPr/>
        </p:nvCxnSpPr>
        <p:spPr>
          <a:xfrm rot="5400000">
            <a:off x="6756400" y="4495800"/>
            <a:ext cx="2984500" cy="5499100"/>
          </a:xfrm>
          <a:prstGeom prst="bentConnector3">
            <a:avLst>
              <a:gd name="adj1" fmla="val 58723"/>
            </a:avLst>
          </a:prstGeom>
          <a:ln w="25400">
            <a:solidFill>
              <a:srgbClr val="FFFFFF"/>
            </a:solidFill>
            <a:miter lim="400000"/>
          </a:ln>
        </p:spPr>
      </p:cxnSp>
      <p:cxnSp>
        <p:nvCxnSpPr>
          <p:cNvPr id="376" name="连接线"/>
          <p:cNvCxnSpPr>
            <a:stCxn id="369" idx="0"/>
            <a:endCxn id="361" idx="0"/>
          </p:cNvCxnSpPr>
          <p:nvPr/>
        </p:nvCxnSpPr>
        <p:spPr>
          <a:xfrm rot="5400000">
            <a:off x="7791450" y="5861050"/>
            <a:ext cx="3314700" cy="3098800"/>
          </a:xfrm>
          <a:prstGeom prst="bentConnector3">
            <a:avLst>
              <a:gd name="adj1" fmla="val 52490"/>
            </a:avLst>
          </a:prstGeom>
          <a:ln w="25400">
            <a:solidFill>
              <a:srgbClr val="FFFFFF"/>
            </a:solidFill>
            <a:miter lim="400000"/>
          </a:ln>
        </p:spPr>
      </p:cxnSp>
      <p:cxnSp>
        <p:nvCxnSpPr>
          <p:cNvPr id="377" name="连接线"/>
          <p:cNvCxnSpPr>
            <a:stCxn id="362" idx="0"/>
            <a:endCxn id="369" idx="0"/>
          </p:cNvCxnSpPr>
          <p:nvPr/>
        </p:nvCxnSpPr>
        <p:spPr>
          <a:xfrm rot="5400000" flipH="1" flipV="1">
            <a:off x="9156700" y="6896100"/>
            <a:ext cx="2984500" cy="698500"/>
          </a:xfrm>
          <a:prstGeom prst="bentConnector3">
            <a:avLst>
              <a:gd name="adj1" fmla="val 41702"/>
            </a:avLst>
          </a:prstGeom>
          <a:ln w="25400">
            <a:solidFill>
              <a:srgbClr val="FFFFFF"/>
            </a:solidFill>
            <a:miter lim="400000"/>
          </a:ln>
        </p:spPr>
      </p:cxnSp>
      <p:cxnSp>
        <p:nvCxnSpPr>
          <p:cNvPr id="378" name="连接线"/>
          <p:cNvCxnSpPr>
            <a:stCxn id="369" idx="0"/>
            <a:endCxn id="363" idx="0"/>
          </p:cNvCxnSpPr>
          <p:nvPr/>
        </p:nvCxnSpPr>
        <p:spPr>
          <a:xfrm rot="16200000" flipH="1">
            <a:off x="10509250" y="6242050"/>
            <a:ext cx="2984500" cy="2006600"/>
          </a:xfrm>
          <a:prstGeom prst="bentConnector3">
            <a:avLst>
              <a:gd name="adj1" fmla="val 58723"/>
            </a:avLst>
          </a:prstGeom>
          <a:ln w="25400">
            <a:solidFill>
              <a:srgbClr val="FFFFFF"/>
            </a:solidFill>
            <a:miter lim="400000"/>
          </a:ln>
        </p:spPr>
      </p:cxnSp>
      <p:cxnSp>
        <p:nvCxnSpPr>
          <p:cNvPr id="379" name="连接线"/>
          <p:cNvCxnSpPr>
            <a:stCxn id="364" idx="0"/>
            <a:endCxn id="369" idx="0"/>
          </p:cNvCxnSpPr>
          <p:nvPr/>
        </p:nvCxnSpPr>
        <p:spPr>
          <a:xfrm rot="16200000" flipV="1">
            <a:off x="11880850" y="4870450"/>
            <a:ext cx="2984500" cy="4749800"/>
          </a:xfrm>
          <a:prstGeom prst="bentConnector3">
            <a:avLst>
              <a:gd name="adj1" fmla="val 41276"/>
            </a:avLst>
          </a:prstGeom>
          <a:ln w="25400">
            <a:solidFill>
              <a:srgbClr val="FFFFFF"/>
            </a:solidFill>
            <a:miter lim="400000"/>
          </a:ln>
        </p:spPr>
      </p:cxnSp>
      <p:cxnSp>
        <p:nvCxnSpPr>
          <p:cNvPr id="380" name="连接线"/>
          <p:cNvCxnSpPr>
            <a:stCxn id="370" idx="0"/>
            <a:endCxn id="365" idx="0"/>
          </p:cNvCxnSpPr>
          <p:nvPr/>
        </p:nvCxnSpPr>
        <p:spPr>
          <a:xfrm rot="5400000">
            <a:off x="18478500" y="6438900"/>
            <a:ext cx="2984500" cy="1612900"/>
          </a:xfrm>
          <a:prstGeom prst="bentConnector3">
            <a:avLst>
              <a:gd name="adj1" fmla="val 58723"/>
            </a:avLst>
          </a:prstGeom>
          <a:ln w="25400">
            <a:solidFill>
              <a:srgbClr val="FFFFFF"/>
            </a:solidFill>
            <a:miter lim="400000"/>
          </a:ln>
        </p:spPr>
      </p:cxnSp>
      <p:cxnSp>
        <p:nvCxnSpPr>
          <p:cNvPr id="381" name="连接线"/>
          <p:cNvCxnSpPr>
            <a:stCxn id="366" idx="0"/>
            <a:endCxn id="370" idx="0"/>
          </p:cNvCxnSpPr>
          <p:nvPr/>
        </p:nvCxnSpPr>
        <p:spPr>
          <a:xfrm rot="16200000" flipV="1">
            <a:off x="20059650" y="6470650"/>
            <a:ext cx="2984500" cy="1549400"/>
          </a:xfrm>
          <a:prstGeom prst="bentConnector3">
            <a:avLst>
              <a:gd name="adj1" fmla="val 41702"/>
            </a:avLst>
          </a:prstGeom>
          <a:ln w="25400">
            <a:solidFill>
              <a:srgbClr val="FFFFFF"/>
            </a:solidFill>
            <a:miter lim="400000"/>
          </a:ln>
        </p:spPr>
      </p:cxnSp>
      <p:cxnSp>
        <p:nvCxnSpPr>
          <p:cNvPr id="382" name="连接线"/>
          <p:cNvCxnSpPr>
            <a:stCxn id="365" idx="0"/>
            <a:endCxn id="367" idx="0"/>
          </p:cNvCxnSpPr>
          <p:nvPr/>
        </p:nvCxnSpPr>
        <p:spPr>
          <a:xfrm flipH="1">
            <a:off x="19159019" y="8739682"/>
            <a:ext cx="1" cy="2576527"/>
          </a:xfrm>
          <a:prstGeom prst="straightConnector1">
            <a:avLst/>
          </a:prstGeom>
          <a:ln w="25400">
            <a:solidFill>
              <a:srgbClr val="FFFFFF"/>
            </a:solidFill>
            <a:miter lim="400000"/>
          </a:ln>
        </p:spPr>
      </p:cxnSp>
      <p:cxnSp>
        <p:nvCxnSpPr>
          <p:cNvPr id="383" name="连接线"/>
          <p:cNvCxnSpPr>
            <a:stCxn id="368" idx="0"/>
            <a:endCxn id="366" idx="0"/>
          </p:cNvCxnSpPr>
          <p:nvPr/>
        </p:nvCxnSpPr>
        <p:spPr>
          <a:xfrm flipV="1">
            <a:off x="22327821" y="8739682"/>
            <a:ext cx="1" cy="1626828"/>
          </a:xfrm>
          <a:prstGeom prst="straightConnector1">
            <a:avLst/>
          </a:prstGeom>
          <a:ln w="25400">
            <a:solidFill>
              <a:srgbClr val="FFFFFF"/>
            </a:solidFill>
            <a:miter lim="400000"/>
          </a:ln>
        </p:spPr>
      </p:cxn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385" name="纳税人分类"/>
          <p:cNvSpPr txBox="1"/>
          <p:nvPr/>
        </p:nvSpPr>
        <p:spPr>
          <a:xfrm>
            <a:off x="9574212" y="1637796"/>
            <a:ext cx="5235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纳税人分类</a:t>
            </a:r>
          </a:p>
        </p:txBody>
      </p:sp>
      <p:sp>
        <p:nvSpPr>
          <p:cNvPr id="386" name="线条"/>
          <p:cNvSpPr/>
          <p:nvPr/>
        </p:nvSpPr>
        <p:spPr>
          <a:xfrm>
            <a:off x="11169974" y="3624659"/>
            <a:ext cx="2044052" cy="1"/>
          </a:xfrm>
          <a:prstGeom prst="line">
            <a:avLst/>
          </a:prstGeom>
          <a:ln w="25400">
            <a:solidFill>
              <a:srgbClr val="FFFFFF"/>
            </a:solidFill>
            <a:miter lim="400000"/>
          </a:ln>
        </p:spPr>
        <p:txBody>
          <a:bodyPr lIns="71437" tIns="71437" rIns="71437" bIns="71437" anchor="ctr"/>
          <a:lstStyle/>
          <a:p>
            <a:pPr defTabSz="821531">
              <a:defRPr sz="3200">
                <a:solidFill>
                  <a:srgbClr val="000000"/>
                </a:solidFill>
              </a:defRPr>
            </a:pPr>
            <a:endParaRPr/>
          </a:p>
        </p:txBody>
      </p:sp>
      <p:sp>
        <p:nvSpPr>
          <p:cNvPr id="387" name="单位   +    个人"/>
          <p:cNvSpPr txBox="1"/>
          <p:nvPr/>
        </p:nvSpPr>
        <p:spPr>
          <a:xfrm>
            <a:off x="9173643" y="6053122"/>
            <a:ext cx="6788845" cy="15652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latin typeface="Helvetica"/>
                <a:ea typeface="Helvetica"/>
                <a:cs typeface="Helvetica"/>
                <a:sym typeface="Helvetica"/>
              </a:defRPr>
            </a:lvl1pPr>
          </a:lstStyle>
          <a:p>
            <a:r>
              <a:t>单位   +    个人</a:t>
            </a:r>
          </a:p>
        </p:txBody>
      </p:sp>
      <p:sp>
        <p:nvSpPr>
          <p:cNvPr id="388" name="一般纳税人 + 小规模纳税人"/>
          <p:cNvSpPr txBox="1"/>
          <p:nvPr/>
        </p:nvSpPr>
        <p:spPr>
          <a:xfrm>
            <a:off x="6654764" y="8189945"/>
            <a:ext cx="12489459" cy="15652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latin typeface="Helvetica"/>
                <a:ea typeface="Helvetica"/>
                <a:cs typeface="Helvetica"/>
                <a:sym typeface="Helvetica"/>
              </a:defRPr>
            </a:lvl1pPr>
          </a:lstStyle>
          <a:p>
            <a:r>
              <a:t>一般纳税人 + 小规模纳税人</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great-orme-1399638_1920.jpg" descr="great-orme-1399638_1920.jpg"/>
          <p:cNvPicPr>
            <a:picLocks noChangeAspect="1"/>
          </p:cNvPicPr>
          <p:nvPr/>
        </p:nvPicPr>
        <p:blipFill>
          <a:blip r:embed="rId2">
            <a:extLst/>
          </a:blip>
          <a:srcRect l="22483" t="15492" r="52529"/>
          <a:stretch>
            <a:fillRect/>
          </a:stretch>
        </p:blipFill>
        <p:spPr>
          <a:xfrm>
            <a:off x="-387424" y="-2980182"/>
            <a:ext cx="8255001" cy="18583428"/>
          </a:xfrm>
          <a:prstGeom prst="rect">
            <a:avLst/>
          </a:prstGeom>
          <a:ln w="12700">
            <a:miter lim="400000"/>
          </a:ln>
        </p:spPr>
      </p:pic>
      <p:sp>
        <p:nvSpPr>
          <p:cNvPr id="145" name="锐普的每一件作品，都立足于给客户带来惊喜。这是一个需要技术、审美和创意的过程，因为我们爱设计、爱创作、爱分享"/>
          <p:cNvSpPr txBox="1"/>
          <p:nvPr/>
        </p:nvSpPr>
        <p:spPr>
          <a:xfrm>
            <a:off x="13799762" y="-3203949"/>
            <a:ext cx="8987589" cy="2174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l" defTabSz="821531">
              <a:lnSpc>
                <a:spcPct val="150000"/>
              </a:lnSpc>
              <a:defRPr sz="2800"/>
            </a:lvl1pPr>
          </a:lstStyle>
          <a:p>
            <a:r>
              <a:t>锐普的每一件作品，都立足于给客户带来惊喜。这是一个需要技术、审美和创意的过程，因为我们爱设计、爱创作、爱分享</a:t>
            </a:r>
          </a:p>
        </p:txBody>
      </p:sp>
      <p:pic>
        <p:nvPicPr>
          <p:cNvPr id="146" name="london-eye-945497_1920.jpg" descr="london-eye-945497_1920.jpg"/>
          <p:cNvPicPr>
            <a:picLocks noChangeAspect="1"/>
          </p:cNvPicPr>
          <p:nvPr/>
        </p:nvPicPr>
        <p:blipFill>
          <a:blip r:embed="rId3">
            <a:extLst/>
          </a:blip>
          <a:srcRect l="60101" r="14888"/>
          <a:stretch>
            <a:fillRect/>
          </a:stretch>
        </p:blipFill>
        <p:spPr>
          <a:xfrm>
            <a:off x="7851925" y="-3215132"/>
            <a:ext cx="8255001" cy="18566193"/>
          </a:xfrm>
          <a:prstGeom prst="rect">
            <a:avLst/>
          </a:prstGeom>
          <a:ln w="12700">
            <a:miter lim="400000"/>
          </a:ln>
          <a:effectLst>
            <a:outerShdw blurRad="50800" dist="25400" dir="5400000" rotWithShape="0">
              <a:srgbClr val="000000">
                <a:alpha val="50000"/>
              </a:srgbClr>
            </a:outerShdw>
          </a:effectLst>
        </p:spPr>
      </p:pic>
      <p:pic>
        <p:nvPicPr>
          <p:cNvPr id="147" name="london-1475101_1920.jpg" descr="london-1475101_1920.jpg"/>
          <p:cNvPicPr>
            <a:picLocks noChangeAspect="1"/>
          </p:cNvPicPr>
          <p:nvPr/>
        </p:nvPicPr>
        <p:blipFill>
          <a:blip r:embed="rId4">
            <a:extLst/>
          </a:blip>
          <a:srcRect l="40217" t="395" r="25928" b="8618"/>
          <a:stretch>
            <a:fillRect/>
          </a:stretch>
        </p:blipFill>
        <p:spPr>
          <a:xfrm>
            <a:off x="16106379" y="-1"/>
            <a:ext cx="8255001" cy="13716001"/>
          </a:xfrm>
          <a:prstGeom prst="rect">
            <a:avLst/>
          </a:prstGeom>
          <a:ln w="12700">
            <a:miter lim="400000"/>
          </a:ln>
        </p:spPr>
      </p:pic>
      <p:sp>
        <p:nvSpPr>
          <p:cNvPr id="148" name="矩形"/>
          <p:cNvSpPr/>
          <p:nvPr/>
        </p:nvSpPr>
        <p:spPr>
          <a:xfrm>
            <a:off x="16106379" y="-51436"/>
            <a:ext cx="8255002" cy="13716001"/>
          </a:xfrm>
          <a:prstGeom prst="rect">
            <a:avLst/>
          </a:prstGeom>
          <a:solidFill>
            <a:srgbClr val="000000">
              <a:alpha val="53688"/>
            </a:srgbClr>
          </a:solidFill>
          <a:ln w="12700">
            <a:miter lim="400000"/>
          </a:ln>
        </p:spPr>
        <p:txBody>
          <a:bodyPr lIns="71437" tIns="71437" rIns="71437" bIns="71437" anchor="ctr"/>
          <a:lstStyle/>
          <a:p>
            <a:pPr defTabSz="821531">
              <a:defRPr sz="3200"/>
            </a:pPr>
            <a:endParaRPr/>
          </a:p>
        </p:txBody>
      </p:sp>
      <p:sp>
        <p:nvSpPr>
          <p:cNvPr id="149" name="矩形"/>
          <p:cNvSpPr/>
          <p:nvPr/>
        </p:nvSpPr>
        <p:spPr>
          <a:xfrm>
            <a:off x="-387424" y="-1"/>
            <a:ext cx="8255002" cy="13716001"/>
          </a:xfrm>
          <a:prstGeom prst="rect">
            <a:avLst/>
          </a:prstGeom>
          <a:solidFill>
            <a:srgbClr val="000000">
              <a:alpha val="53688"/>
            </a:srgbClr>
          </a:solidFill>
          <a:ln w="12700">
            <a:miter lim="400000"/>
          </a:ln>
        </p:spPr>
        <p:txBody>
          <a:bodyPr lIns="71437" tIns="71437" rIns="71437" bIns="71437" anchor="ctr"/>
          <a:lstStyle/>
          <a:p>
            <a:pPr defTabSz="821531">
              <a:defRPr sz="3200"/>
            </a:pPr>
            <a:endParaRPr/>
          </a:p>
        </p:txBody>
      </p:sp>
      <p:sp>
        <p:nvSpPr>
          <p:cNvPr id="150" name="营改增"/>
          <p:cNvSpPr txBox="1"/>
          <p:nvPr/>
        </p:nvSpPr>
        <p:spPr>
          <a:xfrm>
            <a:off x="2747888" y="5561560"/>
            <a:ext cx="1984376" cy="9937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4800" b="1">
                <a:solidFill>
                  <a:srgbClr val="FFBA02"/>
                </a:solidFill>
                <a:latin typeface="Helvetica"/>
                <a:ea typeface="Helvetica"/>
                <a:cs typeface="Helvetica"/>
                <a:sym typeface="Helvetica"/>
              </a:defRPr>
            </a:lvl1pPr>
          </a:lstStyle>
          <a:p>
            <a:r>
              <a:t>营改增</a:t>
            </a:r>
          </a:p>
        </p:txBody>
      </p:sp>
      <p:sp>
        <p:nvSpPr>
          <p:cNvPr id="151" name="矩形"/>
          <p:cNvSpPr/>
          <p:nvPr/>
        </p:nvSpPr>
        <p:spPr>
          <a:xfrm>
            <a:off x="1556817" y="6767377"/>
            <a:ext cx="4366519" cy="1368013"/>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52" name="企业发展新机遇"/>
          <p:cNvSpPr txBox="1"/>
          <p:nvPr/>
        </p:nvSpPr>
        <p:spPr>
          <a:xfrm>
            <a:off x="1884288" y="7024346"/>
            <a:ext cx="3711576"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4000" b="1">
                <a:solidFill>
                  <a:srgbClr val="FFBA02"/>
                </a:solidFill>
                <a:latin typeface="Helvetica"/>
                <a:ea typeface="Helvetica"/>
                <a:cs typeface="Helvetica"/>
                <a:sym typeface="Helvetica"/>
              </a:defRPr>
            </a:lvl1pPr>
          </a:lstStyle>
          <a:p>
            <a:r>
              <a:t>企业发展新机遇</a:t>
            </a:r>
          </a:p>
        </p:txBody>
      </p:sp>
      <p:sp>
        <p:nvSpPr>
          <p:cNvPr id="153" name="矩形"/>
          <p:cNvSpPr/>
          <p:nvPr/>
        </p:nvSpPr>
        <p:spPr>
          <a:xfrm>
            <a:off x="7851926" y="-1"/>
            <a:ext cx="8255001" cy="13716001"/>
          </a:xfrm>
          <a:prstGeom prst="rect">
            <a:avLst/>
          </a:prstGeom>
          <a:solidFill>
            <a:srgbClr val="000000">
              <a:alpha val="53688"/>
            </a:srgbClr>
          </a:solidFill>
          <a:ln w="12700">
            <a:miter lim="400000"/>
          </a:ln>
        </p:spPr>
        <p:txBody>
          <a:bodyPr lIns="71437" tIns="71437" rIns="71437" bIns="71437" anchor="ctr"/>
          <a:lstStyle/>
          <a:p>
            <a:pPr defTabSz="821531">
              <a:defRPr sz="3200"/>
            </a:pPr>
            <a:endParaRPr/>
          </a:p>
        </p:txBody>
      </p:sp>
      <p:sp>
        <p:nvSpPr>
          <p:cNvPr id="154" name="会计原理"/>
          <p:cNvSpPr txBox="1"/>
          <p:nvPr/>
        </p:nvSpPr>
        <p:spPr>
          <a:xfrm>
            <a:off x="10895012" y="5561560"/>
            <a:ext cx="2593976" cy="9937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4800" b="1">
                <a:solidFill>
                  <a:srgbClr val="FFBA02"/>
                </a:solidFill>
                <a:latin typeface="Helvetica"/>
                <a:ea typeface="Helvetica"/>
                <a:cs typeface="Helvetica"/>
                <a:sym typeface="Helvetica"/>
              </a:defRPr>
            </a:lvl1pPr>
          </a:lstStyle>
          <a:p>
            <a:r>
              <a:t>会计原理</a:t>
            </a:r>
          </a:p>
        </p:txBody>
      </p:sp>
      <p:sp>
        <p:nvSpPr>
          <p:cNvPr id="155" name="矩形"/>
          <p:cNvSpPr/>
          <p:nvPr/>
        </p:nvSpPr>
        <p:spPr>
          <a:xfrm>
            <a:off x="10008741" y="6767377"/>
            <a:ext cx="4366518" cy="1368013"/>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56" name="与财务报表"/>
          <p:cNvSpPr txBox="1"/>
          <p:nvPr/>
        </p:nvSpPr>
        <p:spPr>
          <a:xfrm>
            <a:off x="10844212" y="7024346"/>
            <a:ext cx="2695576"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4000" b="1">
                <a:solidFill>
                  <a:srgbClr val="FFBA02"/>
                </a:solidFill>
                <a:latin typeface="Helvetica"/>
                <a:ea typeface="Helvetica"/>
                <a:cs typeface="Helvetica"/>
                <a:sym typeface="Helvetica"/>
              </a:defRPr>
            </a:lvl1pPr>
          </a:lstStyle>
          <a:p>
            <a:r>
              <a:t>与财务报表</a:t>
            </a:r>
          </a:p>
        </p:txBody>
      </p:sp>
      <p:sp>
        <p:nvSpPr>
          <p:cNvPr id="157" name="税收筹划"/>
          <p:cNvSpPr txBox="1"/>
          <p:nvPr/>
        </p:nvSpPr>
        <p:spPr>
          <a:xfrm>
            <a:off x="18936892" y="5561560"/>
            <a:ext cx="2593976" cy="9937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4800" b="1">
                <a:solidFill>
                  <a:srgbClr val="FFBA02"/>
                </a:solidFill>
                <a:latin typeface="Helvetica"/>
                <a:ea typeface="Helvetica"/>
                <a:cs typeface="Helvetica"/>
                <a:sym typeface="Helvetica"/>
              </a:defRPr>
            </a:lvl1pPr>
          </a:lstStyle>
          <a:p>
            <a:r>
              <a:t>税收筹划</a:t>
            </a:r>
          </a:p>
        </p:txBody>
      </p:sp>
      <p:sp>
        <p:nvSpPr>
          <p:cNvPr id="158" name="矩形"/>
          <p:cNvSpPr/>
          <p:nvPr/>
        </p:nvSpPr>
        <p:spPr>
          <a:xfrm>
            <a:off x="18050620" y="6767377"/>
            <a:ext cx="4366519" cy="1368013"/>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59" name="那点儿事儿"/>
          <p:cNvSpPr txBox="1"/>
          <p:nvPr/>
        </p:nvSpPr>
        <p:spPr>
          <a:xfrm>
            <a:off x="18886092" y="7024346"/>
            <a:ext cx="2695576"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4000" b="1">
                <a:solidFill>
                  <a:srgbClr val="FFBA02"/>
                </a:solidFill>
                <a:latin typeface="Helvetica"/>
                <a:ea typeface="Helvetica"/>
                <a:cs typeface="Helvetica"/>
                <a:sym typeface="Helvetica"/>
              </a:defRPr>
            </a:lvl1pPr>
          </a:lstStyle>
          <a:p>
            <a:r>
              <a:t>那点儿事儿</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390" name="矩形"/>
          <p:cNvSpPr/>
          <p:nvPr/>
        </p:nvSpPr>
        <p:spPr>
          <a:xfrm>
            <a:off x="3006706" y="4834880"/>
            <a:ext cx="6023174" cy="4046240"/>
          </a:xfrm>
          <a:prstGeom prst="rect">
            <a:avLst/>
          </a:prstGeom>
          <a:ln w="38100">
            <a:solidFill>
              <a:srgbClr val="FFC400"/>
            </a:solidFill>
            <a:miter lim="400000"/>
          </a:ln>
          <a:effectLst>
            <a:outerShdw blurRad="50800" dist="25400" dir="5400000" rotWithShape="0">
              <a:srgbClr val="FFC400">
                <a:alpha val="50000"/>
              </a:srgbClr>
            </a:outerShdw>
          </a:effectLst>
        </p:spPr>
        <p:txBody>
          <a:bodyPr lIns="71437" tIns="71437" rIns="71437" bIns="71437" anchor="ctr"/>
          <a:lstStyle/>
          <a:p>
            <a:pPr defTabSz="821531">
              <a:defRPr sz="3200"/>
            </a:pPr>
            <a:endParaRPr/>
          </a:p>
        </p:txBody>
      </p:sp>
      <p:sp>
        <p:nvSpPr>
          <p:cNvPr id="391" name="小规模和一般纳税人的划分标准"/>
          <p:cNvSpPr txBox="1"/>
          <p:nvPr/>
        </p:nvSpPr>
        <p:spPr>
          <a:xfrm>
            <a:off x="5889000" y="6075362"/>
            <a:ext cx="14379576" cy="15652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latin typeface="Helvetica"/>
                <a:ea typeface="Helvetica"/>
                <a:cs typeface="Helvetica"/>
                <a:sym typeface="Helvetica"/>
              </a:defRPr>
            </a:lvl1pPr>
          </a:lstStyle>
          <a:p>
            <a:r>
              <a:t>小规模和一般纳税人的划分标准</a:t>
            </a:r>
          </a:p>
        </p:txBody>
      </p:sp>
      <p:sp>
        <p:nvSpPr>
          <p:cNvPr id="392" name="概念"/>
          <p:cNvSpPr txBox="1"/>
          <p:nvPr/>
        </p:nvSpPr>
        <p:spPr>
          <a:xfrm>
            <a:off x="5980717" y="7520458"/>
            <a:ext cx="8667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2800" b="1">
                <a:solidFill>
                  <a:srgbClr val="FFBA02"/>
                </a:solidFill>
                <a:latin typeface="Helvetica"/>
                <a:ea typeface="Helvetica"/>
                <a:cs typeface="Helvetica"/>
                <a:sym typeface="Helvetica"/>
              </a:defRPr>
            </a:lvl1pPr>
          </a:lstStyle>
          <a:p>
            <a:r>
              <a:t>概念</a:t>
            </a:r>
          </a:p>
        </p:txBody>
      </p:sp>
      <p:grpSp>
        <p:nvGrpSpPr>
          <p:cNvPr id="395" name="成组"/>
          <p:cNvGrpSpPr/>
          <p:nvPr/>
        </p:nvGrpSpPr>
        <p:grpSpPr>
          <a:xfrm>
            <a:off x="3392428" y="5637707"/>
            <a:ext cx="2080054" cy="2401838"/>
            <a:chOff x="160892" y="0"/>
            <a:chExt cx="2080052" cy="2401837"/>
          </a:xfrm>
        </p:grpSpPr>
        <p:sp>
          <p:nvSpPr>
            <p:cNvPr id="393" name="多边形"/>
            <p:cNvSpPr/>
            <p:nvPr/>
          </p:nvSpPr>
          <p:spPr>
            <a:xfrm>
              <a:off x="160892" y="0"/>
              <a:ext cx="2080054" cy="24018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BA02"/>
            </a:solidFill>
            <a:ln w="12700" cap="flat">
              <a:noFill/>
              <a:miter lim="400000"/>
            </a:ln>
            <a:effectLst/>
          </p:spPr>
          <p:txBody>
            <a:bodyPr wrap="square" lIns="71437" tIns="71437" rIns="71437" bIns="71437" numCol="1" anchor="ctr">
              <a:noAutofit/>
            </a:bodyPr>
            <a:lstStyle/>
            <a:p>
              <a:pPr defTabSz="821531">
                <a:defRPr sz="3200"/>
              </a:pPr>
              <a:endParaRPr/>
            </a:p>
          </p:txBody>
        </p:sp>
        <p:sp>
          <p:nvSpPr>
            <p:cNvPr id="394" name="形状"/>
            <p:cNvSpPr/>
            <p:nvPr/>
          </p:nvSpPr>
          <p:spPr>
            <a:xfrm>
              <a:off x="650280" y="668839"/>
              <a:ext cx="1101278" cy="11001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395" y="0"/>
                  </a:lnTo>
                  <a:lnTo>
                    <a:pt x="0" y="0"/>
                  </a:lnTo>
                  <a:close/>
                  <a:moveTo>
                    <a:pt x="14486" y="1856"/>
                  </a:moveTo>
                  <a:lnTo>
                    <a:pt x="10950" y="8178"/>
                  </a:lnTo>
                  <a:lnTo>
                    <a:pt x="13040" y="11111"/>
                  </a:lnTo>
                  <a:lnTo>
                    <a:pt x="8480" y="12596"/>
                  </a:lnTo>
                  <a:lnTo>
                    <a:pt x="4483" y="19744"/>
                  </a:lnTo>
                  <a:lnTo>
                    <a:pt x="12508" y="16993"/>
                  </a:lnTo>
                  <a:lnTo>
                    <a:pt x="16049" y="21600"/>
                  </a:lnTo>
                  <a:lnTo>
                    <a:pt x="14981" y="16148"/>
                  </a:lnTo>
                  <a:lnTo>
                    <a:pt x="21600" y="13879"/>
                  </a:lnTo>
                  <a:lnTo>
                    <a:pt x="14486" y="1856"/>
                  </a:lnTo>
                  <a:close/>
                </a:path>
              </a:pathLst>
            </a:custGeom>
            <a:solidFill>
              <a:srgbClr val="FFFFFF"/>
            </a:solidFill>
            <a:ln w="12700" cap="flat">
              <a:noFill/>
              <a:miter lim="400000"/>
            </a:ln>
            <a:effectLst/>
          </p:spPr>
          <p:txBody>
            <a:bodyPr wrap="square" lIns="71437" tIns="71437" rIns="71437" bIns="71437" numCol="1" anchor="ctr">
              <a:noAutofit/>
            </a:bodyPr>
            <a:lstStyle/>
            <a:p>
              <a:pPr defTabSz="821531">
                <a:defRPr sz="3200"/>
              </a:pPr>
              <a:endParaRPr/>
            </a:p>
          </p:txBody>
        </p:sp>
      </p:gr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397"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graphicFrame>
        <p:nvGraphicFramePr>
          <p:cNvPr id="398" name="表格"/>
          <p:cNvGraphicFramePr/>
          <p:nvPr/>
        </p:nvGraphicFramePr>
        <p:xfrm>
          <a:off x="1670699" y="4656776"/>
          <a:ext cx="20469773" cy="7106445"/>
        </p:xfrm>
        <a:graphic>
          <a:graphicData uri="http://schemas.openxmlformats.org/drawingml/2006/table">
            <a:tbl>
              <a:tblPr>
                <a:tableStyleId>{4C3C2611-4C71-4FC5-86AE-919BDF0F9419}</a:tableStyleId>
              </a:tblPr>
              <a:tblGrid>
                <a:gridCol w="5293657"/>
                <a:gridCol w="4941230"/>
                <a:gridCol w="5117443"/>
                <a:gridCol w="5117443"/>
              </a:tblGrid>
              <a:tr h="1421289">
                <a:tc>
                  <a:txBody>
                    <a:bodyPr/>
                    <a:lstStyle/>
                    <a:p>
                      <a:pPr>
                        <a:defRPr sz="1800">
                          <a:solidFill>
                            <a:srgbClr val="000000"/>
                          </a:solidFill>
                        </a:defRPr>
                      </a:pPr>
                      <a:r>
                        <a:rPr sz="5200"/>
                        <a:t>从事业务</a:t>
                      </a:r>
                    </a:p>
                  </a:txBody>
                  <a:tcPr marL="50800" marR="50800" marT="50800" marB="50800" anchor="ctr" horzOverflow="overflow">
                    <a:lnL w="12700">
                      <a:solidFill>
                        <a:srgbClr val="D6D6D6"/>
                      </a:solidFill>
                      <a:miter lim="400000"/>
                    </a:lnL>
                    <a:lnT w="12700">
                      <a:solidFill>
                        <a:srgbClr val="D6D6D6"/>
                      </a:solidFill>
                      <a:miter lim="400000"/>
                    </a:lnT>
                    <a:solidFill>
                      <a:srgbClr val="DCDEE0"/>
                    </a:solidFill>
                  </a:tcPr>
                </a:tc>
                <a:tc>
                  <a:txBody>
                    <a:bodyPr/>
                    <a:lstStyle/>
                    <a:p>
                      <a:pPr>
                        <a:defRPr sz="1800">
                          <a:solidFill>
                            <a:srgbClr val="000000"/>
                          </a:solidFill>
                        </a:defRPr>
                      </a:pPr>
                      <a:r>
                        <a:rPr sz="5200"/>
                        <a:t>年销售额</a:t>
                      </a:r>
                    </a:p>
                  </a:txBody>
                  <a:tcPr marL="50800" marR="50800" marT="50800" marB="50800" anchor="ctr" horzOverflow="overflow">
                    <a:lnT w="12700">
                      <a:solidFill>
                        <a:srgbClr val="D6D6D6"/>
                      </a:solidFill>
                      <a:miter lim="400000"/>
                    </a:lnT>
                    <a:solidFill>
                      <a:srgbClr val="DCDEE0"/>
                    </a:solidFill>
                  </a:tcPr>
                </a:tc>
                <a:tc>
                  <a:txBody>
                    <a:bodyPr/>
                    <a:lstStyle/>
                    <a:p>
                      <a:pPr>
                        <a:defRPr sz="1800">
                          <a:solidFill>
                            <a:srgbClr val="000000"/>
                          </a:solidFill>
                        </a:defRPr>
                      </a:pPr>
                      <a:r>
                        <a:rPr sz="5200"/>
                        <a:t>以下</a:t>
                      </a:r>
                    </a:p>
                  </a:txBody>
                  <a:tcPr marL="50800" marR="50800" marT="50800" marB="50800" anchor="ctr" horzOverflow="overflow">
                    <a:lnT w="12700">
                      <a:solidFill>
                        <a:srgbClr val="D6D6D6"/>
                      </a:solidFill>
                      <a:miter lim="400000"/>
                    </a:lnT>
                    <a:solidFill>
                      <a:srgbClr val="DCDEE0"/>
                    </a:solidFill>
                  </a:tcPr>
                </a:tc>
                <a:tc>
                  <a:txBody>
                    <a:bodyPr/>
                    <a:lstStyle/>
                    <a:p>
                      <a:pPr>
                        <a:defRPr sz="1800">
                          <a:solidFill>
                            <a:srgbClr val="000000"/>
                          </a:solidFill>
                        </a:defRPr>
                      </a:pPr>
                      <a:r>
                        <a:rPr sz="5200"/>
                        <a:t>以上</a:t>
                      </a:r>
                    </a:p>
                  </a:txBody>
                  <a:tcPr marL="50800" marR="50800" marT="50800" marB="50800" anchor="ctr" horzOverflow="overflow">
                    <a:lnR w="12700">
                      <a:solidFill>
                        <a:srgbClr val="D6D6D6"/>
                      </a:solidFill>
                      <a:miter lim="400000"/>
                    </a:lnR>
                    <a:lnT w="12700">
                      <a:solidFill>
                        <a:srgbClr val="D6D6D6"/>
                      </a:solidFill>
                      <a:miter lim="400000"/>
                    </a:lnT>
                    <a:solidFill>
                      <a:srgbClr val="DCDEE0"/>
                    </a:solidFill>
                  </a:tcPr>
                </a:tc>
              </a:tr>
              <a:tr h="1421289">
                <a:tc>
                  <a:txBody>
                    <a:bodyPr/>
                    <a:lstStyle/>
                    <a:p>
                      <a:pPr algn="l" defTabSz="1828800">
                        <a:spcBef>
                          <a:spcPts val="700"/>
                        </a:spcBef>
                        <a:defRPr sz="1800">
                          <a:solidFill>
                            <a:srgbClr val="000000"/>
                          </a:solidFill>
                        </a:defRPr>
                      </a:pPr>
                      <a:r>
                        <a:rPr sz="3600">
                          <a:solidFill>
                            <a:srgbClr val="FFFFFF"/>
                          </a:solidFill>
                          <a:latin typeface="微软雅黑"/>
                          <a:ea typeface="微软雅黑"/>
                          <a:cs typeface="微软雅黑"/>
                          <a:sym typeface="微软雅黑"/>
                        </a:rPr>
                        <a:t>从事货物、工业企业</a:t>
                      </a:r>
                    </a:p>
                  </a:txBody>
                  <a:tcPr marL="50800" marR="50800" marT="50800" marB="50800" anchor="ctr" horzOverflow="overflow">
                    <a:lnL w="12700">
                      <a:solidFill>
                        <a:srgbClr val="D6D6D6"/>
                      </a:solidFill>
                      <a:miter lim="400000"/>
                    </a:lnL>
                  </a:tcPr>
                </a:tc>
                <a:tc>
                  <a:txBody>
                    <a:bodyPr/>
                    <a:lstStyle/>
                    <a:p>
                      <a:pPr>
                        <a:defRPr sz="1800">
                          <a:solidFill>
                            <a:srgbClr val="000000"/>
                          </a:solidFill>
                        </a:defRPr>
                      </a:pPr>
                      <a:r>
                        <a:rPr sz="5200">
                          <a:solidFill>
                            <a:srgbClr val="FFFFFF"/>
                          </a:solidFill>
                        </a:rPr>
                        <a:t>50万</a:t>
                      </a:r>
                    </a:p>
                  </a:txBody>
                  <a:tcPr marL="50800" marR="50800" marT="50800" marB="50800" anchor="ctr" horzOverflow="overflow"/>
                </a:tc>
                <a:tc rowSpan="4">
                  <a:txBody>
                    <a:bodyPr/>
                    <a:lstStyle/>
                    <a:p>
                      <a:pPr>
                        <a:defRPr sz="1800">
                          <a:solidFill>
                            <a:srgbClr val="000000"/>
                          </a:solidFill>
                        </a:defRPr>
                      </a:pPr>
                      <a:r>
                        <a:rPr sz="5200" b="1">
                          <a:solidFill>
                            <a:srgbClr val="FFBA02"/>
                          </a:solidFill>
                          <a:latin typeface="Helvetica"/>
                          <a:ea typeface="Helvetica"/>
                          <a:cs typeface="Helvetica"/>
                          <a:sym typeface="Helvetica"/>
                        </a:rPr>
                        <a:t>小规模纳税人</a:t>
                      </a:r>
                    </a:p>
                  </a:txBody>
                  <a:tcPr marL="50800" marR="50800" marT="50800" marB="50800" anchor="ctr" horzOverflow="overflow">
                    <a:lnB w="12700">
                      <a:solidFill>
                        <a:srgbClr val="D6D6D6"/>
                      </a:solidFill>
                      <a:miter lim="400000"/>
                    </a:lnB>
                  </a:tcPr>
                </a:tc>
                <a:tc rowSpan="4">
                  <a:txBody>
                    <a:bodyPr/>
                    <a:lstStyle/>
                    <a:p>
                      <a:pPr>
                        <a:defRPr sz="1800">
                          <a:solidFill>
                            <a:srgbClr val="000000"/>
                          </a:solidFill>
                        </a:defRPr>
                      </a:pPr>
                      <a:r>
                        <a:rPr sz="5200" b="1">
                          <a:solidFill>
                            <a:srgbClr val="FFBA02"/>
                          </a:solidFill>
                          <a:latin typeface="Helvetica"/>
                          <a:ea typeface="Helvetica"/>
                          <a:cs typeface="Helvetica"/>
                          <a:sym typeface="Helvetica"/>
                        </a:rPr>
                        <a:t>一般纳税人</a:t>
                      </a:r>
                    </a:p>
                  </a:txBody>
                  <a:tcPr marL="50800" marR="50800" marT="50800" marB="50800" anchor="ctr" horzOverflow="overflow">
                    <a:lnR w="12700">
                      <a:solidFill>
                        <a:srgbClr val="D6D6D6"/>
                      </a:solidFill>
                      <a:miter lim="400000"/>
                    </a:lnR>
                    <a:lnB w="12700">
                      <a:solidFill>
                        <a:srgbClr val="D6D6D6"/>
                      </a:solidFill>
                      <a:miter lim="400000"/>
                    </a:lnB>
                  </a:tcPr>
                </a:tc>
              </a:tr>
              <a:tr h="1421289">
                <a:tc>
                  <a:txBody>
                    <a:bodyPr/>
                    <a:lstStyle/>
                    <a:p>
                      <a:pPr algn="l" defTabSz="1828800">
                        <a:spcBef>
                          <a:spcPts val="700"/>
                        </a:spcBef>
                        <a:defRPr sz="1800">
                          <a:solidFill>
                            <a:srgbClr val="000000"/>
                          </a:solidFill>
                        </a:defRPr>
                      </a:pPr>
                      <a:r>
                        <a:rPr sz="3600">
                          <a:solidFill>
                            <a:srgbClr val="FFFFFF"/>
                          </a:solidFill>
                          <a:latin typeface="微软雅黑"/>
                          <a:ea typeface="微软雅黑"/>
                          <a:cs typeface="微软雅黑"/>
                          <a:sym typeface="微软雅黑"/>
                        </a:rPr>
                        <a:t>修理修配劳务纳税人：商业企业</a:t>
                      </a:r>
                    </a:p>
                  </a:txBody>
                  <a:tcPr marL="50800" marR="50800" marT="50800" marB="50800" anchor="ctr" horzOverflow="overflow">
                    <a:lnL w="12700">
                      <a:solidFill>
                        <a:srgbClr val="D6D6D6"/>
                      </a:solidFill>
                      <a:miter lim="400000"/>
                    </a:lnL>
                  </a:tcPr>
                </a:tc>
                <a:tc>
                  <a:txBody>
                    <a:bodyPr/>
                    <a:lstStyle/>
                    <a:p>
                      <a:pPr>
                        <a:defRPr sz="1800">
                          <a:solidFill>
                            <a:srgbClr val="000000"/>
                          </a:solidFill>
                        </a:defRPr>
                      </a:pPr>
                      <a:r>
                        <a:rPr sz="5200">
                          <a:solidFill>
                            <a:srgbClr val="FFFFFF"/>
                          </a:solidFill>
                        </a:rPr>
                        <a:t>80万</a:t>
                      </a:r>
                    </a:p>
                  </a:txBody>
                  <a:tcPr marL="50800" marR="50800" marT="50800" marB="50800" anchor="ctr" horzOverflow="overflow"/>
                </a:tc>
                <a:tc vMerge="1">
                  <a:txBody>
                    <a:bodyPr/>
                    <a:lstStyle/>
                    <a:p>
                      <a:endParaRPr lang="zh-CN"/>
                    </a:p>
                  </a:txBody>
                  <a:tcPr/>
                </a:tc>
                <a:tc vMerge="1">
                  <a:txBody>
                    <a:bodyPr/>
                    <a:lstStyle/>
                    <a:p>
                      <a:endParaRPr lang="zh-CN"/>
                    </a:p>
                  </a:txBody>
                  <a:tcPr/>
                </a:tc>
              </a:tr>
              <a:tr h="1421289">
                <a:tc>
                  <a:txBody>
                    <a:bodyPr/>
                    <a:lstStyle/>
                    <a:p>
                      <a:pPr algn="l" defTabSz="1828800">
                        <a:spcBef>
                          <a:spcPts val="700"/>
                        </a:spcBef>
                        <a:defRPr sz="1800">
                          <a:solidFill>
                            <a:srgbClr val="000000"/>
                          </a:solidFill>
                        </a:defRPr>
                      </a:pPr>
                      <a:r>
                        <a:rPr sz="3600">
                          <a:solidFill>
                            <a:srgbClr val="FFFFFF"/>
                          </a:solidFill>
                          <a:latin typeface="微软雅黑"/>
                          <a:ea typeface="微软雅黑"/>
                          <a:cs typeface="微软雅黑"/>
                          <a:sym typeface="微软雅黑"/>
                        </a:rPr>
                        <a:t>销售服务：销售无形资产</a:t>
                      </a:r>
                    </a:p>
                  </a:txBody>
                  <a:tcPr marL="50800" marR="50800" marT="50800" marB="50800" anchor="ctr" horzOverflow="overflow">
                    <a:lnL w="12700">
                      <a:solidFill>
                        <a:srgbClr val="D6D6D6"/>
                      </a:solidFill>
                      <a:miter lim="400000"/>
                    </a:lnL>
                  </a:tcPr>
                </a:tc>
                <a:tc>
                  <a:txBody>
                    <a:bodyPr/>
                    <a:lstStyle/>
                    <a:p>
                      <a:pPr>
                        <a:defRPr sz="1800">
                          <a:solidFill>
                            <a:srgbClr val="000000"/>
                          </a:solidFill>
                        </a:defRPr>
                      </a:pPr>
                      <a:r>
                        <a:rPr sz="5200">
                          <a:solidFill>
                            <a:srgbClr val="FFFFFF"/>
                          </a:solidFill>
                        </a:rPr>
                        <a:t>500万</a:t>
                      </a:r>
                    </a:p>
                  </a:txBody>
                  <a:tcPr marL="50800" marR="50800" marT="50800" marB="50800" anchor="ctr" horzOverflow="overflow"/>
                </a:tc>
                <a:tc vMerge="1">
                  <a:txBody>
                    <a:bodyPr/>
                    <a:lstStyle/>
                    <a:p>
                      <a:endParaRPr lang="zh-CN"/>
                    </a:p>
                  </a:txBody>
                  <a:tcPr/>
                </a:tc>
                <a:tc vMerge="1">
                  <a:txBody>
                    <a:bodyPr/>
                    <a:lstStyle/>
                    <a:p>
                      <a:endParaRPr lang="zh-CN"/>
                    </a:p>
                  </a:txBody>
                  <a:tcPr/>
                </a:tc>
              </a:tr>
              <a:tr h="1421289">
                <a:tc>
                  <a:txBody>
                    <a:bodyPr/>
                    <a:lstStyle/>
                    <a:p>
                      <a:pPr algn="l" defTabSz="1828800">
                        <a:spcBef>
                          <a:spcPts val="700"/>
                        </a:spcBef>
                        <a:defRPr sz="1800">
                          <a:solidFill>
                            <a:srgbClr val="000000"/>
                          </a:solidFill>
                        </a:defRPr>
                      </a:pPr>
                      <a:r>
                        <a:rPr sz="3600">
                          <a:solidFill>
                            <a:srgbClr val="FFFFFF"/>
                          </a:solidFill>
                          <a:latin typeface="微软雅黑"/>
                          <a:ea typeface="微软雅黑"/>
                          <a:cs typeface="微软雅黑"/>
                          <a:sym typeface="微软雅黑"/>
                        </a:rPr>
                        <a:t>销售服务：销售不动产</a:t>
                      </a:r>
                    </a:p>
                  </a:txBody>
                  <a:tcPr marL="50800" marR="50800" marT="50800" marB="50800" anchor="ctr" horzOverflow="overflow">
                    <a:lnL w="12700">
                      <a:solidFill>
                        <a:srgbClr val="D6D6D6"/>
                      </a:solidFill>
                      <a:miter lim="400000"/>
                    </a:lnL>
                    <a:lnB w="12700">
                      <a:solidFill>
                        <a:srgbClr val="D6D6D6"/>
                      </a:solidFill>
                      <a:miter lim="400000"/>
                    </a:lnB>
                  </a:tcPr>
                </a:tc>
                <a:tc>
                  <a:txBody>
                    <a:bodyPr/>
                    <a:lstStyle/>
                    <a:p>
                      <a:pPr>
                        <a:defRPr sz="5200"/>
                      </a:pPr>
                      <a:endParaRPr/>
                    </a:p>
                  </a:txBody>
                  <a:tcPr marL="50800" marR="50800" marT="50800" marB="50800" anchor="ctr" horzOverflow="overflow">
                    <a:lnB w="12700">
                      <a:solidFill>
                        <a:srgbClr val="D6D6D6"/>
                      </a:solidFill>
                      <a:miter lim="400000"/>
                    </a:lnB>
                  </a:tcPr>
                </a:tc>
                <a:tc vMerge="1">
                  <a:txBody>
                    <a:bodyPr/>
                    <a:lstStyle/>
                    <a:p>
                      <a:endParaRPr lang="zh-CN"/>
                    </a:p>
                  </a:txBody>
                  <a:tcPr/>
                </a:tc>
                <a:tc vMerge="1">
                  <a:txBody>
                    <a:bodyPr/>
                    <a:lstStyle/>
                    <a:p>
                      <a:endParaRPr lang="zh-CN"/>
                    </a:p>
                  </a:txBody>
                  <a:tcPr/>
                </a:tc>
              </a:tr>
            </a:tbl>
          </a:graphicData>
        </a:graphic>
      </p:graphicFrame>
      <p:sp>
        <p:nvSpPr>
          <p:cNvPr id="399" name="小规模和一般纳税人的划分标准"/>
          <p:cNvSpPr txBox="1"/>
          <p:nvPr/>
        </p:nvSpPr>
        <p:spPr>
          <a:xfrm>
            <a:off x="1735717" y="1217528"/>
            <a:ext cx="10823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6000" b="1">
                <a:latin typeface="Helvetica"/>
                <a:ea typeface="Helvetica"/>
                <a:cs typeface="Helvetica"/>
                <a:sym typeface="Helvetica"/>
              </a:defRPr>
            </a:lvl1pPr>
          </a:lstStyle>
          <a:p>
            <a:r>
              <a:t>小规模和一般纳税人的划分标准</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401" name="小规模和一般纳税人的关系"/>
          <p:cNvSpPr txBox="1"/>
          <p:nvPr/>
        </p:nvSpPr>
        <p:spPr>
          <a:xfrm>
            <a:off x="1739926" y="1217528"/>
            <a:ext cx="9299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6000" b="1">
                <a:latin typeface="Helvetica"/>
                <a:ea typeface="Helvetica"/>
                <a:cs typeface="Helvetica"/>
                <a:sym typeface="Helvetica"/>
              </a:defRPr>
            </a:lvl1pPr>
          </a:lstStyle>
          <a:p>
            <a:r>
              <a:t>小规模和一般纳税人的关系</a:t>
            </a:r>
          </a:p>
        </p:txBody>
      </p:sp>
      <p:sp>
        <p:nvSpPr>
          <p:cNvPr id="402"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403" name="小规模纳税人"/>
          <p:cNvSpPr/>
          <p:nvPr/>
        </p:nvSpPr>
        <p:spPr>
          <a:xfrm>
            <a:off x="2827384" y="6740106"/>
            <a:ext cx="5856252" cy="10972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a:solidFill>
                  <a:srgbClr val="FFBA02"/>
                </a:solidFill>
                <a:latin typeface="微软雅黑"/>
                <a:ea typeface="微软雅黑"/>
                <a:cs typeface="微软雅黑"/>
                <a:sym typeface="微软雅黑"/>
              </a:defRPr>
            </a:lvl1pPr>
          </a:lstStyle>
          <a:p>
            <a:r>
              <a:t>小规模纳税人                </a:t>
            </a:r>
          </a:p>
        </p:txBody>
      </p:sp>
      <p:sp>
        <p:nvSpPr>
          <p:cNvPr id="404" name="箭头"/>
          <p:cNvSpPr/>
          <p:nvPr/>
        </p:nvSpPr>
        <p:spPr>
          <a:xfrm>
            <a:off x="10742277" y="6619881"/>
            <a:ext cx="3143251" cy="314326"/>
          </a:xfrm>
          <a:prstGeom prst="rightArrow">
            <a:avLst>
              <a:gd name="adj1" fmla="val 50000"/>
              <a:gd name="adj2" fmla="val 49815"/>
            </a:avLst>
          </a:prstGeom>
          <a:solidFill>
            <a:srgbClr val="CCCCCC"/>
          </a:solidFill>
          <a:ln w="12700">
            <a:miter lim="400000"/>
          </a:ln>
        </p:spPr>
        <p:txBody>
          <a:bodyPr tIns="91439" bIns="91439" anchor="b"/>
          <a:lstStyle/>
          <a:p>
            <a:pPr defTabSz="1828800">
              <a:defRPr sz="2800">
                <a:solidFill>
                  <a:srgbClr val="000000"/>
                </a:solidFill>
                <a:latin typeface="微软雅黑"/>
                <a:ea typeface="微软雅黑"/>
                <a:cs typeface="微软雅黑"/>
                <a:sym typeface="微软雅黑"/>
              </a:defRPr>
            </a:pPr>
            <a:endParaRPr/>
          </a:p>
        </p:txBody>
      </p:sp>
      <p:sp>
        <p:nvSpPr>
          <p:cNvPr id="405" name="箭头"/>
          <p:cNvSpPr/>
          <p:nvPr/>
        </p:nvSpPr>
        <p:spPr>
          <a:xfrm rot="10800000">
            <a:off x="10742277" y="6934206"/>
            <a:ext cx="3143251" cy="314326"/>
          </a:xfrm>
          <a:prstGeom prst="rightArrow">
            <a:avLst>
              <a:gd name="adj1" fmla="val 50000"/>
              <a:gd name="adj2" fmla="val 49815"/>
            </a:avLst>
          </a:prstGeom>
          <a:solidFill>
            <a:srgbClr val="CCCCCC"/>
          </a:solidFill>
          <a:ln w="12700">
            <a:miter lim="400000"/>
          </a:ln>
        </p:spPr>
        <p:txBody>
          <a:bodyPr tIns="91439" bIns="91439" anchor="b"/>
          <a:lstStyle/>
          <a:p>
            <a:pPr defTabSz="1828800">
              <a:defRPr sz="2800">
                <a:solidFill>
                  <a:srgbClr val="000000"/>
                </a:solidFill>
                <a:latin typeface="微软雅黑"/>
                <a:ea typeface="微软雅黑"/>
                <a:cs typeface="微软雅黑"/>
                <a:sym typeface="微软雅黑"/>
              </a:defRPr>
            </a:pPr>
            <a:endParaRPr/>
          </a:p>
        </p:txBody>
      </p:sp>
      <p:sp>
        <p:nvSpPr>
          <p:cNvPr id="406" name="达标准或申请"/>
          <p:cNvSpPr/>
          <p:nvPr/>
        </p:nvSpPr>
        <p:spPr>
          <a:xfrm>
            <a:off x="10882612" y="5758388"/>
            <a:ext cx="2862581" cy="8051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3500">
                <a:latin typeface="微软雅黑"/>
                <a:ea typeface="微软雅黑"/>
                <a:cs typeface="微软雅黑"/>
                <a:sym typeface="微软雅黑"/>
              </a:defRPr>
            </a:lvl1pPr>
          </a:lstStyle>
          <a:p>
            <a:r>
              <a:t>达标准或申请</a:t>
            </a:r>
          </a:p>
        </p:txBody>
      </p:sp>
      <p:sp>
        <p:nvSpPr>
          <p:cNvPr id="407" name="形状"/>
          <p:cNvSpPr/>
          <p:nvPr/>
        </p:nvSpPr>
        <p:spPr>
          <a:xfrm>
            <a:off x="11218271" y="7298275"/>
            <a:ext cx="2191261" cy="659337"/>
          </a:xfrm>
          <a:custGeom>
            <a:avLst/>
            <a:gdLst/>
            <a:ahLst/>
            <a:cxnLst>
              <a:cxn ang="0">
                <a:pos x="wd2" y="hd2"/>
              </a:cxn>
              <a:cxn ang="5400000">
                <a:pos x="wd2" y="hd2"/>
              </a:cxn>
              <a:cxn ang="10800000">
                <a:pos x="wd2" y="hd2"/>
              </a:cxn>
              <a:cxn ang="16200000">
                <a:pos x="wd2" y="hd2"/>
              </a:cxn>
            </a:cxnLst>
            <a:rect l="0" t="0" r="r" b="b"/>
            <a:pathLst>
              <a:path w="21600" h="21600" extrusionOk="0">
                <a:moveTo>
                  <a:pt x="0" y="6628"/>
                </a:moveTo>
                <a:lnTo>
                  <a:pt x="425" y="0"/>
                </a:lnTo>
                <a:lnTo>
                  <a:pt x="10800" y="7336"/>
                </a:lnTo>
                <a:lnTo>
                  <a:pt x="21175" y="0"/>
                </a:lnTo>
                <a:lnTo>
                  <a:pt x="21600" y="6628"/>
                </a:lnTo>
                <a:lnTo>
                  <a:pt x="15699" y="10800"/>
                </a:lnTo>
                <a:lnTo>
                  <a:pt x="21600" y="14972"/>
                </a:lnTo>
                <a:lnTo>
                  <a:pt x="21175" y="21600"/>
                </a:lnTo>
                <a:lnTo>
                  <a:pt x="10800" y="14264"/>
                </a:lnTo>
                <a:lnTo>
                  <a:pt x="425" y="21600"/>
                </a:lnTo>
                <a:lnTo>
                  <a:pt x="0" y="14972"/>
                </a:lnTo>
                <a:lnTo>
                  <a:pt x="5901" y="10800"/>
                </a:lnTo>
                <a:lnTo>
                  <a:pt x="0" y="6628"/>
                </a:lnTo>
                <a:close/>
              </a:path>
            </a:pathLst>
          </a:custGeom>
          <a:solidFill>
            <a:srgbClr val="CCCCCC"/>
          </a:solidFill>
          <a:ln w="12700">
            <a:miter lim="400000"/>
          </a:ln>
        </p:spPr>
        <p:txBody>
          <a:bodyPr tIns="91439" bIns="91439"/>
          <a:lstStyle/>
          <a:p>
            <a:pPr algn="l" defTabSz="1828800">
              <a:defRPr sz="3600">
                <a:solidFill>
                  <a:srgbClr val="000000"/>
                </a:solidFill>
                <a:latin typeface="Arial"/>
                <a:ea typeface="Arial"/>
                <a:cs typeface="Arial"/>
                <a:sym typeface="Arial"/>
              </a:defRPr>
            </a:pPr>
            <a:endParaRPr/>
          </a:p>
        </p:txBody>
      </p:sp>
      <p:sp>
        <p:nvSpPr>
          <p:cNvPr id="408" name="一般纳税人"/>
          <p:cNvSpPr txBox="1"/>
          <p:nvPr/>
        </p:nvSpPr>
        <p:spPr>
          <a:xfrm>
            <a:off x="15528675" y="6740106"/>
            <a:ext cx="6027942" cy="10972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a:solidFill>
                  <a:srgbClr val="FFBA02"/>
                </a:solidFill>
                <a:latin typeface="微软雅黑"/>
                <a:ea typeface="微软雅黑"/>
                <a:cs typeface="微软雅黑"/>
                <a:sym typeface="微软雅黑"/>
              </a:defRPr>
            </a:lvl1pPr>
          </a:lstStyle>
          <a:p>
            <a:r>
              <a:t>一般纳税人</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410" name="如何判断是否缴纳增值税"/>
          <p:cNvSpPr txBox="1"/>
          <p:nvPr/>
        </p:nvSpPr>
        <p:spPr>
          <a:xfrm>
            <a:off x="6385073" y="1071562"/>
            <a:ext cx="11613854"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 如何判断是否缴纳增值税</a:t>
            </a:r>
          </a:p>
        </p:txBody>
      </p:sp>
      <p:sp>
        <p:nvSpPr>
          <p:cNvPr id="411" name="货物、修理修配劳务、服务：看人，销售方或者购买方在境内…"/>
          <p:cNvSpPr/>
          <p:nvPr/>
        </p:nvSpPr>
        <p:spPr>
          <a:xfrm>
            <a:off x="3045295" y="5930302"/>
            <a:ext cx="16742569" cy="47902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just" defTabSz="1377950">
              <a:lnSpc>
                <a:spcPct val="150000"/>
              </a:lnSpc>
              <a:defRPr sz="4800">
                <a:latin typeface="Lantinghei SC Extralight"/>
                <a:ea typeface="Lantinghei SC Extralight"/>
                <a:cs typeface="Lantinghei SC Extralight"/>
                <a:sym typeface="Lantinghei SC Extralight"/>
              </a:defRPr>
            </a:pPr>
            <a:r>
              <a:t>货物、修理修配劳务、服务：</a:t>
            </a:r>
            <a:r>
              <a:rPr u="sng">
                <a:latin typeface="Lantinghei SC Demibold"/>
                <a:ea typeface="Lantinghei SC Demibold"/>
                <a:cs typeface="Lantinghei SC Demibold"/>
                <a:sym typeface="Lantinghei SC Demibold"/>
              </a:rPr>
              <a:t>看人，销售方或者购买方在境内</a:t>
            </a:r>
          </a:p>
          <a:p>
            <a:pPr algn="just" defTabSz="1377950">
              <a:lnSpc>
                <a:spcPct val="150000"/>
              </a:lnSpc>
              <a:defRPr sz="4800">
                <a:latin typeface="Lantinghei SC Extralight"/>
                <a:ea typeface="Lantinghei SC Extralight"/>
                <a:cs typeface="Lantinghei SC Extralight"/>
                <a:sym typeface="Lantinghei SC Extralight"/>
              </a:defRPr>
            </a:pPr>
            <a:r>
              <a:t>无形资产：</a:t>
            </a:r>
            <a:r>
              <a:rPr u="sng">
                <a:latin typeface="Lantinghei SC Demibold"/>
                <a:ea typeface="Lantinghei SC Demibold"/>
                <a:cs typeface="Lantinghei SC Demibold"/>
                <a:sym typeface="Lantinghei SC Demibold"/>
              </a:rPr>
              <a:t>看人，销售方或者购买方在境内</a:t>
            </a:r>
          </a:p>
          <a:p>
            <a:pPr algn="just" defTabSz="1377950">
              <a:lnSpc>
                <a:spcPct val="150000"/>
              </a:lnSpc>
              <a:defRPr sz="4800">
                <a:latin typeface="Lantinghei SC Extralight"/>
                <a:ea typeface="Lantinghei SC Extralight"/>
                <a:cs typeface="Lantinghei SC Extralight"/>
                <a:sym typeface="Lantinghei SC Extralight"/>
              </a:defRPr>
            </a:pPr>
            <a:r>
              <a:t>不动产：</a:t>
            </a:r>
            <a:r>
              <a:rPr u="sng">
                <a:latin typeface="Lantinghei SC Demibold"/>
                <a:ea typeface="Lantinghei SC Demibold"/>
                <a:cs typeface="Lantinghei SC Demibold"/>
                <a:sym typeface="Lantinghei SC Demibold"/>
              </a:rPr>
              <a:t>看物，不动产在境内</a:t>
            </a:r>
          </a:p>
          <a:p>
            <a:pPr algn="just" defTabSz="1377950">
              <a:lnSpc>
                <a:spcPct val="150000"/>
              </a:lnSpc>
              <a:defRPr sz="4800">
                <a:latin typeface="Lantinghei SC Extralight"/>
                <a:ea typeface="Lantinghei SC Extralight"/>
                <a:cs typeface="Lantinghei SC Extralight"/>
                <a:sym typeface="Lantinghei SC Extralight"/>
              </a:defRPr>
            </a:pPr>
            <a:r>
              <a:t>自然资源使用权：</a:t>
            </a:r>
            <a:r>
              <a:rPr u="sng">
                <a:latin typeface="Lantinghei SC Demibold"/>
                <a:ea typeface="Lantinghei SC Demibold"/>
                <a:cs typeface="Lantinghei SC Demibold"/>
                <a:sym typeface="Lantinghei SC Demibold"/>
              </a:rPr>
              <a:t>看物，自然资源在境内</a:t>
            </a:r>
          </a:p>
        </p:txBody>
      </p:sp>
      <p:grpSp>
        <p:nvGrpSpPr>
          <p:cNvPr id="414" name="成组"/>
          <p:cNvGrpSpPr/>
          <p:nvPr/>
        </p:nvGrpSpPr>
        <p:grpSpPr>
          <a:xfrm>
            <a:off x="2157736" y="6096916"/>
            <a:ext cx="592787" cy="592787"/>
            <a:chOff x="0" y="0"/>
            <a:chExt cx="592786" cy="592786"/>
          </a:xfrm>
        </p:grpSpPr>
        <p:sp>
          <p:nvSpPr>
            <p:cNvPr id="412" name="三角形"/>
            <p:cNvSpPr/>
            <p:nvPr/>
          </p:nvSpPr>
          <p:spPr>
            <a:xfrm rot="18900000" flipH="1">
              <a:off x="86811" y="86811"/>
              <a:ext cx="419164" cy="419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sp>
          <p:nvSpPr>
            <p:cNvPr id="413" name="线条"/>
            <p:cNvSpPr/>
            <p:nvPr/>
          </p:nvSpPr>
          <p:spPr>
            <a:xfrm flipV="1">
              <a:off x="127233" y="43010"/>
              <a:ext cx="1" cy="506767"/>
            </a:xfrm>
            <a:prstGeom prst="line">
              <a:avLst/>
            </a:pr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grpSp>
      <p:grpSp>
        <p:nvGrpSpPr>
          <p:cNvPr id="417" name="成组"/>
          <p:cNvGrpSpPr/>
          <p:nvPr/>
        </p:nvGrpSpPr>
        <p:grpSpPr>
          <a:xfrm>
            <a:off x="2157736" y="7371714"/>
            <a:ext cx="592787" cy="592787"/>
            <a:chOff x="0" y="0"/>
            <a:chExt cx="592786" cy="592786"/>
          </a:xfrm>
        </p:grpSpPr>
        <p:sp>
          <p:nvSpPr>
            <p:cNvPr id="415" name="三角形"/>
            <p:cNvSpPr/>
            <p:nvPr/>
          </p:nvSpPr>
          <p:spPr>
            <a:xfrm rot="18900000" flipH="1">
              <a:off x="86811" y="86811"/>
              <a:ext cx="419164" cy="419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sp>
          <p:nvSpPr>
            <p:cNvPr id="416" name="线条"/>
            <p:cNvSpPr/>
            <p:nvPr/>
          </p:nvSpPr>
          <p:spPr>
            <a:xfrm flipV="1">
              <a:off x="127233" y="43010"/>
              <a:ext cx="1" cy="506767"/>
            </a:xfrm>
            <a:prstGeom prst="line">
              <a:avLst/>
            </a:pr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grpSp>
      <p:grpSp>
        <p:nvGrpSpPr>
          <p:cNvPr id="420" name="成组"/>
          <p:cNvGrpSpPr/>
          <p:nvPr/>
        </p:nvGrpSpPr>
        <p:grpSpPr>
          <a:xfrm>
            <a:off x="2157736" y="8646511"/>
            <a:ext cx="592787" cy="592787"/>
            <a:chOff x="0" y="0"/>
            <a:chExt cx="592786" cy="592786"/>
          </a:xfrm>
        </p:grpSpPr>
        <p:sp>
          <p:nvSpPr>
            <p:cNvPr id="418" name="三角形"/>
            <p:cNvSpPr/>
            <p:nvPr/>
          </p:nvSpPr>
          <p:spPr>
            <a:xfrm rot="18900000" flipH="1">
              <a:off x="86811" y="86811"/>
              <a:ext cx="419164" cy="419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sp>
          <p:nvSpPr>
            <p:cNvPr id="419" name="线条"/>
            <p:cNvSpPr/>
            <p:nvPr/>
          </p:nvSpPr>
          <p:spPr>
            <a:xfrm flipV="1">
              <a:off x="127233" y="43010"/>
              <a:ext cx="1" cy="506767"/>
            </a:xfrm>
            <a:prstGeom prst="line">
              <a:avLst/>
            </a:pr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grpSp>
      <p:grpSp>
        <p:nvGrpSpPr>
          <p:cNvPr id="423" name="成组"/>
          <p:cNvGrpSpPr/>
          <p:nvPr/>
        </p:nvGrpSpPr>
        <p:grpSpPr>
          <a:xfrm>
            <a:off x="2157736" y="9921309"/>
            <a:ext cx="592787" cy="592787"/>
            <a:chOff x="0" y="0"/>
            <a:chExt cx="592786" cy="592786"/>
          </a:xfrm>
        </p:grpSpPr>
        <p:sp>
          <p:nvSpPr>
            <p:cNvPr id="421" name="三角形"/>
            <p:cNvSpPr/>
            <p:nvPr/>
          </p:nvSpPr>
          <p:spPr>
            <a:xfrm rot="18900000" flipH="1">
              <a:off x="86811" y="86811"/>
              <a:ext cx="419164" cy="419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sp>
          <p:nvSpPr>
            <p:cNvPr id="422" name="线条"/>
            <p:cNvSpPr/>
            <p:nvPr/>
          </p:nvSpPr>
          <p:spPr>
            <a:xfrm flipV="1">
              <a:off x="127233" y="43010"/>
              <a:ext cx="1" cy="506767"/>
            </a:xfrm>
            <a:prstGeom prst="line">
              <a:avLst/>
            </a:pr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grpSp>
      <p:sp>
        <p:nvSpPr>
          <p:cNvPr id="424" name="线条"/>
          <p:cNvSpPr/>
          <p:nvPr/>
        </p:nvSpPr>
        <p:spPr>
          <a:xfrm>
            <a:off x="11169974" y="3624659"/>
            <a:ext cx="2044052" cy="1"/>
          </a:xfrm>
          <a:prstGeom prst="line">
            <a:avLst/>
          </a:prstGeom>
          <a:ln w="25400">
            <a:solidFill>
              <a:srgbClr val="FFFFFF"/>
            </a:solidFill>
            <a:miter lim="400000"/>
          </a:ln>
        </p:spPr>
        <p:txBody>
          <a:bodyPr lIns="71437" tIns="71437" rIns="71437" bIns="71437" anchor="ctr"/>
          <a:lstStyle/>
          <a:p>
            <a:pPr defTabSz="821531">
              <a:defRPr sz="3200">
                <a:solidFill>
                  <a:srgbClr val="000000"/>
                </a:solidFill>
              </a:defRPr>
            </a:pPr>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426" name="增值税发票的类型"/>
          <p:cNvSpPr txBox="1"/>
          <p:nvPr/>
        </p:nvSpPr>
        <p:spPr>
          <a:xfrm>
            <a:off x="8050212" y="1071562"/>
            <a:ext cx="8283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增值税发票的类型</a:t>
            </a:r>
          </a:p>
        </p:txBody>
      </p:sp>
      <p:pic>
        <p:nvPicPr>
          <p:cNvPr id="427" name="pasted-image.png" descr="pasted-image.png"/>
          <p:cNvPicPr>
            <a:picLocks noChangeAspect="1"/>
          </p:cNvPicPr>
          <p:nvPr/>
        </p:nvPicPr>
        <p:blipFill>
          <a:blip r:embed="rId2">
            <a:extLst/>
          </a:blip>
          <a:stretch>
            <a:fillRect/>
          </a:stretch>
        </p:blipFill>
        <p:spPr>
          <a:xfrm>
            <a:off x="13761750" y="4790676"/>
            <a:ext cx="8283576" cy="4743870"/>
          </a:xfrm>
          <a:prstGeom prst="rect">
            <a:avLst/>
          </a:prstGeom>
          <a:ln w="12700">
            <a:miter lim="400000"/>
          </a:ln>
        </p:spPr>
      </p:pic>
      <p:pic>
        <p:nvPicPr>
          <p:cNvPr id="428" name="pasted-image.png" descr="pasted-image.png"/>
          <p:cNvPicPr>
            <a:picLocks noChangeAspect="1"/>
          </p:cNvPicPr>
          <p:nvPr/>
        </p:nvPicPr>
        <p:blipFill>
          <a:blip r:embed="rId3">
            <a:extLst/>
          </a:blip>
          <a:stretch>
            <a:fillRect/>
          </a:stretch>
        </p:blipFill>
        <p:spPr>
          <a:xfrm>
            <a:off x="2951425" y="4790687"/>
            <a:ext cx="8286416" cy="4743974"/>
          </a:xfrm>
          <a:prstGeom prst="rect">
            <a:avLst/>
          </a:prstGeom>
          <a:ln w="12700">
            <a:miter lim="400000"/>
          </a:ln>
        </p:spPr>
      </p:pic>
      <p:sp>
        <p:nvSpPr>
          <p:cNvPr id="429" name="用途：企业所得税费用扣除+增值税抵扣"/>
          <p:cNvSpPr txBox="1"/>
          <p:nvPr/>
        </p:nvSpPr>
        <p:spPr>
          <a:xfrm>
            <a:off x="3001309" y="11284606"/>
            <a:ext cx="8186739"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just" defTabSz="1377950">
              <a:lnSpc>
                <a:spcPct val="150000"/>
              </a:lnSpc>
              <a:defRPr sz="3600">
                <a:latin typeface="Lantinghei SC Extralight"/>
                <a:ea typeface="Lantinghei SC Extralight"/>
                <a:cs typeface="Lantinghei SC Extralight"/>
                <a:sym typeface="Lantinghei SC Extralight"/>
              </a:defRPr>
            </a:lvl1pPr>
          </a:lstStyle>
          <a:p>
            <a:r>
              <a:t>用途：企业所得税费用扣除+增值税抵扣</a:t>
            </a:r>
          </a:p>
        </p:txBody>
      </p:sp>
      <p:sp>
        <p:nvSpPr>
          <p:cNvPr id="430" name="普通发票"/>
          <p:cNvSpPr txBox="1"/>
          <p:nvPr/>
        </p:nvSpPr>
        <p:spPr>
          <a:xfrm>
            <a:off x="17117835" y="9939676"/>
            <a:ext cx="2552701"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just" defTabSz="1377950">
              <a:lnSpc>
                <a:spcPct val="150000"/>
              </a:lnSpc>
              <a:defRPr sz="4800">
                <a:latin typeface="Lantinghei SC Extralight"/>
                <a:ea typeface="Lantinghei SC Extralight"/>
                <a:cs typeface="Lantinghei SC Extralight"/>
                <a:sym typeface="Lantinghei SC Extralight"/>
              </a:defRPr>
            </a:lvl1pPr>
          </a:lstStyle>
          <a:p>
            <a:r>
              <a:t>普通发票</a:t>
            </a:r>
          </a:p>
        </p:txBody>
      </p:sp>
      <p:pic>
        <p:nvPicPr>
          <p:cNvPr id="431" name="pasted-image.pdf" descr="pasted-image.pdf"/>
          <p:cNvPicPr>
            <a:picLocks noChangeAspect="1"/>
          </p:cNvPicPr>
          <p:nvPr/>
        </p:nvPicPr>
        <p:blipFill>
          <a:blip r:embed="rId4">
            <a:extLst/>
          </a:blip>
          <a:stretch>
            <a:fillRect/>
          </a:stretch>
        </p:blipFill>
        <p:spPr>
          <a:xfrm>
            <a:off x="3985585" y="9877366"/>
            <a:ext cx="892221" cy="1064405"/>
          </a:xfrm>
          <a:prstGeom prst="rect">
            <a:avLst/>
          </a:prstGeom>
          <a:ln w="12700">
            <a:miter lim="400000"/>
          </a:ln>
        </p:spPr>
      </p:pic>
      <p:sp>
        <p:nvSpPr>
          <p:cNvPr id="432" name="增值税专用发票"/>
          <p:cNvSpPr txBox="1"/>
          <p:nvPr/>
        </p:nvSpPr>
        <p:spPr>
          <a:xfrm>
            <a:off x="5079708" y="9939676"/>
            <a:ext cx="4381501"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just" defTabSz="1377950">
              <a:lnSpc>
                <a:spcPct val="150000"/>
              </a:lnSpc>
              <a:defRPr sz="4800">
                <a:latin typeface="Lantinghei SC Extralight"/>
                <a:ea typeface="Lantinghei SC Extralight"/>
                <a:cs typeface="Lantinghei SC Extralight"/>
                <a:sym typeface="Lantinghei SC Extralight"/>
              </a:defRPr>
            </a:lvl1pPr>
          </a:lstStyle>
          <a:p>
            <a:r>
              <a:t>增值税专用发票</a:t>
            </a:r>
          </a:p>
        </p:txBody>
      </p:sp>
      <p:sp>
        <p:nvSpPr>
          <p:cNvPr id="433" name="用途：企业所得税费用扣除"/>
          <p:cNvSpPr txBox="1"/>
          <p:nvPr/>
        </p:nvSpPr>
        <p:spPr>
          <a:xfrm>
            <a:off x="15103188" y="11284606"/>
            <a:ext cx="5600701"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just" defTabSz="1377950">
              <a:lnSpc>
                <a:spcPct val="150000"/>
              </a:lnSpc>
              <a:defRPr sz="3600">
                <a:latin typeface="Lantinghei SC Extralight"/>
                <a:ea typeface="Lantinghei SC Extralight"/>
                <a:cs typeface="Lantinghei SC Extralight"/>
                <a:sym typeface="Lantinghei SC Extralight"/>
              </a:defRPr>
            </a:lvl1pPr>
          </a:lstStyle>
          <a:p>
            <a:r>
              <a:t>用途：企业所得税费用扣除</a:t>
            </a:r>
          </a:p>
        </p:txBody>
      </p:sp>
      <p:pic>
        <p:nvPicPr>
          <p:cNvPr id="434" name="pasted-image.pdf" descr="pasted-image.pdf"/>
          <p:cNvPicPr>
            <a:picLocks noChangeAspect="1"/>
          </p:cNvPicPr>
          <p:nvPr/>
        </p:nvPicPr>
        <p:blipFill>
          <a:blip r:embed="rId4">
            <a:extLst/>
          </a:blip>
          <a:stretch>
            <a:fillRect/>
          </a:stretch>
        </p:blipFill>
        <p:spPr>
          <a:xfrm>
            <a:off x="16136540" y="9877366"/>
            <a:ext cx="892222" cy="1064405"/>
          </a:xfrm>
          <a:prstGeom prst="rect">
            <a:avLst/>
          </a:prstGeom>
          <a:ln w="12700">
            <a:miter lim="400000"/>
          </a:ln>
        </p:spPr>
      </p:pic>
      <p:sp>
        <p:nvSpPr>
          <p:cNvPr id="435" name="线条"/>
          <p:cNvSpPr/>
          <p:nvPr/>
        </p:nvSpPr>
        <p:spPr>
          <a:xfrm>
            <a:off x="11169974" y="3637359"/>
            <a:ext cx="2044052" cy="1"/>
          </a:xfrm>
          <a:prstGeom prst="line">
            <a:avLst/>
          </a:prstGeom>
          <a:ln w="25400">
            <a:solidFill>
              <a:srgbClr val="FFFFFF"/>
            </a:solidFill>
            <a:miter lim="400000"/>
          </a:ln>
        </p:spPr>
        <p:txBody>
          <a:bodyPr lIns="71437" tIns="71437" rIns="71437" bIns="71437" anchor="ctr"/>
          <a:lstStyle/>
          <a:p>
            <a:pPr defTabSz="821531">
              <a:defRPr sz="3200">
                <a:solidFill>
                  <a:srgbClr val="000000"/>
                </a:solidFill>
              </a:defRPr>
            </a:pPr>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437" name="营改增国税地税发票表"/>
          <p:cNvSpPr txBox="1"/>
          <p:nvPr/>
        </p:nvSpPr>
        <p:spPr>
          <a:xfrm>
            <a:off x="7034212" y="1071562"/>
            <a:ext cx="10315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营改增国税地税发票表</a:t>
            </a:r>
          </a:p>
        </p:txBody>
      </p:sp>
      <p:graphicFrame>
        <p:nvGraphicFramePr>
          <p:cNvPr id="438" name="表格"/>
          <p:cNvGraphicFramePr/>
          <p:nvPr/>
        </p:nvGraphicFramePr>
        <p:xfrm>
          <a:off x="1812039" y="4008277"/>
          <a:ext cx="20759923" cy="9040474"/>
        </p:xfrm>
        <a:graphic>
          <a:graphicData uri="http://schemas.openxmlformats.org/drawingml/2006/table">
            <a:tbl>
              <a:tblPr>
                <a:tableStyleId>{4C3C2611-4C71-4FC5-86AE-919BDF0F9419}</a:tableStyleId>
              </a:tblPr>
              <a:tblGrid>
                <a:gridCol w="4700014"/>
                <a:gridCol w="8399948"/>
                <a:gridCol w="7659961"/>
              </a:tblGrid>
              <a:tr h="715574">
                <a:tc>
                  <a:txBody>
                    <a:bodyPr/>
                    <a:lstStyle/>
                    <a:p>
                      <a:pPr defTabSz="1828800">
                        <a:defRPr sz="1800">
                          <a:solidFill>
                            <a:srgbClr val="000000"/>
                          </a:solidFill>
                        </a:defRPr>
                      </a:pPr>
                      <a:r>
                        <a:rPr sz="3200" b="1">
                          <a:latin typeface="微软雅黑"/>
                          <a:ea typeface="微软雅黑"/>
                          <a:cs typeface="微软雅黑"/>
                          <a:sym typeface="微软雅黑"/>
                        </a:rPr>
                        <a:t>原地税票种</a:t>
                      </a:r>
                    </a:p>
                  </a:txBody>
                  <a:tcPr marL="45718" marR="45718" marT="45718" marB="45718" horzOverflow="overflow">
                    <a:lnL w="25400">
                      <a:solidFill>
                        <a:srgbClr val="FFFFFF"/>
                      </a:solidFill>
                    </a:lnL>
                    <a:lnR w="25400">
                      <a:solidFill>
                        <a:srgbClr val="FFFFFF"/>
                      </a:solidFill>
                    </a:lnR>
                    <a:lnT w="25400">
                      <a:solidFill>
                        <a:srgbClr val="FFFFFF"/>
                      </a:solidFill>
                    </a:lnT>
                    <a:lnB w="76200">
                      <a:solidFill>
                        <a:srgbClr val="FFFFFF"/>
                      </a:solidFill>
                    </a:lnB>
                    <a:solidFill>
                      <a:schemeClr val="accent4">
                        <a:hueOff val="102361"/>
                        <a:satOff val="14118"/>
                        <a:lumOff val="10675"/>
                      </a:schemeClr>
                    </a:solidFill>
                  </a:tcPr>
                </a:tc>
                <a:tc>
                  <a:txBody>
                    <a:bodyPr/>
                    <a:lstStyle/>
                    <a:p>
                      <a:pPr defTabSz="1828800">
                        <a:defRPr sz="1800">
                          <a:solidFill>
                            <a:srgbClr val="000000"/>
                          </a:solidFill>
                        </a:defRPr>
                      </a:pPr>
                      <a:r>
                        <a:rPr sz="3200" b="1">
                          <a:latin typeface="微软雅黑"/>
                          <a:ea typeface="微软雅黑"/>
                          <a:cs typeface="微软雅黑"/>
                          <a:sym typeface="微软雅黑"/>
                        </a:rPr>
                        <a:t>适用对象</a:t>
                      </a:r>
                    </a:p>
                  </a:txBody>
                  <a:tcPr marL="45718" marR="45718" marT="45718" marB="45718" horzOverflow="overflow">
                    <a:lnL w="25400">
                      <a:solidFill>
                        <a:srgbClr val="FFFFFF"/>
                      </a:solidFill>
                    </a:lnL>
                    <a:lnR w="25400">
                      <a:solidFill>
                        <a:srgbClr val="FFFFFF"/>
                      </a:solidFill>
                    </a:lnR>
                    <a:lnT w="25400">
                      <a:solidFill>
                        <a:srgbClr val="FFFFFF"/>
                      </a:solidFill>
                    </a:lnT>
                    <a:lnB w="76200">
                      <a:solidFill>
                        <a:srgbClr val="FFFFFF"/>
                      </a:solidFill>
                    </a:lnB>
                    <a:solidFill>
                      <a:schemeClr val="accent4">
                        <a:hueOff val="102361"/>
                        <a:satOff val="14118"/>
                        <a:lumOff val="10675"/>
                      </a:schemeClr>
                    </a:solidFill>
                  </a:tcPr>
                </a:tc>
                <a:tc>
                  <a:txBody>
                    <a:bodyPr/>
                    <a:lstStyle/>
                    <a:p>
                      <a:pPr defTabSz="1828800">
                        <a:defRPr sz="1800">
                          <a:solidFill>
                            <a:srgbClr val="000000"/>
                          </a:solidFill>
                        </a:defRPr>
                      </a:pPr>
                      <a:r>
                        <a:rPr sz="3200" b="1">
                          <a:latin typeface="微软雅黑"/>
                          <a:ea typeface="微软雅黑"/>
                          <a:cs typeface="微软雅黑"/>
                          <a:sym typeface="微软雅黑"/>
                        </a:rPr>
                        <a:t>现国税票种</a:t>
                      </a:r>
                    </a:p>
                  </a:txBody>
                  <a:tcPr marL="45718" marR="45718" marT="45718" marB="45718" horzOverflow="overflow">
                    <a:lnL w="25400">
                      <a:solidFill>
                        <a:srgbClr val="FFFFFF"/>
                      </a:solidFill>
                    </a:lnL>
                    <a:lnR w="25400">
                      <a:solidFill>
                        <a:srgbClr val="FFFFFF"/>
                      </a:solidFill>
                    </a:lnR>
                    <a:lnT w="25400">
                      <a:solidFill>
                        <a:srgbClr val="FFFFFF"/>
                      </a:solidFill>
                    </a:lnT>
                    <a:lnB w="76200">
                      <a:solidFill>
                        <a:srgbClr val="FFFFFF"/>
                      </a:solidFill>
                    </a:lnB>
                    <a:solidFill>
                      <a:schemeClr val="accent4">
                        <a:hueOff val="102361"/>
                        <a:satOff val="14118"/>
                        <a:lumOff val="10675"/>
                      </a:schemeClr>
                    </a:solidFill>
                  </a:tcPr>
                </a:tc>
              </a:tr>
              <a:tr h="715574">
                <a:tc>
                  <a:txBody>
                    <a:bodyPr/>
                    <a:lstStyle/>
                    <a:p>
                      <a:pPr defTabSz="1828800">
                        <a:defRPr sz="1800">
                          <a:solidFill>
                            <a:srgbClr val="000000"/>
                          </a:solidFill>
                        </a:defRPr>
                      </a:pPr>
                      <a:r>
                        <a:rPr sz="3200">
                          <a:latin typeface="微软雅黑"/>
                          <a:ea typeface="微软雅黑"/>
                          <a:cs typeface="微软雅黑"/>
                          <a:sym typeface="微软雅黑"/>
                        </a:rPr>
                        <a:t>通用定额发票</a:t>
                      </a:r>
                    </a:p>
                  </a:txBody>
                  <a:tcPr marL="45718" marR="45718" marT="45718" marB="45718" anchor="ctr" horzOverflow="overflow">
                    <a:lnL w="25400">
                      <a:solidFill>
                        <a:srgbClr val="FFFFFF"/>
                      </a:solidFill>
                    </a:lnL>
                    <a:lnR w="25400">
                      <a:solidFill>
                        <a:srgbClr val="FFFFFF"/>
                      </a:solidFill>
                    </a:lnR>
                    <a:lnT w="76200">
                      <a:solidFill>
                        <a:srgbClr val="FFFFFF"/>
                      </a:solidFill>
                    </a:lnT>
                    <a:lnB w="76200">
                      <a:solidFill>
                        <a:srgbClr val="FFFFFF"/>
                      </a:solidFill>
                    </a:lnB>
                    <a:solidFill>
                      <a:srgbClr val="FFF3E2"/>
                    </a:solidFill>
                  </a:tcPr>
                </a:tc>
                <a:tc>
                  <a:txBody>
                    <a:bodyPr/>
                    <a:lstStyle/>
                    <a:p>
                      <a:pPr algn="l" defTabSz="1828800">
                        <a:defRPr sz="1800">
                          <a:solidFill>
                            <a:srgbClr val="000000"/>
                          </a:solidFill>
                        </a:defRPr>
                      </a:pPr>
                      <a:r>
                        <a:rPr sz="3200">
                          <a:latin typeface="微软雅黑"/>
                          <a:ea typeface="微软雅黑"/>
                          <a:cs typeface="微软雅黑"/>
                          <a:sym typeface="微软雅黑"/>
                        </a:rPr>
                        <a:t>所有纳税人</a:t>
                      </a:r>
                    </a:p>
                  </a:txBody>
                  <a:tcPr marL="45718" marR="45718" marT="45718" marB="45718" anchor="ctr" horzOverflow="overflow">
                    <a:lnL w="25400">
                      <a:solidFill>
                        <a:srgbClr val="FFFFFF"/>
                      </a:solidFill>
                    </a:lnL>
                    <a:lnR w="25400">
                      <a:solidFill>
                        <a:srgbClr val="FFFFFF"/>
                      </a:solidFill>
                    </a:lnR>
                    <a:lnT w="76200">
                      <a:solidFill>
                        <a:srgbClr val="FFFFFF"/>
                      </a:solidFill>
                    </a:lnT>
                    <a:lnB w="76200">
                      <a:solidFill>
                        <a:srgbClr val="FFFFFF"/>
                      </a:solidFill>
                    </a:lnB>
                    <a:solidFill>
                      <a:srgbClr val="FFF3E2"/>
                    </a:solidFill>
                  </a:tcPr>
                </a:tc>
                <a:tc>
                  <a:txBody>
                    <a:bodyPr/>
                    <a:lstStyle/>
                    <a:p>
                      <a:pPr algn="l" defTabSz="1828800">
                        <a:defRPr sz="1800">
                          <a:solidFill>
                            <a:srgbClr val="000000"/>
                          </a:solidFill>
                        </a:defRPr>
                      </a:pPr>
                      <a:r>
                        <a:rPr sz="3200">
                          <a:latin typeface="微软雅黑"/>
                          <a:ea typeface="微软雅黑"/>
                          <a:cs typeface="微软雅黑"/>
                          <a:sym typeface="微软雅黑"/>
                        </a:rPr>
                        <a:t>通用定额发票</a:t>
                      </a:r>
                    </a:p>
                  </a:txBody>
                  <a:tcPr marL="45718" marR="45718" marT="45718" marB="45718" anchor="ctr" horzOverflow="overflow">
                    <a:lnL w="25400">
                      <a:solidFill>
                        <a:srgbClr val="FFFFFF"/>
                      </a:solidFill>
                    </a:lnL>
                    <a:lnR w="25400">
                      <a:solidFill>
                        <a:srgbClr val="FFFFFF"/>
                      </a:solidFill>
                    </a:lnR>
                    <a:lnT w="76200">
                      <a:solidFill>
                        <a:srgbClr val="FFFFFF"/>
                      </a:solidFill>
                    </a:lnT>
                    <a:lnB w="76200">
                      <a:solidFill>
                        <a:srgbClr val="FFFFFF"/>
                      </a:solidFill>
                    </a:lnB>
                    <a:solidFill>
                      <a:srgbClr val="FFF3E2"/>
                    </a:solidFill>
                  </a:tcPr>
                </a:tc>
              </a:tr>
              <a:tr h="690108">
                <a:tc>
                  <a:txBody>
                    <a:bodyPr/>
                    <a:lstStyle/>
                    <a:p>
                      <a:pPr defTabSz="1828800">
                        <a:defRPr sz="1800">
                          <a:solidFill>
                            <a:srgbClr val="000000"/>
                          </a:solidFill>
                        </a:defRPr>
                      </a:pPr>
                      <a:r>
                        <a:rPr sz="3200">
                          <a:latin typeface="微软雅黑"/>
                          <a:ea typeface="微软雅黑"/>
                          <a:cs typeface="微软雅黑"/>
                          <a:sym typeface="微软雅黑"/>
                        </a:rPr>
                        <a:t>定额门票</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c>
                  <a:txBody>
                    <a:bodyPr/>
                    <a:lstStyle/>
                    <a:p>
                      <a:pPr algn="l" defTabSz="1828800">
                        <a:defRPr sz="1800">
                          <a:solidFill>
                            <a:srgbClr val="000000"/>
                          </a:solidFill>
                        </a:defRPr>
                      </a:pPr>
                      <a:r>
                        <a:rPr sz="3200">
                          <a:latin typeface="微软雅黑"/>
                          <a:ea typeface="微软雅黑"/>
                          <a:cs typeface="微软雅黑"/>
                          <a:sym typeface="微软雅黑"/>
                        </a:rPr>
                        <a:t>需要使用门票的纳税人</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c>
                  <a:txBody>
                    <a:bodyPr/>
                    <a:lstStyle/>
                    <a:p>
                      <a:pPr algn="l" defTabSz="1828800">
                        <a:defRPr sz="1800">
                          <a:solidFill>
                            <a:srgbClr val="000000"/>
                          </a:solidFill>
                        </a:defRPr>
                      </a:pPr>
                      <a:r>
                        <a:rPr sz="3200">
                          <a:latin typeface="微软雅黑"/>
                          <a:ea typeface="微软雅黑"/>
                          <a:cs typeface="微软雅黑"/>
                          <a:sym typeface="微软雅黑"/>
                        </a:rPr>
                        <a:t>定额门票</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r>
              <a:tr h="1173951">
                <a:tc>
                  <a:txBody>
                    <a:bodyPr/>
                    <a:lstStyle/>
                    <a:p>
                      <a:pPr defTabSz="1828800">
                        <a:defRPr sz="1800">
                          <a:solidFill>
                            <a:srgbClr val="000000"/>
                          </a:solidFill>
                        </a:defRPr>
                      </a:pPr>
                      <a:r>
                        <a:rPr sz="3200">
                          <a:latin typeface="微软雅黑"/>
                          <a:ea typeface="微软雅黑"/>
                          <a:cs typeface="微软雅黑"/>
                          <a:sym typeface="微软雅黑"/>
                        </a:rPr>
                        <a:t>通用机打卷式发票</a:t>
                      </a: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rgbClr val="FFF3E2"/>
                    </a:solidFill>
                  </a:tcPr>
                </a:tc>
                <a:tc>
                  <a:txBody>
                    <a:bodyPr/>
                    <a:lstStyle/>
                    <a:p>
                      <a:pPr algn="l" defTabSz="1828800">
                        <a:defRPr sz="1800">
                          <a:solidFill>
                            <a:srgbClr val="000000"/>
                          </a:solidFill>
                        </a:defRPr>
                      </a:pPr>
                      <a:r>
                        <a:rPr sz="3200">
                          <a:latin typeface="微软雅黑"/>
                          <a:ea typeface="微软雅黑"/>
                          <a:cs typeface="微软雅黑"/>
                          <a:sym typeface="微软雅黑"/>
                        </a:rPr>
                        <a:t>收银机具备开具卷式发票的纳税人</a:t>
                      </a: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rgbClr val="FFF3E2"/>
                    </a:solidFill>
                  </a:tcPr>
                </a:tc>
                <a:tc>
                  <a:txBody>
                    <a:bodyPr/>
                    <a:lstStyle/>
                    <a:p>
                      <a:pPr algn="l" defTabSz="1828800">
                        <a:defRPr sz="1800">
                          <a:solidFill>
                            <a:srgbClr val="000000"/>
                          </a:solidFill>
                        </a:defRPr>
                      </a:pPr>
                      <a:r>
                        <a:rPr sz="3200">
                          <a:latin typeface="微软雅黑"/>
                          <a:ea typeface="微软雅黑"/>
                          <a:cs typeface="微软雅黑"/>
                          <a:sym typeface="微软雅黑"/>
                        </a:rPr>
                        <a:t>通用机打卷式发票</a:t>
                      </a: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rgbClr val="FFF3E2"/>
                    </a:solidFill>
                  </a:tcPr>
                </a:tc>
              </a:tr>
              <a:tr h="1263080">
                <a:tc rowSpan="5">
                  <a:txBody>
                    <a:bodyPr/>
                    <a:lstStyle/>
                    <a:p>
                      <a:pPr defTabSz="1828800">
                        <a:defRPr sz="3200">
                          <a:solidFill>
                            <a:srgbClr val="000000"/>
                          </a:solidFill>
                          <a:latin typeface="Helvetica"/>
                          <a:ea typeface="Helvetica"/>
                          <a:cs typeface="Helvetica"/>
                          <a:sym typeface="Helvetica"/>
                        </a:defRPr>
                      </a:pPr>
                      <a:r>
                        <a:rPr>
                          <a:latin typeface="微软雅黑"/>
                          <a:ea typeface="微软雅黑"/>
                          <a:cs typeface="微软雅黑"/>
                          <a:sym typeface="微软雅黑"/>
                        </a:rPr>
                        <a:t>通用机打发票</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c>
                  <a:txBody>
                    <a:bodyPr/>
                    <a:lstStyle/>
                    <a:p>
                      <a:pPr algn="l" defTabSz="1828800">
                        <a:defRPr sz="1800">
                          <a:solidFill>
                            <a:srgbClr val="000000"/>
                          </a:solidFill>
                        </a:defRPr>
                      </a:pPr>
                      <a:r>
                        <a:rPr sz="3200">
                          <a:latin typeface="微软雅黑"/>
                          <a:ea typeface="微软雅黑"/>
                          <a:cs typeface="微软雅黑"/>
                          <a:sym typeface="微软雅黑"/>
                        </a:rPr>
                        <a:t>增值税一般纳税人</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c>
                  <a:txBody>
                    <a:bodyPr/>
                    <a:lstStyle/>
                    <a:p>
                      <a:pPr algn="l" defTabSz="1828800">
                        <a:defRPr sz="1800">
                          <a:solidFill>
                            <a:srgbClr val="000000"/>
                          </a:solidFill>
                        </a:defRPr>
                      </a:pPr>
                      <a:r>
                        <a:rPr sz="3200">
                          <a:latin typeface="微软雅黑"/>
                          <a:ea typeface="微软雅黑"/>
                          <a:cs typeface="微软雅黑"/>
                          <a:sym typeface="微软雅黑"/>
                        </a:rPr>
                        <a:t>增值税专用发票、增值税普通发票、增值税电子普通发票</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r>
              <a:tr h="1263080">
                <a:tc vMerge="1">
                  <a:txBody>
                    <a:bodyPr/>
                    <a:lstStyle/>
                    <a:p>
                      <a:endParaRPr lang="zh-CN"/>
                    </a:p>
                  </a:txBody>
                  <a:tcPr/>
                </a:tc>
                <a:tc>
                  <a:txBody>
                    <a:bodyPr/>
                    <a:lstStyle/>
                    <a:p>
                      <a:pPr algn="l" defTabSz="1828800">
                        <a:defRPr sz="3200">
                          <a:solidFill>
                            <a:srgbClr val="000000"/>
                          </a:solidFill>
                          <a:latin typeface="微软雅黑"/>
                          <a:ea typeface="微软雅黑"/>
                          <a:cs typeface="微软雅黑"/>
                          <a:sym typeface="微软雅黑"/>
                        </a:defRPr>
                      </a:pPr>
                      <a:r>
                        <a:t>月不含税销售额超过3万元或季不含税销售额超过9万元的小规模纳税人</a:t>
                      </a: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rgbClr val="FFF3E2"/>
                    </a:solidFill>
                  </a:tcPr>
                </a:tc>
                <a:tc>
                  <a:txBody>
                    <a:bodyPr/>
                    <a:lstStyle/>
                    <a:p>
                      <a:pPr algn="l" defTabSz="1828800">
                        <a:defRPr sz="1800">
                          <a:solidFill>
                            <a:srgbClr val="000000"/>
                          </a:solidFill>
                        </a:defRPr>
                      </a:pPr>
                      <a:r>
                        <a:rPr sz="3200">
                          <a:latin typeface="微软雅黑"/>
                          <a:ea typeface="微软雅黑"/>
                          <a:cs typeface="微软雅黑"/>
                          <a:sym typeface="微软雅黑"/>
                        </a:rPr>
                        <a:t>增值税普通发票、增值税电子普通发票</a:t>
                      </a: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rgbClr val="FFF3E2"/>
                    </a:solidFill>
                  </a:tcPr>
                </a:tc>
              </a:tr>
              <a:tr h="1263080">
                <a:tc vMerge="1">
                  <a:txBody>
                    <a:bodyPr/>
                    <a:lstStyle/>
                    <a:p>
                      <a:endParaRPr lang="zh-CN"/>
                    </a:p>
                  </a:txBody>
                  <a:tcPr/>
                </a:tc>
                <a:tc>
                  <a:txBody>
                    <a:bodyPr/>
                    <a:lstStyle/>
                    <a:p>
                      <a:pPr algn="l" defTabSz="1828800">
                        <a:defRPr sz="3200">
                          <a:solidFill>
                            <a:srgbClr val="000000"/>
                          </a:solidFill>
                          <a:latin typeface="微软雅黑"/>
                          <a:ea typeface="微软雅黑"/>
                          <a:cs typeface="微软雅黑"/>
                          <a:sym typeface="微软雅黑"/>
                        </a:defRPr>
                      </a:pPr>
                      <a:r>
                        <a:t>月不含税销售额不超过3万元或季不含税销售额不超过9万元的小规模纳税人</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c>
                  <a:txBody>
                    <a:bodyPr/>
                    <a:lstStyle/>
                    <a:p>
                      <a:pPr algn="l" defTabSz="1828800">
                        <a:defRPr sz="1800">
                          <a:solidFill>
                            <a:srgbClr val="000000"/>
                          </a:solidFill>
                        </a:defRPr>
                      </a:pPr>
                      <a:r>
                        <a:rPr sz="3200">
                          <a:latin typeface="微软雅黑"/>
                          <a:ea typeface="微软雅黑"/>
                          <a:cs typeface="微软雅黑"/>
                          <a:sym typeface="微软雅黑"/>
                        </a:rPr>
                        <a:t>通用机打发票</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r>
              <a:tr h="692947">
                <a:tc vMerge="1">
                  <a:txBody>
                    <a:bodyPr/>
                    <a:lstStyle/>
                    <a:p>
                      <a:endParaRPr lang="zh-CN"/>
                    </a:p>
                  </a:txBody>
                  <a:tcPr/>
                </a:tc>
                <a:tc>
                  <a:txBody>
                    <a:bodyPr/>
                    <a:lstStyle/>
                    <a:p>
                      <a:pPr algn="l" defTabSz="1828800">
                        <a:defRPr sz="1800">
                          <a:solidFill>
                            <a:srgbClr val="000000"/>
                          </a:solidFill>
                        </a:defRPr>
                      </a:pPr>
                      <a:r>
                        <a:rPr sz="3200">
                          <a:latin typeface="微软雅黑"/>
                          <a:ea typeface="微软雅黑"/>
                          <a:cs typeface="微软雅黑"/>
                          <a:sym typeface="微软雅黑"/>
                        </a:rPr>
                        <a:t>收取过路（过桥）费纳税人</a:t>
                      </a: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rgbClr val="FFF3E2"/>
                    </a:solidFill>
                  </a:tcPr>
                </a:tc>
                <a:tc>
                  <a:txBody>
                    <a:bodyPr/>
                    <a:lstStyle/>
                    <a:p>
                      <a:pPr algn="l" defTabSz="1828800">
                        <a:defRPr sz="1800">
                          <a:solidFill>
                            <a:srgbClr val="000000"/>
                          </a:solidFill>
                        </a:defRPr>
                      </a:pPr>
                      <a:r>
                        <a:rPr sz="3200">
                          <a:latin typeface="微软雅黑"/>
                          <a:ea typeface="微软雅黑"/>
                          <a:cs typeface="微软雅黑"/>
                          <a:sym typeface="微软雅黑"/>
                        </a:rPr>
                        <a:t>通用机打发票</a:t>
                      </a: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rgbClr val="FFF3E2"/>
                    </a:solidFill>
                  </a:tcPr>
                </a:tc>
              </a:tr>
              <a:tr h="1263080">
                <a:tc vMerge="1">
                  <a:txBody>
                    <a:bodyPr/>
                    <a:lstStyle/>
                    <a:p>
                      <a:endParaRPr lang="zh-CN"/>
                    </a:p>
                  </a:txBody>
                  <a:tcPr/>
                </a:tc>
                <a:tc>
                  <a:txBody>
                    <a:bodyPr/>
                    <a:lstStyle/>
                    <a:p>
                      <a:pPr algn="l" defTabSz="1828800">
                        <a:defRPr sz="1800">
                          <a:solidFill>
                            <a:srgbClr val="000000"/>
                          </a:solidFill>
                        </a:defRPr>
                      </a:pPr>
                      <a:r>
                        <a:rPr sz="3200">
                          <a:latin typeface="微软雅黑"/>
                          <a:ea typeface="微软雅黑"/>
                          <a:cs typeface="微软雅黑"/>
                          <a:sym typeface="微软雅黑"/>
                        </a:rPr>
                        <a:t>增值税一般纳税人</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c>
                  <a:txBody>
                    <a:bodyPr/>
                    <a:lstStyle/>
                    <a:p>
                      <a:pPr algn="l" defTabSz="1828800">
                        <a:defRPr sz="1800">
                          <a:solidFill>
                            <a:srgbClr val="000000"/>
                          </a:solidFill>
                        </a:defRPr>
                      </a:pPr>
                      <a:r>
                        <a:rPr sz="3200">
                          <a:latin typeface="微软雅黑"/>
                          <a:ea typeface="微软雅黑"/>
                          <a:cs typeface="微软雅黑"/>
                          <a:sym typeface="微软雅黑"/>
                        </a:rPr>
                        <a:t>增值税专用发票、增值税普通发票、增值税电子普通发票</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r>
            </a:tbl>
          </a:graphicData>
        </a:graphic>
      </p:graphicFrame>
      <p:sp>
        <p:nvSpPr>
          <p:cNvPr id="439" name="线条"/>
          <p:cNvSpPr/>
          <p:nvPr/>
        </p:nvSpPr>
        <p:spPr>
          <a:xfrm>
            <a:off x="11169974" y="2998821"/>
            <a:ext cx="2044052" cy="1"/>
          </a:xfrm>
          <a:prstGeom prst="line">
            <a:avLst/>
          </a:prstGeom>
          <a:ln w="25400">
            <a:solidFill>
              <a:srgbClr val="FFFFFF"/>
            </a:solidFill>
            <a:miter lim="400000"/>
          </a:ln>
        </p:spPr>
        <p:txBody>
          <a:bodyPr lIns="71437" tIns="71437" rIns="71437" bIns="71437" anchor="ctr"/>
          <a:lstStyle/>
          <a:p>
            <a:pPr defTabSz="821531">
              <a:defRPr sz="3200">
                <a:solidFill>
                  <a:srgbClr val="000000"/>
                </a:solidFill>
              </a:defRPr>
            </a:pPr>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441" name="不能开具专用发票的情形"/>
          <p:cNvSpPr txBox="1"/>
          <p:nvPr/>
        </p:nvSpPr>
        <p:spPr>
          <a:xfrm>
            <a:off x="6526212" y="1071562"/>
            <a:ext cx="11331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不能开具专用发票的情形</a:t>
            </a:r>
          </a:p>
        </p:txBody>
      </p:sp>
      <p:sp>
        <p:nvSpPr>
          <p:cNvPr id="442" name="一、不得向个人开具专用发票。…"/>
          <p:cNvSpPr/>
          <p:nvPr/>
        </p:nvSpPr>
        <p:spPr>
          <a:xfrm>
            <a:off x="3536093" y="5193191"/>
            <a:ext cx="18398223" cy="596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1377950">
              <a:lnSpc>
                <a:spcPct val="150000"/>
              </a:lnSpc>
              <a:defRPr sz="4800">
                <a:latin typeface="Lantinghei SC Extralight"/>
                <a:ea typeface="Lantinghei SC Extralight"/>
                <a:cs typeface="Lantinghei SC Extralight"/>
                <a:sym typeface="Lantinghei SC Extralight"/>
              </a:defRPr>
            </a:pPr>
            <a:r>
              <a:t>一、不得向个人开具专用发票。　</a:t>
            </a:r>
          </a:p>
          <a:p>
            <a:pPr algn="just" defTabSz="1377950">
              <a:lnSpc>
                <a:spcPct val="150000"/>
              </a:lnSpc>
              <a:defRPr sz="4800">
                <a:latin typeface="Lantinghei SC Extralight"/>
                <a:ea typeface="Lantinghei SC Extralight"/>
                <a:cs typeface="Lantinghei SC Extralight"/>
                <a:sym typeface="Lantinghei SC Extralight"/>
              </a:defRPr>
            </a:pPr>
            <a:r>
              <a:t>二、个人不得代开专用发票(出租或销售不动产的其他个人除外)。　</a:t>
            </a:r>
          </a:p>
          <a:p>
            <a:pPr algn="just" defTabSz="1377950">
              <a:lnSpc>
                <a:spcPct val="150000"/>
              </a:lnSpc>
              <a:defRPr sz="4800">
                <a:latin typeface="Lantinghei SC Extralight"/>
                <a:ea typeface="Lantinghei SC Extralight"/>
                <a:cs typeface="Lantinghei SC Extralight"/>
                <a:sym typeface="Lantinghei SC Extralight"/>
              </a:defRPr>
            </a:pPr>
            <a:r>
              <a:t>三、小规模纳税人不能自行开具专用发票，只能代开专用发票。</a:t>
            </a:r>
          </a:p>
          <a:p>
            <a:pPr algn="just" defTabSz="1377950">
              <a:lnSpc>
                <a:spcPct val="150000"/>
              </a:lnSpc>
              <a:defRPr sz="4800">
                <a:latin typeface="Lantinghei SC Extralight"/>
                <a:ea typeface="Lantinghei SC Extralight"/>
                <a:cs typeface="Lantinghei SC Extralight"/>
                <a:sym typeface="Lantinghei SC Extralight"/>
              </a:defRPr>
            </a:pPr>
            <a:r>
              <a:t>四、免征增值税项目不得开具专用发票。国有粮食购销企业销售免税粮食除外。</a:t>
            </a:r>
          </a:p>
        </p:txBody>
      </p:sp>
      <p:grpSp>
        <p:nvGrpSpPr>
          <p:cNvPr id="445" name="成组"/>
          <p:cNvGrpSpPr/>
          <p:nvPr/>
        </p:nvGrpSpPr>
        <p:grpSpPr>
          <a:xfrm>
            <a:off x="2449684" y="5331703"/>
            <a:ext cx="592787" cy="592787"/>
            <a:chOff x="0" y="0"/>
            <a:chExt cx="592786" cy="592786"/>
          </a:xfrm>
        </p:grpSpPr>
        <p:sp>
          <p:nvSpPr>
            <p:cNvPr id="443" name="三角形"/>
            <p:cNvSpPr/>
            <p:nvPr/>
          </p:nvSpPr>
          <p:spPr>
            <a:xfrm rot="18900000" flipH="1">
              <a:off x="86811" y="86811"/>
              <a:ext cx="419164" cy="419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sp>
          <p:nvSpPr>
            <p:cNvPr id="444" name="线条"/>
            <p:cNvSpPr/>
            <p:nvPr/>
          </p:nvSpPr>
          <p:spPr>
            <a:xfrm flipV="1">
              <a:off x="127233" y="43010"/>
              <a:ext cx="1" cy="506767"/>
            </a:xfrm>
            <a:prstGeom prst="line">
              <a:avLst/>
            </a:pr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grpSp>
      <p:grpSp>
        <p:nvGrpSpPr>
          <p:cNvPr id="448" name="成组"/>
          <p:cNvGrpSpPr/>
          <p:nvPr/>
        </p:nvGrpSpPr>
        <p:grpSpPr>
          <a:xfrm>
            <a:off x="2449684" y="6606500"/>
            <a:ext cx="592787" cy="592787"/>
            <a:chOff x="0" y="0"/>
            <a:chExt cx="592786" cy="592786"/>
          </a:xfrm>
        </p:grpSpPr>
        <p:sp>
          <p:nvSpPr>
            <p:cNvPr id="446" name="三角形"/>
            <p:cNvSpPr/>
            <p:nvPr/>
          </p:nvSpPr>
          <p:spPr>
            <a:xfrm rot="18900000" flipH="1">
              <a:off x="86811" y="86811"/>
              <a:ext cx="419164" cy="419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sp>
          <p:nvSpPr>
            <p:cNvPr id="447" name="线条"/>
            <p:cNvSpPr/>
            <p:nvPr/>
          </p:nvSpPr>
          <p:spPr>
            <a:xfrm flipV="1">
              <a:off x="127233" y="43010"/>
              <a:ext cx="1" cy="506767"/>
            </a:xfrm>
            <a:prstGeom prst="line">
              <a:avLst/>
            </a:pr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grpSp>
      <p:grpSp>
        <p:nvGrpSpPr>
          <p:cNvPr id="451" name="成组"/>
          <p:cNvGrpSpPr/>
          <p:nvPr/>
        </p:nvGrpSpPr>
        <p:grpSpPr>
          <a:xfrm>
            <a:off x="2449684" y="7881298"/>
            <a:ext cx="592787" cy="592787"/>
            <a:chOff x="0" y="0"/>
            <a:chExt cx="592786" cy="592786"/>
          </a:xfrm>
        </p:grpSpPr>
        <p:sp>
          <p:nvSpPr>
            <p:cNvPr id="449" name="三角形"/>
            <p:cNvSpPr/>
            <p:nvPr/>
          </p:nvSpPr>
          <p:spPr>
            <a:xfrm rot="18900000" flipH="1">
              <a:off x="86811" y="86811"/>
              <a:ext cx="419164" cy="419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sp>
          <p:nvSpPr>
            <p:cNvPr id="450" name="线条"/>
            <p:cNvSpPr/>
            <p:nvPr/>
          </p:nvSpPr>
          <p:spPr>
            <a:xfrm flipV="1">
              <a:off x="127233" y="43010"/>
              <a:ext cx="1" cy="506767"/>
            </a:xfrm>
            <a:prstGeom prst="line">
              <a:avLst/>
            </a:pr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grpSp>
      <p:grpSp>
        <p:nvGrpSpPr>
          <p:cNvPr id="454" name="成组"/>
          <p:cNvGrpSpPr/>
          <p:nvPr/>
        </p:nvGrpSpPr>
        <p:grpSpPr>
          <a:xfrm>
            <a:off x="2449684" y="9156095"/>
            <a:ext cx="592787" cy="592787"/>
            <a:chOff x="0" y="0"/>
            <a:chExt cx="592786" cy="592786"/>
          </a:xfrm>
        </p:grpSpPr>
        <p:sp>
          <p:nvSpPr>
            <p:cNvPr id="452" name="三角形"/>
            <p:cNvSpPr/>
            <p:nvPr/>
          </p:nvSpPr>
          <p:spPr>
            <a:xfrm rot="18900000" flipH="1">
              <a:off x="86811" y="86811"/>
              <a:ext cx="419164" cy="419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sp>
          <p:nvSpPr>
            <p:cNvPr id="453" name="线条"/>
            <p:cNvSpPr/>
            <p:nvPr/>
          </p:nvSpPr>
          <p:spPr>
            <a:xfrm flipV="1">
              <a:off x="127233" y="43010"/>
              <a:ext cx="1" cy="506767"/>
            </a:xfrm>
            <a:prstGeom prst="line">
              <a:avLst/>
            </a:pr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grpSp>
      <p:sp>
        <p:nvSpPr>
          <p:cNvPr id="455" name="线条"/>
          <p:cNvSpPr/>
          <p:nvPr/>
        </p:nvSpPr>
        <p:spPr>
          <a:xfrm>
            <a:off x="11169974" y="3624659"/>
            <a:ext cx="2044052" cy="1"/>
          </a:xfrm>
          <a:prstGeom prst="line">
            <a:avLst/>
          </a:prstGeom>
          <a:ln w="25400">
            <a:solidFill>
              <a:srgbClr val="FFFFFF"/>
            </a:solidFill>
            <a:miter lim="400000"/>
          </a:ln>
        </p:spPr>
        <p:txBody>
          <a:bodyPr lIns="71437" tIns="71437" rIns="71437" bIns="71437" anchor="ctr"/>
          <a:lstStyle/>
          <a:p>
            <a:pPr defTabSz="821531">
              <a:defRPr sz="3200">
                <a:solidFill>
                  <a:srgbClr val="000000"/>
                </a:solidFill>
              </a:defRPr>
            </a:pPr>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457" name="不能开具专用发票的情形"/>
          <p:cNvSpPr txBox="1"/>
          <p:nvPr/>
        </p:nvSpPr>
        <p:spPr>
          <a:xfrm>
            <a:off x="6526212" y="1071562"/>
            <a:ext cx="11331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不能开具专用发票的情形</a:t>
            </a:r>
          </a:p>
        </p:txBody>
      </p:sp>
      <p:sp>
        <p:nvSpPr>
          <p:cNvPr id="458" name="五、不征收增值税项目不得开具专用发票。…"/>
          <p:cNvSpPr/>
          <p:nvPr/>
        </p:nvSpPr>
        <p:spPr>
          <a:xfrm>
            <a:off x="2796570" y="4165455"/>
            <a:ext cx="19802700" cy="8572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1377950">
              <a:lnSpc>
                <a:spcPct val="150000"/>
              </a:lnSpc>
              <a:defRPr sz="4200">
                <a:latin typeface="Lantinghei SC Extralight"/>
                <a:ea typeface="Lantinghei SC Extralight"/>
                <a:cs typeface="Lantinghei SC Extralight"/>
                <a:sym typeface="Lantinghei SC Extralight"/>
              </a:defRPr>
            </a:pPr>
            <a:r>
              <a:t>五、不征收增值税项目不得开具专用发票。</a:t>
            </a:r>
          </a:p>
          <a:p>
            <a:pPr algn="just" defTabSz="1377950">
              <a:lnSpc>
                <a:spcPct val="150000"/>
              </a:lnSpc>
              <a:defRPr sz="4200">
                <a:latin typeface="Lantinghei SC Extralight"/>
                <a:ea typeface="Lantinghei SC Extralight"/>
                <a:cs typeface="Lantinghei SC Extralight"/>
                <a:sym typeface="Lantinghei SC Extralight"/>
              </a:defRPr>
            </a:pPr>
            <a:r>
              <a:t>六、出口的项目不得开具增值税专用发票。</a:t>
            </a:r>
          </a:p>
          <a:p>
            <a:pPr marL="512884" indent="-512884" algn="just" defTabSz="1377950">
              <a:lnSpc>
                <a:spcPct val="150000"/>
              </a:lnSpc>
              <a:buSzPct val="75000"/>
              <a:buChar char="•"/>
              <a:defRPr sz="4200">
                <a:latin typeface="Lantinghei SC Extralight"/>
                <a:ea typeface="Lantinghei SC Extralight"/>
                <a:cs typeface="Lantinghei SC Extralight"/>
                <a:sym typeface="Lantinghei SC Extralight"/>
              </a:defRPr>
            </a:pPr>
            <a:r>
              <a:t>出口货物劳务除输入特殊区域的水电气外，出口企业和其他单位不得开具增值税专用发票。</a:t>
            </a:r>
          </a:p>
          <a:p>
            <a:pPr algn="just" defTabSz="1377950">
              <a:lnSpc>
                <a:spcPct val="150000"/>
              </a:lnSpc>
              <a:defRPr sz="4200">
                <a:latin typeface="Lantinghei SC Extralight"/>
                <a:ea typeface="Lantinghei SC Extralight"/>
                <a:cs typeface="Lantinghei SC Extralight"/>
                <a:sym typeface="Lantinghei SC Extralight"/>
              </a:defRPr>
            </a:pPr>
            <a:r>
              <a:t>七、法规遵从度不够的不得开具增值税专用发票。</a:t>
            </a:r>
          </a:p>
          <a:p>
            <a:pPr marL="512884" indent="-512884" algn="just" defTabSz="1377950">
              <a:lnSpc>
                <a:spcPct val="150000"/>
              </a:lnSpc>
              <a:buSzPct val="75000"/>
              <a:buChar char="•"/>
              <a:defRPr sz="4200">
                <a:latin typeface="Lantinghei SC Extralight"/>
                <a:ea typeface="Lantinghei SC Extralight"/>
                <a:cs typeface="Lantinghei SC Extralight"/>
                <a:sym typeface="Lantinghei SC Extralight"/>
              </a:defRPr>
            </a:pPr>
            <a:r>
              <a:t>凡达到增值税一般纳税人标准不申请办理认定手续的纳税人，不得开具专用发票</a:t>
            </a:r>
          </a:p>
          <a:p>
            <a:pPr marL="512884" indent="-512884" algn="just" defTabSz="1377950">
              <a:lnSpc>
                <a:spcPct val="150000"/>
              </a:lnSpc>
              <a:buSzPct val="75000"/>
              <a:buChar char="•"/>
              <a:defRPr sz="4200">
                <a:latin typeface="Lantinghei SC Extralight"/>
                <a:ea typeface="Lantinghei SC Extralight"/>
                <a:cs typeface="Lantinghei SC Extralight"/>
                <a:sym typeface="Lantinghei SC Extralight"/>
              </a:defRPr>
            </a:pPr>
            <a:r>
              <a:t>一般纳税人会计核算不健全，或者不能够提供准确税务资料的，应当按照销售额和增值税税率计算应纳税额，不得抵扣进项税额，也不得使用增值税专用发票。　　</a:t>
            </a:r>
          </a:p>
        </p:txBody>
      </p:sp>
      <p:grpSp>
        <p:nvGrpSpPr>
          <p:cNvPr id="461" name="成组"/>
          <p:cNvGrpSpPr/>
          <p:nvPr/>
        </p:nvGrpSpPr>
        <p:grpSpPr>
          <a:xfrm>
            <a:off x="1784730" y="4282794"/>
            <a:ext cx="592787" cy="592787"/>
            <a:chOff x="0" y="0"/>
            <a:chExt cx="592786" cy="592786"/>
          </a:xfrm>
        </p:grpSpPr>
        <p:sp>
          <p:nvSpPr>
            <p:cNvPr id="459" name="三角形"/>
            <p:cNvSpPr/>
            <p:nvPr/>
          </p:nvSpPr>
          <p:spPr>
            <a:xfrm rot="18900000" flipH="1">
              <a:off x="86811" y="86811"/>
              <a:ext cx="419164" cy="419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sp>
          <p:nvSpPr>
            <p:cNvPr id="460" name="线条"/>
            <p:cNvSpPr/>
            <p:nvPr/>
          </p:nvSpPr>
          <p:spPr>
            <a:xfrm flipV="1">
              <a:off x="127233" y="43010"/>
              <a:ext cx="1" cy="506767"/>
            </a:xfrm>
            <a:prstGeom prst="line">
              <a:avLst/>
            </a:pr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grpSp>
      <p:grpSp>
        <p:nvGrpSpPr>
          <p:cNvPr id="464" name="成组"/>
          <p:cNvGrpSpPr/>
          <p:nvPr/>
        </p:nvGrpSpPr>
        <p:grpSpPr>
          <a:xfrm>
            <a:off x="1784730" y="5433310"/>
            <a:ext cx="592787" cy="592787"/>
            <a:chOff x="0" y="0"/>
            <a:chExt cx="592786" cy="592786"/>
          </a:xfrm>
        </p:grpSpPr>
        <p:sp>
          <p:nvSpPr>
            <p:cNvPr id="462" name="三角形"/>
            <p:cNvSpPr/>
            <p:nvPr/>
          </p:nvSpPr>
          <p:spPr>
            <a:xfrm rot="18900000" flipH="1">
              <a:off x="86811" y="86811"/>
              <a:ext cx="419164" cy="419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sp>
          <p:nvSpPr>
            <p:cNvPr id="463" name="线条"/>
            <p:cNvSpPr/>
            <p:nvPr/>
          </p:nvSpPr>
          <p:spPr>
            <a:xfrm flipV="1">
              <a:off x="127233" y="43010"/>
              <a:ext cx="1" cy="506767"/>
            </a:xfrm>
            <a:prstGeom prst="line">
              <a:avLst/>
            </a:pr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grpSp>
      <p:grpSp>
        <p:nvGrpSpPr>
          <p:cNvPr id="467" name="成组"/>
          <p:cNvGrpSpPr/>
          <p:nvPr/>
        </p:nvGrpSpPr>
        <p:grpSpPr>
          <a:xfrm>
            <a:off x="1784730" y="8678881"/>
            <a:ext cx="592787" cy="592787"/>
            <a:chOff x="0" y="0"/>
            <a:chExt cx="592786" cy="592786"/>
          </a:xfrm>
        </p:grpSpPr>
        <p:sp>
          <p:nvSpPr>
            <p:cNvPr id="465" name="三角形"/>
            <p:cNvSpPr/>
            <p:nvPr/>
          </p:nvSpPr>
          <p:spPr>
            <a:xfrm rot="18900000" flipH="1">
              <a:off x="86811" y="86811"/>
              <a:ext cx="419164" cy="419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sp>
          <p:nvSpPr>
            <p:cNvPr id="466" name="线条"/>
            <p:cNvSpPr/>
            <p:nvPr/>
          </p:nvSpPr>
          <p:spPr>
            <a:xfrm flipV="1">
              <a:off x="127233" y="43010"/>
              <a:ext cx="1" cy="506767"/>
            </a:xfrm>
            <a:prstGeom prst="line">
              <a:avLst/>
            </a:pr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grpSp>
      <p:sp>
        <p:nvSpPr>
          <p:cNvPr id="468" name="线条"/>
          <p:cNvSpPr/>
          <p:nvPr/>
        </p:nvSpPr>
        <p:spPr>
          <a:xfrm>
            <a:off x="11169974" y="3296839"/>
            <a:ext cx="2044052" cy="1"/>
          </a:xfrm>
          <a:prstGeom prst="line">
            <a:avLst/>
          </a:prstGeom>
          <a:ln w="25400">
            <a:solidFill>
              <a:srgbClr val="FFFFFF"/>
            </a:solidFill>
            <a:miter lim="400000"/>
          </a:ln>
        </p:spPr>
        <p:txBody>
          <a:bodyPr lIns="71437" tIns="71437" rIns="71437" bIns="71437" anchor="ctr"/>
          <a:lstStyle/>
          <a:p>
            <a:pPr defTabSz="821531">
              <a:defRPr sz="3200">
                <a:solidFill>
                  <a:srgbClr val="000000"/>
                </a:solidFill>
              </a:defRPr>
            </a:pPr>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470" name="不能开具专用发票的情形"/>
          <p:cNvSpPr txBox="1"/>
          <p:nvPr/>
        </p:nvSpPr>
        <p:spPr>
          <a:xfrm>
            <a:off x="6526212" y="1071562"/>
            <a:ext cx="11331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不能开具专用发票的情形</a:t>
            </a:r>
          </a:p>
        </p:txBody>
      </p:sp>
      <p:sp>
        <p:nvSpPr>
          <p:cNvPr id="471" name="八、经纪代理服务，以取得的全部价款和价外费用，扣除向委托方收取并代为支付的政府性基金或者行政事业性收费后的余额为销售额。向委托方收取的政府性基金或者行政事业性收费，不得开具增值税专用发票。…"/>
          <p:cNvSpPr/>
          <p:nvPr/>
        </p:nvSpPr>
        <p:spPr>
          <a:xfrm>
            <a:off x="2796570" y="4135652"/>
            <a:ext cx="19802700" cy="8572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1377950">
              <a:lnSpc>
                <a:spcPct val="150000"/>
              </a:lnSpc>
              <a:defRPr sz="4200">
                <a:latin typeface="Lantinghei SC Extralight"/>
                <a:ea typeface="Lantinghei SC Extralight"/>
                <a:cs typeface="Lantinghei SC Extralight"/>
                <a:sym typeface="Lantinghei SC Extralight"/>
              </a:defRPr>
            </a:pPr>
            <a:r>
              <a:t>八、经纪代理服务，以取得的全部价款和价外费用，扣除向委托方收取并代为支付的政府性基金或者行政事业性收费后的余额为销售额。向委托方收取的政府性基金或者行政事业性收费，不得开具增值税专用发票。</a:t>
            </a:r>
          </a:p>
          <a:p>
            <a:pPr algn="just" defTabSz="1377950">
              <a:lnSpc>
                <a:spcPct val="150000"/>
              </a:lnSpc>
              <a:defRPr sz="4200">
                <a:latin typeface="Lantinghei SC Extralight"/>
                <a:ea typeface="Lantinghei SC Extralight"/>
                <a:cs typeface="Lantinghei SC Extralight"/>
                <a:sym typeface="Lantinghei SC Extralight"/>
              </a:defRPr>
            </a:pPr>
            <a:r>
              <a:t>九、试点纳税人提供旅游服务，可以选择以取得的全部价款和价外费用，扣除向旅游服务购买方收取并支付给其他单位或者个人的住宿费、餐饮费、交通费、签证费、门票费和支付给其他接团旅游企业的旅游费用后的余额为销售额。</a:t>
            </a:r>
          </a:p>
          <a:p>
            <a:pPr marL="512884" indent="-512884" algn="just" defTabSz="1377950">
              <a:lnSpc>
                <a:spcPct val="150000"/>
              </a:lnSpc>
              <a:buSzPct val="75000"/>
              <a:buChar char="•"/>
              <a:defRPr sz="4200">
                <a:latin typeface="Lantinghei SC Extralight"/>
                <a:ea typeface="Lantinghei SC Extralight"/>
                <a:cs typeface="Lantinghei SC Extralight"/>
                <a:sym typeface="Lantinghei SC Extralight"/>
              </a:defRPr>
            </a:pPr>
            <a:r>
              <a:t>选择上述办法计算销售额的试点纳税人，向旅游服务购买方收取并支付的上述费用，不得开具增值税专用发票，可以开具普通发票。</a:t>
            </a:r>
          </a:p>
        </p:txBody>
      </p:sp>
      <p:grpSp>
        <p:nvGrpSpPr>
          <p:cNvPr id="474" name="成组"/>
          <p:cNvGrpSpPr/>
          <p:nvPr/>
        </p:nvGrpSpPr>
        <p:grpSpPr>
          <a:xfrm>
            <a:off x="1784730" y="4252992"/>
            <a:ext cx="592787" cy="592787"/>
            <a:chOff x="0" y="0"/>
            <a:chExt cx="592786" cy="592786"/>
          </a:xfrm>
        </p:grpSpPr>
        <p:sp>
          <p:nvSpPr>
            <p:cNvPr id="472" name="三角形"/>
            <p:cNvSpPr/>
            <p:nvPr/>
          </p:nvSpPr>
          <p:spPr>
            <a:xfrm rot="18900000" flipH="1">
              <a:off x="86811" y="86811"/>
              <a:ext cx="419164" cy="419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sp>
          <p:nvSpPr>
            <p:cNvPr id="473" name="线条"/>
            <p:cNvSpPr/>
            <p:nvPr/>
          </p:nvSpPr>
          <p:spPr>
            <a:xfrm flipV="1">
              <a:off x="127233" y="43010"/>
              <a:ext cx="1" cy="506767"/>
            </a:xfrm>
            <a:prstGeom prst="line">
              <a:avLst/>
            </a:pr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grpSp>
      <p:grpSp>
        <p:nvGrpSpPr>
          <p:cNvPr id="477" name="成组"/>
          <p:cNvGrpSpPr/>
          <p:nvPr/>
        </p:nvGrpSpPr>
        <p:grpSpPr>
          <a:xfrm>
            <a:off x="1784730" y="7654828"/>
            <a:ext cx="592787" cy="592787"/>
            <a:chOff x="0" y="0"/>
            <a:chExt cx="592786" cy="592786"/>
          </a:xfrm>
        </p:grpSpPr>
        <p:sp>
          <p:nvSpPr>
            <p:cNvPr id="475" name="三角形"/>
            <p:cNvSpPr/>
            <p:nvPr/>
          </p:nvSpPr>
          <p:spPr>
            <a:xfrm rot="18900000" flipH="1">
              <a:off x="86811" y="86811"/>
              <a:ext cx="419164" cy="419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sp>
          <p:nvSpPr>
            <p:cNvPr id="476" name="线条"/>
            <p:cNvSpPr/>
            <p:nvPr/>
          </p:nvSpPr>
          <p:spPr>
            <a:xfrm flipV="1">
              <a:off x="127233" y="43010"/>
              <a:ext cx="1" cy="506767"/>
            </a:xfrm>
            <a:prstGeom prst="line">
              <a:avLst/>
            </a:pr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grpSp>
      <p:sp>
        <p:nvSpPr>
          <p:cNvPr id="478" name="线条"/>
          <p:cNvSpPr/>
          <p:nvPr/>
        </p:nvSpPr>
        <p:spPr>
          <a:xfrm>
            <a:off x="11169974" y="3177632"/>
            <a:ext cx="2044052" cy="1"/>
          </a:xfrm>
          <a:prstGeom prst="line">
            <a:avLst/>
          </a:prstGeom>
          <a:ln w="25400">
            <a:solidFill>
              <a:srgbClr val="FFFFFF"/>
            </a:solidFill>
            <a:miter lim="400000"/>
          </a:ln>
        </p:spPr>
        <p:txBody>
          <a:bodyPr lIns="71437" tIns="71437" rIns="71437" bIns="71437" anchor="ctr"/>
          <a:lstStyle/>
          <a:p>
            <a:pPr defTabSz="821531">
              <a:defRPr sz="3200">
                <a:solidFill>
                  <a:srgbClr val="000000"/>
                </a:solidFill>
              </a:defRPr>
            </a:pPr>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480" name="不能开具专用发票的情形"/>
          <p:cNvSpPr txBox="1"/>
          <p:nvPr/>
        </p:nvSpPr>
        <p:spPr>
          <a:xfrm>
            <a:off x="6526212" y="1071562"/>
            <a:ext cx="11331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不能开具专用发票的情形</a:t>
            </a:r>
          </a:p>
        </p:txBody>
      </p:sp>
      <p:grpSp>
        <p:nvGrpSpPr>
          <p:cNvPr id="483" name="成组"/>
          <p:cNvGrpSpPr/>
          <p:nvPr/>
        </p:nvGrpSpPr>
        <p:grpSpPr>
          <a:xfrm>
            <a:off x="2145873" y="4056906"/>
            <a:ext cx="592787" cy="592787"/>
            <a:chOff x="0" y="0"/>
            <a:chExt cx="592786" cy="592786"/>
          </a:xfrm>
        </p:grpSpPr>
        <p:sp>
          <p:nvSpPr>
            <p:cNvPr id="481" name="三角形"/>
            <p:cNvSpPr/>
            <p:nvPr/>
          </p:nvSpPr>
          <p:spPr>
            <a:xfrm rot="18900000" flipH="1">
              <a:off x="86811" y="86811"/>
              <a:ext cx="419164" cy="419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sp>
          <p:nvSpPr>
            <p:cNvPr id="482" name="线条"/>
            <p:cNvSpPr/>
            <p:nvPr/>
          </p:nvSpPr>
          <p:spPr>
            <a:xfrm flipV="1">
              <a:off x="127233" y="43010"/>
              <a:ext cx="1" cy="506767"/>
            </a:xfrm>
            <a:prstGeom prst="line">
              <a:avLst/>
            </a:pr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grpSp>
      <p:grpSp>
        <p:nvGrpSpPr>
          <p:cNvPr id="486" name="成组"/>
          <p:cNvGrpSpPr/>
          <p:nvPr/>
        </p:nvGrpSpPr>
        <p:grpSpPr>
          <a:xfrm>
            <a:off x="2145873" y="7352188"/>
            <a:ext cx="592787" cy="592787"/>
            <a:chOff x="0" y="0"/>
            <a:chExt cx="592786" cy="592786"/>
          </a:xfrm>
        </p:grpSpPr>
        <p:sp>
          <p:nvSpPr>
            <p:cNvPr id="484" name="三角形"/>
            <p:cNvSpPr/>
            <p:nvPr/>
          </p:nvSpPr>
          <p:spPr>
            <a:xfrm rot="18900000" flipH="1">
              <a:off x="86811" y="86811"/>
              <a:ext cx="419164" cy="419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sp>
          <p:nvSpPr>
            <p:cNvPr id="485" name="线条"/>
            <p:cNvSpPr/>
            <p:nvPr/>
          </p:nvSpPr>
          <p:spPr>
            <a:xfrm flipV="1">
              <a:off x="127233" y="43010"/>
              <a:ext cx="1" cy="506767"/>
            </a:xfrm>
            <a:prstGeom prst="line">
              <a:avLst/>
            </a:pr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grpSp>
      <p:grpSp>
        <p:nvGrpSpPr>
          <p:cNvPr id="489" name="成组"/>
          <p:cNvGrpSpPr/>
          <p:nvPr/>
        </p:nvGrpSpPr>
        <p:grpSpPr>
          <a:xfrm>
            <a:off x="2145873" y="9447242"/>
            <a:ext cx="592787" cy="592787"/>
            <a:chOff x="0" y="0"/>
            <a:chExt cx="592786" cy="592786"/>
          </a:xfrm>
        </p:grpSpPr>
        <p:sp>
          <p:nvSpPr>
            <p:cNvPr id="487" name="三角形"/>
            <p:cNvSpPr/>
            <p:nvPr/>
          </p:nvSpPr>
          <p:spPr>
            <a:xfrm rot="18900000" flipH="1">
              <a:off x="86811" y="86811"/>
              <a:ext cx="419164" cy="419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sp>
          <p:nvSpPr>
            <p:cNvPr id="488" name="线条"/>
            <p:cNvSpPr/>
            <p:nvPr/>
          </p:nvSpPr>
          <p:spPr>
            <a:xfrm flipV="1">
              <a:off x="127233" y="43010"/>
              <a:ext cx="1" cy="506767"/>
            </a:xfrm>
            <a:prstGeom prst="line">
              <a:avLst/>
            </a:pr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grpSp>
      <p:grpSp>
        <p:nvGrpSpPr>
          <p:cNvPr id="492" name="成组"/>
          <p:cNvGrpSpPr/>
          <p:nvPr/>
        </p:nvGrpSpPr>
        <p:grpSpPr>
          <a:xfrm>
            <a:off x="2145873" y="11705690"/>
            <a:ext cx="592787" cy="592787"/>
            <a:chOff x="0" y="0"/>
            <a:chExt cx="592786" cy="592786"/>
          </a:xfrm>
        </p:grpSpPr>
        <p:sp>
          <p:nvSpPr>
            <p:cNvPr id="490" name="三角形"/>
            <p:cNvSpPr/>
            <p:nvPr/>
          </p:nvSpPr>
          <p:spPr>
            <a:xfrm rot="18900000" flipH="1">
              <a:off x="86811" y="86811"/>
              <a:ext cx="419164" cy="419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sp>
          <p:nvSpPr>
            <p:cNvPr id="491" name="线条"/>
            <p:cNvSpPr/>
            <p:nvPr/>
          </p:nvSpPr>
          <p:spPr>
            <a:xfrm flipV="1">
              <a:off x="127233" y="43010"/>
              <a:ext cx="1" cy="506767"/>
            </a:xfrm>
            <a:prstGeom prst="line">
              <a:avLst/>
            </a:pr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grpSp>
      <p:sp>
        <p:nvSpPr>
          <p:cNvPr id="493" name="十、提供劳务派遣服务选择差额纳税的纳税人，向用工单位收取用于支付给劳务派遣员工工资、福利和为其办理社会保险及住房公积金的费用，不得开具增值税专用发票，可以开具普通发票。…"/>
          <p:cNvSpPr txBox="1">
            <a:spLocks noGrp="1"/>
          </p:cNvSpPr>
          <p:nvPr>
            <p:ph type="body" idx="1"/>
          </p:nvPr>
        </p:nvSpPr>
        <p:spPr>
          <a:xfrm>
            <a:off x="3039919" y="3890152"/>
            <a:ext cx="19198208" cy="8575079"/>
          </a:xfrm>
          <a:prstGeom prst="rect">
            <a:avLst/>
          </a:prstGeom>
        </p:spPr>
        <p:txBody>
          <a:bodyPr lIns="50800" tIns="50800" rIns="50800" bIns="50800" anchor="t">
            <a:noAutofit/>
          </a:bodyPr>
          <a:lstStyle/>
          <a:p>
            <a:pPr marL="0" indent="0" algn="just" defTabSz="1377950">
              <a:lnSpc>
                <a:spcPct val="150000"/>
              </a:lnSpc>
              <a:spcBef>
                <a:spcPts val="0"/>
              </a:spcBef>
              <a:buSzTx/>
              <a:buNone/>
              <a:defRPr sz="4200">
                <a:solidFill>
                  <a:srgbClr val="FFFFFF"/>
                </a:solidFill>
                <a:latin typeface="Lantinghei SC Extralight"/>
                <a:ea typeface="Lantinghei SC Extralight"/>
                <a:cs typeface="Lantinghei SC Extralight"/>
                <a:sym typeface="Lantinghei SC Extralight"/>
              </a:defRPr>
            </a:pPr>
            <a:r>
              <a:t>十、提供劳务派遣服务选择差额纳税的纳税人，向用工单位收取用于支付给劳务派遣员工工资、福利和为其办理社会保险及住房公积金的费用，不得开具增值税专用发票，可以开具普通发票。</a:t>
            </a:r>
          </a:p>
          <a:p>
            <a:pPr marL="0" indent="0" algn="just" defTabSz="1377950">
              <a:lnSpc>
                <a:spcPct val="150000"/>
              </a:lnSpc>
              <a:spcBef>
                <a:spcPts val="0"/>
              </a:spcBef>
              <a:buSzTx/>
              <a:buNone/>
              <a:defRPr sz="4200">
                <a:solidFill>
                  <a:srgbClr val="FFFFFF"/>
                </a:solidFill>
                <a:latin typeface="Lantinghei SC Extralight"/>
                <a:ea typeface="Lantinghei SC Extralight"/>
                <a:cs typeface="Lantinghei SC Extralight"/>
                <a:sym typeface="Lantinghei SC Extralight"/>
              </a:defRPr>
            </a:pPr>
            <a:r>
              <a:t>十一、纳税人提供人力资源外包服务，向委托方收取并代为发放的工资和代理缴纳的社会保险、住房公积金，不得开具增值税专用发票，可以开具普通发票。</a:t>
            </a:r>
          </a:p>
          <a:p>
            <a:pPr marL="0" indent="0" algn="just" defTabSz="1377950">
              <a:lnSpc>
                <a:spcPct val="150000"/>
              </a:lnSpc>
              <a:spcBef>
                <a:spcPts val="0"/>
              </a:spcBef>
              <a:buSzTx/>
              <a:buNone/>
              <a:defRPr sz="4200">
                <a:solidFill>
                  <a:srgbClr val="FFFFFF"/>
                </a:solidFill>
                <a:latin typeface="Lantinghei SC Extralight"/>
                <a:ea typeface="Lantinghei SC Extralight"/>
                <a:cs typeface="Lantinghei SC Extralight"/>
                <a:sym typeface="Lantinghei SC Extralight"/>
              </a:defRPr>
            </a:pPr>
            <a:r>
              <a:t>十二、商业企业一般纳税人零售的烟、酒、食品、服装、鞋帽（不包括劳保专用部分）、化妆品等消费品不得开具专用发票：</a:t>
            </a:r>
          </a:p>
          <a:p>
            <a:pPr marL="0" indent="0" algn="just" defTabSz="1377950">
              <a:lnSpc>
                <a:spcPct val="150000"/>
              </a:lnSpc>
              <a:spcBef>
                <a:spcPts val="0"/>
              </a:spcBef>
              <a:buSzTx/>
              <a:buNone/>
              <a:defRPr sz="4200">
                <a:solidFill>
                  <a:srgbClr val="FFFFFF"/>
                </a:solidFill>
                <a:latin typeface="Lantinghei SC Extralight"/>
                <a:ea typeface="Lantinghei SC Extralight"/>
                <a:cs typeface="Lantinghei SC Extralight"/>
                <a:sym typeface="Lantinghei SC Extralight"/>
              </a:defRPr>
            </a:pPr>
            <a:r>
              <a:t>十三、金融商品转让，不得开具增值税专用发票。</a:t>
            </a:r>
          </a:p>
        </p:txBody>
      </p:sp>
      <p:sp>
        <p:nvSpPr>
          <p:cNvPr id="494" name="线条"/>
          <p:cNvSpPr/>
          <p:nvPr/>
        </p:nvSpPr>
        <p:spPr>
          <a:xfrm>
            <a:off x="11169974" y="2998821"/>
            <a:ext cx="2044052" cy="1"/>
          </a:xfrm>
          <a:prstGeom prst="line">
            <a:avLst/>
          </a:prstGeom>
          <a:ln w="25400">
            <a:solidFill>
              <a:srgbClr val="FFFFFF"/>
            </a:solidFill>
            <a:miter lim="400000"/>
          </a:ln>
        </p:spPr>
        <p:txBody>
          <a:bodyPr lIns="71437" tIns="71437" rIns="71437" bIns="71437" anchor="ctr"/>
          <a:lstStyle/>
          <a:p>
            <a:pPr defTabSz="821531">
              <a:defRPr sz="3200">
                <a:solidFill>
                  <a:srgbClr val="000000"/>
                </a:solidFill>
              </a:defRPr>
            </a:pPr>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great-orme-1399638_1920.jpg" descr="great-orme-1399638_1920.jpg"/>
          <p:cNvPicPr>
            <a:picLocks noChangeAspect="1"/>
          </p:cNvPicPr>
          <p:nvPr/>
        </p:nvPicPr>
        <p:blipFill>
          <a:blip r:embed="rId2">
            <a:extLst/>
          </a:blip>
          <a:srcRect l="22483" t="15492" r="52529"/>
          <a:stretch>
            <a:fillRect/>
          </a:stretch>
        </p:blipFill>
        <p:spPr>
          <a:xfrm>
            <a:off x="-387424" y="-2980182"/>
            <a:ext cx="8255001" cy="18583428"/>
          </a:xfrm>
          <a:prstGeom prst="rect">
            <a:avLst/>
          </a:prstGeom>
          <a:ln w="12700">
            <a:miter lim="400000"/>
          </a:ln>
        </p:spPr>
      </p:pic>
      <p:sp>
        <p:nvSpPr>
          <p:cNvPr id="162" name="锐普的每一件作品，都立足于给客户带来惊喜。这是一个需要技术、审美和创意的过程，因为我们爱设计、爱创作、爱分享"/>
          <p:cNvSpPr txBox="1"/>
          <p:nvPr/>
        </p:nvSpPr>
        <p:spPr>
          <a:xfrm>
            <a:off x="13799762" y="-3203949"/>
            <a:ext cx="8987589" cy="2174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l" defTabSz="821531">
              <a:lnSpc>
                <a:spcPct val="150000"/>
              </a:lnSpc>
              <a:defRPr sz="2800"/>
            </a:lvl1pPr>
          </a:lstStyle>
          <a:p>
            <a:r>
              <a:t>锐普的每一件作品，都立足于给客户带来惊喜。这是一个需要技术、审美和创意的过程，因为我们爱设计、爱创作、爱分享</a:t>
            </a:r>
          </a:p>
        </p:txBody>
      </p:sp>
      <p:pic>
        <p:nvPicPr>
          <p:cNvPr id="163" name="london-eye-945497_1920.jpg" descr="london-eye-945497_1920.jpg"/>
          <p:cNvPicPr>
            <a:picLocks noChangeAspect="1"/>
          </p:cNvPicPr>
          <p:nvPr/>
        </p:nvPicPr>
        <p:blipFill>
          <a:blip r:embed="rId3">
            <a:extLst/>
          </a:blip>
          <a:srcRect l="60101" r="14888"/>
          <a:stretch>
            <a:fillRect/>
          </a:stretch>
        </p:blipFill>
        <p:spPr>
          <a:xfrm>
            <a:off x="7851925" y="-3215132"/>
            <a:ext cx="8255001" cy="18566193"/>
          </a:xfrm>
          <a:prstGeom prst="rect">
            <a:avLst/>
          </a:prstGeom>
          <a:ln w="12700">
            <a:miter lim="400000"/>
          </a:ln>
          <a:effectLst>
            <a:outerShdw blurRad="50800" dist="25400" dir="5400000" rotWithShape="0">
              <a:srgbClr val="000000">
                <a:alpha val="50000"/>
              </a:srgbClr>
            </a:outerShdw>
          </a:effectLst>
        </p:spPr>
      </p:pic>
      <p:pic>
        <p:nvPicPr>
          <p:cNvPr id="164" name="london-1475101_1920.jpg" descr="london-1475101_1920.jpg"/>
          <p:cNvPicPr>
            <a:picLocks noChangeAspect="1"/>
          </p:cNvPicPr>
          <p:nvPr/>
        </p:nvPicPr>
        <p:blipFill>
          <a:blip r:embed="rId4">
            <a:extLst/>
          </a:blip>
          <a:srcRect l="40217" t="395" r="25928" b="8618"/>
          <a:stretch>
            <a:fillRect/>
          </a:stretch>
        </p:blipFill>
        <p:spPr>
          <a:xfrm>
            <a:off x="16106379" y="-1"/>
            <a:ext cx="8255001" cy="13716001"/>
          </a:xfrm>
          <a:prstGeom prst="rect">
            <a:avLst/>
          </a:prstGeom>
          <a:ln w="12700">
            <a:miter lim="400000"/>
          </a:ln>
        </p:spPr>
      </p:pic>
      <p:sp>
        <p:nvSpPr>
          <p:cNvPr id="165" name="矩形"/>
          <p:cNvSpPr/>
          <p:nvPr/>
        </p:nvSpPr>
        <p:spPr>
          <a:xfrm>
            <a:off x="16106379" y="-51436"/>
            <a:ext cx="8255002" cy="13716001"/>
          </a:xfrm>
          <a:prstGeom prst="rect">
            <a:avLst/>
          </a:prstGeom>
          <a:solidFill>
            <a:srgbClr val="000000">
              <a:alpha val="53688"/>
            </a:srgbClr>
          </a:solidFill>
          <a:ln w="12700">
            <a:miter lim="400000"/>
          </a:ln>
        </p:spPr>
        <p:txBody>
          <a:bodyPr lIns="71437" tIns="71437" rIns="71437" bIns="71437" anchor="ctr"/>
          <a:lstStyle/>
          <a:p>
            <a:pPr defTabSz="821531">
              <a:defRPr sz="3200"/>
            </a:pPr>
            <a:endParaRPr/>
          </a:p>
        </p:txBody>
      </p:sp>
      <p:sp>
        <p:nvSpPr>
          <p:cNvPr id="166" name="矩形"/>
          <p:cNvSpPr/>
          <p:nvPr/>
        </p:nvSpPr>
        <p:spPr>
          <a:xfrm>
            <a:off x="-387424" y="-1"/>
            <a:ext cx="8255001" cy="13716001"/>
          </a:xfrm>
          <a:prstGeom prst="rect">
            <a:avLst/>
          </a:prstGeom>
          <a:solidFill>
            <a:srgbClr val="FFBA02">
              <a:alpha val="84178"/>
            </a:srgbClr>
          </a:solidFill>
          <a:ln w="12700">
            <a:miter lim="400000"/>
          </a:ln>
        </p:spPr>
        <p:txBody>
          <a:bodyPr lIns="71437" tIns="71437" rIns="71437" bIns="71437" anchor="ctr"/>
          <a:lstStyle/>
          <a:p>
            <a:pPr defTabSz="821531">
              <a:defRPr sz="3200"/>
            </a:pPr>
            <a:endParaRPr/>
          </a:p>
        </p:txBody>
      </p:sp>
      <p:sp>
        <p:nvSpPr>
          <p:cNvPr id="167" name="营改增"/>
          <p:cNvSpPr txBox="1"/>
          <p:nvPr/>
        </p:nvSpPr>
        <p:spPr>
          <a:xfrm>
            <a:off x="2747888" y="5561560"/>
            <a:ext cx="1984376" cy="9937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4800" b="1">
                <a:latin typeface="Helvetica"/>
                <a:ea typeface="Helvetica"/>
                <a:cs typeface="Helvetica"/>
                <a:sym typeface="Helvetica"/>
              </a:defRPr>
            </a:lvl1pPr>
          </a:lstStyle>
          <a:p>
            <a:r>
              <a:t>营改增</a:t>
            </a:r>
          </a:p>
        </p:txBody>
      </p:sp>
      <p:sp>
        <p:nvSpPr>
          <p:cNvPr id="168" name="矩形"/>
          <p:cNvSpPr/>
          <p:nvPr/>
        </p:nvSpPr>
        <p:spPr>
          <a:xfrm>
            <a:off x="1556817" y="6767377"/>
            <a:ext cx="4366519" cy="1368013"/>
          </a:xfrm>
          <a:prstGeom prst="rect">
            <a:avLst/>
          </a:prstGeom>
          <a:ln w="38100">
            <a:solidFill>
              <a:srgbClr val="FFFFFF"/>
            </a:solidFill>
            <a:miter lim="400000"/>
          </a:ln>
        </p:spPr>
        <p:txBody>
          <a:bodyPr lIns="71437" tIns="71437" rIns="71437" bIns="71437" anchor="ctr"/>
          <a:lstStyle/>
          <a:p>
            <a:pPr defTabSz="821531">
              <a:defRPr sz="3200"/>
            </a:pPr>
            <a:endParaRPr/>
          </a:p>
        </p:txBody>
      </p:sp>
      <p:sp>
        <p:nvSpPr>
          <p:cNvPr id="169" name="企业发展新机遇"/>
          <p:cNvSpPr txBox="1"/>
          <p:nvPr/>
        </p:nvSpPr>
        <p:spPr>
          <a:xfrm>
            <a:off x="1884288" y="7024346"/>
            <a:ext cx="3711576"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4000" b="1">
                <a:latin typeface="Helvetica"/>
                <a:ea typeface="Helvetica"/>
                <a:cs typeface="Helvetica"/>
                <a:sym typeface="Helvetica"/>
              </a:defRPr>
            </a:lvl1pPr>
          </a:lstStyle>
          <a:p>
            <a:r>
              <a:t>企业发展新机遇</a:t>
            </a:r>
          </a:p>
        </p:txBody>
      </p:sp>
      <p:sp>
        <p:nvSpPr>
          <p:cNvPr id="170" name="矩形"/>
          <p:cNvSpPr/>
          <p:nvPr/>
        </p:nvSpPr>
        <p:spPr>
          <a:xfrm>
            <a:off x="7851926" y="-1"/>
            <a:ext cx="8255001" cy="13716001"/>
          </a:xfrm>
          <a:prstGeom prst="rect">
            <a:avLst/>
          </a:prstGeom>
          <a:solidFill>
            <a:srgbClr val="000000">
              <a:alpha val="53688"/>
            </a:srgbClr>
          </a:solidFill>
          <a:ln w="12700">
            <a:miter lim="400000"/>
          </a:ln>
        </p:spPr>
        <p:txBody>
          <a:bodyPr lIns="71437" tIns="71437" rIns="71437" bIns="71437" anchor="ctr"/>
          <a:lstStyle/>
          <a:p>
            <a:pPr defTabSz="821531">
              <a:defRPr sz="3200"/>
            </a:pPr>
            <a:endParaRPr/>
          </a:p>
        </p:txBody>
      </p:sp>
      <p:sp>
        <p:nvSpPr>
          <p:cNvPr id="171" name="会计原理"/>
          <p:cNvSpPr txBox="1"/>
          <p:nvPr/>
        </p:nvSpPr>
        <p:spPr>
          <a:xfrm>
            <a:off x="10895012" y="5561560"/>
            <a:ext cx="2593976" cy="9937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4800" b="1">
                <a:solidFill>
                  <a:srgbClr val="FFBA02"/>
                </a:solidFill>
                <a:latin typeface="Helvetica"/>
                <a:ea typeface="Helvetica"/>
                <a:cs typeface="Helvetica"/>
                <a:sym typeface="Helvetica"/>
              </a:defRPr>
            </a:lvl1pPr>
          </a:lstStyle>
          <a:p>
            <a:r>
              <a:t>会计原理</a:t>
            </a:r>
          </a:p>
        </p:txBody>
      </p:sp>
      <p:sp>
        <p:nvSpPr>
          <p:cNvPr id="172" name="矩形"/>
          <p:cNvSpPr/>
          <p:nvPr/>
        </p:nvSpPr>
        <p:spPr>
          <a:xfrm>
            <a:off x="10008741" y="6767377"/>
            <a:ext cx="4366518" cy="1368013"/>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73" name="与财务报表"/>
          <p:cNvSpPr txBox="1"/>
          <p:nvPr/>
        </p:nvSpPr>
        <p:spPr>
          <a:xfrm>
            <a:off x="10844212" y="7024346"/>
            <a:ext cx="2695576"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4000" b="1">
                <a:solidFill>
                  <a:srgbClr val="FFBA02"/>
                </a:solidFill>
                <a:latin typeface="Helvetica"/>
                <a:ea typeface="Helvetica"/>
                <a:cs typeface="Helvetica"/>
                <a:sym typeface="Helvetica"/>
              </a:defRPr>
            </a:lvl1pPr>
          </a:lstStyle>
          <a:p>
            <a:r>
              <a:t>与财务报表</a:t>
            </a:r>
          </a:p>
        </p:txBody>
      </p:sp>
      <p:sp>
        <p:nvSpPr>
          <p:cNvPr id="174" name="税收筹划"/>
          <p:cNvSpPr txBox="1"/>
          <p:nvPr/>
        </p:nvSpPr>
        <p:spPr>
          <a:xfrm>
            <a:off x="18936892" y="5561560"/>
            <a:ext cx="2593976" cy="9937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4800" b="1">
                <a:solidFill>
                  <a:srgbClr val="FFBA02"/>
                </a:solidFill>
                <a:latin typeface="Helvetica"/>
                <a:ea typeface="Helvetica"/>
                <a:cs typeface="Helvetica"/>
                <a:sym typeface="Helvetica"/>
              </a:defRPr>
            </a:lvl1pPr>
          </a:lstStyle>
          <a:p>
            <a:r>
              <a:t>税收筹划</a:t>
            </a:r>
          </a:p>
        </p:txBody>
      </p:sp>
      <p:sp>
        <p:nvSpPr>
          <p:cNvPr id="175" name="矩形"/>
          <p:cNvSpPr/>
          <p:nvPr/>
        </p:nvSpPr>
        <p:spPr>
          <a:xfrm>
            <a:off x="18050620" y="6767377"/>
            <a:ext cx="4366519" cy="1368013"/>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76" name="那点儿事儿"/>
          <p:cNvSpPr txBox="1"/>
          <p:nvPr/>
        </p:nvSpPr>
        <p:spPr>
          <a:xfrm>
            <a:off x="18886092" y="7024346"/>
            <a:ext cx="2695576"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4000" b="1">
                <a:solidFill>
                  <a:srgbClr val="FFBA02"/>
                </a:solidFill>
                <a:latin typeface="Helvetica"/>
                <a:ea typeface="Helvetica"/>
                <a:cs typeface="Helvetica"/>
                <a:sym typeface="Helvetica"/>
              </a:defRPr>
            </a:lvl1pPr>
          </a:lstStyle>
          <a:p>
            <a:r>
              <a:t>那点儿事儿</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496" name="四类凭证代表准予增值税扣除的进项税额"/>
          <p:cNvSpPr txBox="1"/>
          <p:nvPr/>
        </p:nvSpPr>
        <p:spPr>
          <a:xfrm>
            <a:off x="2970212" y="1071562"/>
            <a:ext cx="18443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四类凭证代表准予增值税扣除的进项税额</a:t>
            </a:r>
          </a:p>
        </p:txBody>
      </p:sp>
      <p:grpSp>
        <p:nvGrpSpPr>
          <p:cNvPr id="499" name="成组"/>
          <p:cNvGrpSpPr/>
          <p:nvPr/>
        </p:nvGrpSpPr>
        <p:grpSpPr>
          <a:xfrm>
            <a:off x="1628420" y="3916226"/>
            <a:ext cx="592787" cy="592787"/>
            <a:chOff x="0" y="0"/>
            <a:chExt cx="592786" cy="592786"/>
          </a:xfrm>
        </p:grpSpPr>
        <p:sp>
          <p:nvSpPr>
            <p:cNvPr id="497" name="三角形"/>
            <p:cNvSpPr/>
            <p:nvPr/>
          </p:nvSpPr>
          <p:spPr>
            <a:xfrm rot="18900000" flipH="1">
              <a:off x="86811" y="86811"/>
              <a:ext cx="419164" cy="419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sp>
          <p:nvSpPr>
            <p:cNvPr id="498" name="线条"/>
            <p:cNvSpPr/>
            <p:nvPr/>
          </p:nvSpPr>
          <p:spPr>
            <a:xfrm flipV="1">
              <a:off x="127233" y="43010"/>
              <a:ext cx="1" cy="506767"/>
            </a:xfrm>
            <a:prstGeom prst="line">
              <a:avLst/>
            </a:pr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grpSp>
      <p:grpSp>
        <p:nvGrpSpPr>
          <p:cNvPr id="502" name="成组"/>
          <p:cNvGrpSpPr/>
          <p:nvPr/>
        </p:nvGrpSpPr>
        <p:grpSpPr>
          <a:xfrm>
            <a:off x="1628420" y="5621990"/>
            <a:ext cx="592787" cy="592788"/>
            <a:chOff x="0" y="0"/>
            <a:chExt cx="592786" cy="592786"/>
          </a:xfrm>
        </p:grpSpPr>
        <p:sp>
          <p:nvSpPr>
            <p:cNvPr id="500" name="三角形"/>
            <p:cNvSpPr/>
            <p:nvPr/>
          </p:nvSpPr>
          <p:spPr>
            <a:xfrm rot="18900000" flipH="1">
              <a:off x="86811" y="86811"/>
              <a:ext cx="419164" cy="419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sp>
          <p:nvSpPr>
            <p:cNvPr id="501" name="线条"/>
            <p:cNvSpPr/>
            <p:nvPr/>
          </p:nvSpPr>
          <p:spPr>
            <a:xfrm flipV="1">
              <a:off x="127233" y="43010"/>
              <a:ext cx="1" cy="506767"/>
            </a:xfrm>
            <a:prstGeom prst="line">
              <a:avLst/>
            </a:pr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grpSp>
      <p:grpSp>
        <p:nvGrpSpPr>
          <p:cNvPr id="505" name="成组"/>
          <p:cNvGrpSpPr/>
          <p:nvPr/>
        </p:nvGrpSpPr>
        <p:grpSpPr>
          <a:xfrm>
            <a:off x="1628420" y="6537724"/>
            <a:ext cx="592787" cy="592788"/>
            <a:chOff x="0" y="0"/>
            <a:chExt cx="592786" cy="592786"/>
          </a:xfrm>
        </p:grpSpPr>
        <p:sp>
          <p:nvSpPr>
            <p:cNvPr id="503" name="三角形"/>
            <p:cNvSpPr/>
            <p:nvPr/>
          </p:nvSpPr>
          <p:spPr>
            <a:xfrm rot="18900000" flipH="1">
              <a:off x="86811" y="86811"/>
              <a:ext cx="419164" cy="419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sp>
          <p:nvSpPr>
            <p:cNvPr id="504" name="线条"/>
            <p:cNvSpPr/>
            <p:nvPr/>
          </p:nvSpPr>
          <p:spPr>
            <a:xfrm flipV="1">
              <a:off x="127233" y="43010"/>
              <a:ext cx="1" cy="506767"/>
            </a:xfrm>
            <a:prstGeom prst="line">
              <a:avLst/>
            </a:pr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grpSp>
      <p:grpSp>
        <p:nvGrpSpPr>
          <p:cNvPr id="508" name="成组"/>
          <p:cNvGrpSpPr/>
          <p:nvPr/>
        </p:nvGrpSpPr>
        <p:grpSpPr>
          <a:xfrm>
            <a:off x="1628420" y="8260522"/>
            <a:ext cx="592787" cy="592788"/>
            <a:chOff x="0" y="0"/>
            <a:chExt cx="592786" cy="592786"/>
          </a:xfrm>
        </p:grpSpPr>
        <p:sp>
          <p:nvSpPr>
            <p:cNvPr id="506" name="三角形"/>
            <p:cNvSpPr/>
            <p:nvPr/>
          </p:nvSpPr>
          <p:spPr>
            <a:xfrm rot="18900000" flipH="1">
              <a:off x="86811" y="86811"/>
              <a:ext cx="419164" cy="419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sp>
          <p:nvSpPr>
            <p:cNvPr id="507" name="线条"/>
            <p:cNvSpPr/>
            <p:nvPr/>
          </p:nvSpPr>
          <p:spPr>
            <a:xfrm flipV="1">
              <a:off x="127233" y="43010"/>
              <a:ext cx="1" cy="506767"/>
            </a:xfrm>
            <a:prstGeom prst="line">
              <a:avLst/>
            </a:pr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grpSp>
      <p:sp>
        <p:nvSpPr>
          <p:cNvPr id="509" name="（一）从销售方取得的增值税专用发票（含税控机动车销售统一发票）上注明的增值税额。…"/>
          <p:cNvSpPr txBox="1">
            <a:spLocks noGrp="1"/>
          </p:cNvSpPr>
          <p:nvPr>
            <p:ph type="body" idx="1"/>
          </p:nvPr>
        </p:nvSpPr>
        <p:spPr>
          <a:xfrm>
            <a:off x="2568060" y="3780728"/>
            <a:ext cx="20187519" cy="9552377"/>
          </a:xfrm>
          <a:prstGeom prst="rect">
            <a:avLst/>
          </a:prstGeom>
        </p:spPr>
        <p:txBody>
          <a:bodyPr lIns="50800" tIns="50800" rIns="50800" bIns="50800" anchor="t">
            <a:noAutofit/>
          </a:bodyPr>
          <a:lstStyle/>
          <a:p>
            <a:pPr marL="0" indent="0" algn="just" defTabSz="1377950">
              <a:lnSpc>
                <a:spcPct val="120000"/>
              </a:lnSpc>
              <a:spcBef>
                <a:spcPts val="0"/>
              </a:spcBef>
              <a:buSzTx/>
              <a:buNone/>
              <a:defRPr sz="4200">
                <a:solidFill>
                  <a:srgbClr val="FFFFFF"/>
                </a:solidFill>
                <a:latin typeface="Lantinghei SC Extralight"/>
                <a:ea typeface="Lantinghei SC Extralight"/>
                <a:cs typeface="Lantinghei SC Extralight"/>
                <a:sym typeface="Lantinghei SC Extralight"/>
              </a:defRPr>
            </a:pPr>
            <a:r>
              <a:t>（一）从销售方取得的增值税专用发票（含税控机动车销售统一发票）上注明的增值税额。</a:t>
            </a:r>
          </a:p>
          <a:p>
            <a:pPr marL="0" indent="0" algn="just" defTabSz="1377950">
              <a:lnSpc>
                <a:spcPct val="120000"/>
              </a:lnSpc>
              <a:spcBef>
                <a:spcPts val="0"/>
              </a:spcBef>
              <a:buSzTx/>
              <a:buNone/>
              <a:defRPr sz="4200">
                <a:solidFill>
                  <a:srgbClr val="FFFFFF"/>
                </a:solidFill>
                <a:latin typeface="Lantinghei SC Extralight"/>
                <a:ea typeface="Lantinghei SC Extralight"/>
                <a:cs typeface="Lantinghei SC Extralight"/>
                <a:sym typeface="Lantinghei SC Extralight"/>
              </a:defRPr>
            </a:pPr>
            <a:r>
              <a:t>（二）从海关取得的海关进口增值税专用缴款书上注明的增值税额。</a:t>
            </a:r>
          </a:p>
          <a:p>
            <a:pPr marL="0" indent="0" algn="just" defTabSz="1377950">
              <a:lnSpc>
                <a:spcPct val="120000"/>
              </a:lnSpc>
              <a:spcBef>
                <a:spcPts val="0"/>
              </a:spcBef>
              <a:buSzTx/>
              <a:buNone/>
              <a:defRPr sz="4200">
                <a:solidFill>
                  <a:srgbClr val="FFFFFF"/>
                </a:solidFill>
                <a:latin typeface="Lantinghei SC Extralight"/>
                <a:ea typeface="Lantinghei SC Extralight"/>
                <a:cs typeface="Lantinghei SC Extralight"/>
                <a:sym typeface="Lantinghei SC Extralight"/>
              </a:defRPr>
            </a:pPr>
            <a:r>
              <a:t>（三）从境外单位或者个人购进服务、无形资产或者不动产，自税务机关或者扣缴义务人取得的解缴税款的完税凭证上注明的增值税额。</a:t>
            </a:r>
          </a:p>
          <a:p>
            <a:pPr marL="0" indent="0" algn="just" defTabSz="1377950">
              <a:lnSpc>
                <a:spcPct val="120000"/>
              </a:lnSpc>
              <a:spcBef>
                <a:spcPts val="0"/>
              </a:spcBef>
              <a:buSzTx/>
              <a:buNone/>
              <a:defRPr sz="4200">
                <a:solidFill>
                  <a:srgbClr val="FFFFFF"/>
                </a:solidFill>
                <a:latin typeface="Lantinghei SC Extralight"/>
                <a:ea typeface="Lantinghei SC Extralight"/>
                <a:cs typeface="Lantinghei SC Extralight"/>
                <a:sym typeface="Lantinghei SC Extralight"/>
              </a:defRPr>
            </a:pPr>
            <a:r>
              <a:t>（四）购进农产品，除取得增值税专用发票或者海关进口增值税专用缴款书外，按照农产品收购发票或者销售发票上注明的农产品买价和13%的扣除率计算的进项税额</a:t>
            </a:r>
          </a:p>
          <a:p>
            <a:pPr marL="0" indent="0" algn="just" defTabSz="1377950">
              <a:lnSpc>
                <a:spcPct val="120000"/>
              </a:lnSpc>
              <a:spcBef>
                <a:spcPts val="2000"/>
              </a:spcBef>
              <a:buSzTx/>
              <a:buNone/>
              <a:defRPr sz="4200">
                <a:solidFill>
                  <a:srgbClr val="FFFFFF"/>
                </a:solidFill>
                <a:latin typeface="Lantinghei SC Extralight"/>
                <a:ea typeface="Lantinghei SC Extralight"/>
                <a:cs typeface="Lantinghei SC Extralight"/>
                <a:sym typeface="Lantinghei SC Extralight"/>
              </a:defRPr>
            </a:pPr>
            <a:r>
              <a:rPr u="sng">
                <a:solidFill>
                  <a:srgbClr val="FFBA02"/>
                </a:solidFill>
                <a:latin typeface="Lantinghei SC Demibold"/>
                <a:ea typeface="Lantinghei SC Demibold"/>
                <a:cs typeface="Lantinghei SC Demibold"/>
                <a:sym typeface="Lantinghei SC Demibold"/>
              </a:rPr>
              <a:t>注意：</a:t>
            </a:r>
            <a:r>
              <a:t>与营业税、企业所得税的不同</a:t>
            </a:r>
          </a:p>
          <a:p>
            <a:pPr marL="0" indent="0" algn="just" defTabSz="1377950">
              <a:lnSpc>
                <a:spcPct val="120000"/>
              </a:lnSpc>
              <a:spcBef>
                <a:spcPts val="0"/>
              </a:spcBef>
              <a:buSzTx/>
              <a:buNone/>
              <a:defRPr sz="4200">
                <a:solidFill>
                  <a:srgbClr val="FFFFFF"/>
                </a:solidFill>
                <a:latin typeface="Lantinghei SC Extralight"/>
                <a:ea typeface="Lantinghei SC Extralight"/>
                <a:cs typeface="Lantinghei SC Extralight"/>
                <a:sym typeface="Lantinghei SC Extralight"/>
              </a:defRPr>
            </a:pPr>
            <a:r>
              <a:t>营业税上符合国务院税务主管部门有关规定的凭证，包括法院判决书、裁定书、调解书，以及仲裁裁决书、公证债权文书。  （2015年92号公告）</a:t>
            </a:r>
          </a:p>
        </p:txBody>
      </p:sp>
      <p:sp>
        <p:nvSpPr>
          <p:cNvPr id="510" name="线条"/>
          <p:cNvSpPr/>
          <p:nvPr/>
        </p:nvSpPr>
        <p:spPr>
          <a:xfrm>
            <a:off x="11169974" y="2939218"/>
            <a:ext cx="2044052" cy="1"/>
          </a:xfrm>
          <a:prstGeom prst="line">
            <a:avLst/>
          </a:prstGeom>
          <a:ln w="25400">
            <a:solidFill>
              <a:srgbClr val="FFFFFF"/>
            </a:solidFill>
            <a:miter lim="400000"/>
          </a:ln>
        </p:spPr>
        <p:txBody>
          <a:bodyPr lIns="71437" tIns="71437" rIns="71437" bIns="71437" anchor="ctr"/>
          <a:lstStyle/>
          <a:p>
            <a:pPr defTabSz="821531">
              <a:defRPr sz="3200">
                <a:solidFill>
                  <a:srgbClr val="000000"/>
                </a:solidFill>
              </a:defRPr>
            </a:pPr>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512" name="矩形"/>
          <p:cNvSpPr/>
          <p:nvPr/>
        </p:nvSpPr>
        <p:spPr>
          <a:xfrm>
            <a:off x="5467894" y="4834880"/>
            <a:ext cx="6023175" cy="4046240"/>
          </a:xfrm>
          <a:prstGeom prst="rect">
            <a:avLst/>
          </a:prstGeom>
          <a:ln w="38100">
            <a:solidFill>
              <a:srgbClr val="FFC400"/>
            </a:solidFill>
            <a:miter lim="400000"/>
          </a:ln>
          <a:effectLst>
            <a:outerShdw blurRad="50800" dist="25400" dir="5400000" rotWithShape="0">
              <a:srgbClr val="FFC400">
                <a:alpha val="50000"/>
              </a:srgbClr>
            </a:outerShdw>
          </a:effectLst>
        </p:spPr>
        <p:txBody>
          <a:bodyPr lIns="71437" tIns="71437" rIns="71437" bIns="71437" anchor="ctr"/>
          <a:lstStyle/>
          <a:p>
            <a:pPr defTabSz="821531">
              <a:defRPr sz="3200"/>
            </a:pPr>
            <a:endParaRPr/>
          </a:p>
        </p:txBody>
      </p:sp>
      <p:sp>
        <p:nvSpPr>
          <p:cNvPr id="513" name="专用发票管理的风险"/>
          <p:cNvSpPr txBox="1"/>
          <p:nvPr/>
        </p:nvSpPr>
        <p:spPr>
          <a:xfrm>
            <a:off x="8172626" y="6075362"/>
            <a:ext cx="9299576" cy="15652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latin typeface="Helvetica"/>
                <a:ea typeface="Helvetica"/>
                <a:cs typeface="Helvetica"/>
                <a:sym typeface="Helvetica"/>
              </a:defRPr>
            </a:lvl1pPr>
          </a:lstStyle>
          <a:p>
            <a:r>
              <a:t>专用发票管理的风险</a:t>
            </a:r>
          </a:p>
        </p:txBody>
      </p:sp>
      <p:sp>
        <p:nvSpPr>
          <p:cNvPr id="514" name="概念"/>
          <p:cNvSpPr txBox="1"/>
          <p:nvPr/>
        </p:nvSpPr>
        <p:spPr>
          <a:xfrm>
            <a:off x="8441906" y="7520458"/>
            <a:ext cx="8667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2800" b="1">
                <a:solidFill>
                  <a:srgbClr val="FFBA02"/>
                </a:solidFill>
                <a:latin typeface="Helvetica"/>
                <a:ea typeface="Helvetica"/>
                <a:cs typeface="Helvetica"/>
                <a:sym typeface="Helvetica"/>
              </a:defRPr>
            </a:lvl1pPr>
          </a:lstStyle>
          <a:p>
            <a:r>
              <a:t>概念</a:t>
            </a:r>
          </a:p>
        </p:txBody>
      </p:sp>
      <p:grpSp>
        <p:nvGrpSpPr>
          <p:cNvPr id="517" name="成组"/>
          <p:cNvGrpSpPr/>
          <p:nvPr/>
        </p:nvGrpSpPr>
        <p:grpSpPr>
          <a:xfrm>
            <a:off x="5853617" y="5637707"/>
            <a:ext cx="2080053" cy="2401838"/>
            <a:chOff x="160892" y="0"/>
            <a:chExt cx="2080052" cy="2401837"/>
          </a:xfrm>
        </p:grpSpPr>
        <p:sp>
          <p:nvSpPr>
            <p:cNvPr id="515" name="多边形"/>
            <p:cNvSpPr/>
            <p:nvPr/>
          </p:nvSpPr>
          <p:spPr>
            <a:xfrm>
              <a:off x="160892" y="0"/>
              <a:ext cx="2080054" cy="24018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BA02"/>
            </a:solidFill>
            <a:ln w="12700" cap="flat">
              <a:noFill/>
              <a:miter lim="400000"/>
            </a:ln>
            <a:effectLst/>
          </p:spPr>
          <p:txBody>
            <a:bodyPr wrap="square" lIns="71437" tIns="71437" rIns="71437" bIns="71437" numCol="1" anchor="ctr">
              <a:noAutofit/>
            </a:bodyPr>
            <a:lstStyle/>
            <a:p>
              <a:pPr defTabSz="821531">
                <a:defRPr sz="3200"/>
              </a:pPr>
              <a:endParaRPr/>
            </a:p>
          </p:txBody>
        </p:sp>
        <p:sp>
          <p:nvSpPr>
            <p:cNvPr id="516" name="形状"/>
            <p:cNvSpPr/>
            <p:nvPr/>
          </p:nvSpPr>
          <p:spPr>
            <a:xfrm>
              <a:off x="650280" y="668839"/>
              <a:ext cx="1101278" cy="11001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395" y="0"/>
                  </a:lnTo>
                  <a:lnTo>
                    <a:pt x="0" y="0"/>
                  </a:lnTo>
                  <a:close/>
                  <a:moveTo>
                    <a:pt x="14486" y="1856"/>
                  </a:moveTo>
                  <a:lnTo>
                    <a:pt x="10950" y="8178"/>
                  </a:lnTo>
                  <a:lnTo>
                    <a:pt x="13040" y="11111"/>
                  </a:lnTo>
                  <a:lnTo>
                    <a:pt x="8480" y="12596"/>
                  </a:lnTo>
                  <a:lnTo>
                    <a:pt x="4483" y="19744"/>
                  </a:lnTo>
                  <a:lnTo>
                    <a:pt x="12508" y="16993"/>
                  </a:lnTo>
                  <a:lnTo>
                    <a:pt x="16049" y="21600"/>
                  </a:lnTo>
                  <a:lnTo>
                    <a:pt x="14981" y="16148"/>
                  </a:lnTo>
                  <a:lnTo>
                    <a:pt x="21600" y="13879"/>
                  </a:lnTo>
                  <a:lnTo>
                    <a:pt x="14486" y="1856"/>
                  </a:lnTo>
                  <a:close/>
                </a:path>
              </a:pathLst>
            </a:custGeom>
            <a:solidFill>
              <a:srgbClr val="FFFFFF"/>
            </a:solidFill>
            <a:ln w="12700" cap="flat">
              <a:noFill/>
              <a:miter lim="400000"/>
            </a:ln>
            <a:effectLst/>
          </p:spPr>
          <p:txBody>
            <a:bodyPr wrap="square" lIns="71437" tIns="71437" rIns="71437" bIns="71437" numCol="1" anchor="ctr">
              <a:noAutofit/>
            </a:bodyPr>
            <a:lstStyle/>
            <a:p>
              <a:pPr defTabSz="821531">
                <a:defRPr sz="3200"/>
              </a:pPr>
              <a:endParaRPr/>
            </a:p>
          </p:txBody>
        </p:sp>
      </p:gr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519" name="专用发票管理的风险"/>
          <p:cNvSpPr txBox="1"/>
          <p:nvPr/>
        </p:nvSpPr>
        <p:spPr>
          <a:xfrm>
            <a:off x="7542212" y="1071562"/>
            <a:ext cx="9299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专用发票管理的风险</a:t>
            </a:r>
          </a:p>
        </p:txBody>
      </p:sp>
      <p:sp>
        <p:nvSpPr>
          <p:cNvPr id="520" name="1.善意取得虚开…"/>
          <p:cNvSpPr/>
          <p:nvPr/>
        </p:nvSpPr>
        <p:spPr>
          <a:xfrm>
            <a:off x="7898903" y="5170442"/>
            <a:ext cx="8586194" cy="651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just" defTabSz="1377950">
              <a:lnSpc>
                <a:spcPct val="150000"/>
              </a:lnSpc>
              <a:defRPr sz="4800">
                <a:latin typeface="Lantinghei SC Extralight"/>
                <a:ea typeface="Lantinghei SC Extralight"/>
                <a:cs typeface="Lantinghei SC Extralight"/>
                <a:sym typeface="Lantinghei SC Extralight"/>
              </a:defRPr>
            </a:pPr>
            <a:r>
              <a:t>1.善意取得虚开</a:t>
            </a:r>
          </a:p>
          <a:p>
            <a:pPr algn="just" defTabSz="1377950">
              <a:lnSpc>
                <a:spcPct val="150000"/>
              </a:lnSpc>
              <a:defRPr sz="4200">
                <a:latin typeface="Lantinghei SC Extralight"/>
                <a:ea typeface="Lantinghei SC Extralight"/>
                <a:cs typeface="Lantinghei SC Extralight"/>
                <a:sym typeface="Lantinghei SC Extralight"/>
              </a:defRPr>
            </a:pPr>
            <a:r>
              <a:t>2.发票认证180天（全企业的管理）</a:t>
            </a:r>
          </a:p>
          <a:p>
            <a:pPr algn="just" defTabSz="1377950">
              <a:lnSpc>
                <a:spcPct val="150000"/>
              </a:lnSpc>
              <a:defRPr sz="4200">
                <a:latin typeface="Lantinghei SC Extralight"/>
                <a:ea typeface="Lantinghei SC Extralight"/>
                <a:cs typeface="Lantinghei SC Extralight"/>
                <a:sym typeface="Lantinghei SC Extralight"/>
              </a:defRPr>
            </a:pPr>
            <a:r>
              <a:t>3.过180天怎么办？</a:t>
            </a:r>
          </a:p>
          <a:p>
            <a:pPr algn="just" defTabSz="1377950">
              <a:lnSpc>
                <a:spcPct val="150000"/>
              </a:lnSpc>
              <a:defRPr sz="4200">
                <a:latin typeface="Lantinghei SC Extralight"/>
                <a:ea typeface="Lantinghei SC Extralight"/>
                <a:cs typeface="Lantinghei SC Extralight"/>
                <a:sym typeface="Lantinghei SC Extralight"/>
              </a:defRPr>
            </a:pPr>
            <a:r>
              <a:t>4.三流一致</a:t>
            </a:r>
          </a:p>
          <a:p>
            <a:pPr algn="just" defTabSz="1377950">
              <a:lnSpc>
                <a:spcPct val="150000"/>
              </a:lnSpc>
              <a:defRPr sz="4200">
                <a:latin typeface="Lantinghei SC Extralight"/>
                <a:ea typeface="Lantinghei SC Extralight"/>
                <a:cs typeface="Lantinghei SC Extralight"/>
                <a:sym typeface="Lantinghei SC Extralight"/>
              </a:defRPr>
            </a:pPr>
            <a:r>
              <a:t>5.受其他法律法规的约束</a:t>
            </a:r>
          </a:p>
          <a:p>
            <a:pPr algn="just" defTabSz="1377950">
              <a:lnSpc>
                <a:spcPct val="150000"/>
              </a:lnSpc>
              <a:defRPr sz="4200">
                <a:latin typeface="Lantinghei SC Extralight"/>
                <a:ea typeface="Lantinghei SC Extralight"/>
                <a:cs typeface="Lantinghei SC Extralight"/>
                <a:sym typeface="Lantinghei SC Extralight"/>
              </a:defRPr>
            </a:pPr>
            <a:r>
              <a:t>6.销售退回不用红字而开具进项</a:t>
            </a:r>
          </a:p>
        </p:txBody>
      </p:sp>
      <p:grpSp>
        <p:nvGrpSpPr>
          <p:cNvPr id="523" name="成组"/>
          <p:cNvGrpSpPr/>
          <p:nvPr/>
        </p:nvGrpSpPr>
        <p:grpSpPr>
          <a:xfrm>
            <a:off x="6926289" y="5456706"/>
            <a:ext cx="592787" cy="592788"/>
            <a:chOff x="0" y="0"/>
            <a:chExt cx="592786" cy="592786"/>
          </a:xfrm>
        </p:grpSpPr>
        <p:sp>
          <p:nvSpPr>
            <p:cNvPr id="521" name="三角形"/>
            <p:cNvSpPr/>
            <p:nvPr/>
          </p:nvSpPr>
          <p:spPr>
            <a:xfrm rot="18900000" flipH="1">
              <a:off x="86811" y="86811"/>
              <a:ext cx="419164" cy="419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sp>
          <p:nvSpPr>
            <p:cNvPr id="522" name="线条"/>
            <p:cNvSpPr/>
            <p:nvPr/>
          </p:nvSpPr>
          <p:spPr>
            <a:xfrm flipV="1">
              <a:off x="127233" y="43010"/>
              <a:ext cx="1" cy="506767"/>
            </a:xfrm>
            <a:prstGeom prst="line">
              <a:avLst/>
            </a:pr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grpSp>
      <p:grpSp>
        <p:nvGrpSpPr>
          <p:cNvPr id="526" name="成组"/>
          <p:cNvGrpSpPr/>
          <p:nvPr/>
        </p:nvGrpSpPr>
        <p:grpSpPr>
          <a:xfrm>
            <a:off x="6926289" y="6561607"/>
            <a:ext cx="592787" cy="592787"/>
            <a:chOff x="0" y="0"/>
            <a:chExt cx="592786" cy="592786"/>
          </a:xfrm>
        </p:grpSpPr>
        <p:sp>
          <p:nvSpPr>
            <p:cNvPr id="524" name="三角形"/>
            <p:cNvSpPr/>
            <p:nvPr/>
          </p:nvSpPr>
          <p:spPr>
            <a:xfrm rot="18900000" flipH="1">
              <a:off x="86811" y="86811"/>
              <a:ext cx="419164" cy="419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sp>
          <p:nvSpPr>
            <p:cNvPr id="525" name="线条"/>
            <p:cNvSpPr/>
            <p:nvPr/>
          </p:nvSpPr>
          <p:spPr>
            <a:xfrm flipV="1">
              <a:off x="127233" y="43010"/>
              <a:ext cx="1" cy="506767"/>
            </a:xfrm>
            <a:prstGeom prst="line">
              <a:avLst/>
            </a:pr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grpSp>
      <p:grpSp>
        <p:nvGrpSpPr>
          <p:cNvPr id="529" name="成组"/>
          <p:cNvGrpSpPr/>
          <p:nvPr/>
        </p:nvGrpSpPr>
        <p:grpSpPr>
          <a:xfrm>
            <a:off x="6926289" y="7621016"/>
            <a:ext cx="592787" cy="592787"/>
            <a:chOff x="0" y="0"/>
            <a:chExt cx="592786" cy="592786"/>
          </a:xfrm>
        </p:grpSpPr>
        <p:sp>
          <p:nvSpPr>
            <p:cNvPr id="527" name="三角形"/>
            <p:cNvSpPr/>
            <p:nvPr/>
          </p:nvSpPr>
          <p:spPr>
            <a:xfrm rot="18900000" flipH="1">
              <a:off x="86811" y="86811"/>
              <a:ext cx="419164" cy="419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sp>
          <p:nvSpPr>
            <p:cNvPr id="528" name="线条"/>
            <p:cNvSpPr/>
            <p:nvPr/>
          </p:nvSpPr>
          <p:spPr>
            <a:xfrm flipV="1">
              <a:off x="127233" y="43010"/>
              <a:ext cx="1" cy="506767"/>
            </a:xfrm>
            <a:prstGeom prst="line">
              <a:avLst/>
            </a:pr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grpSp>
      <p:grpSp>
        <p:nvGrpSpPr>
          <p:cNvPr id="532" name="成组"/>
          <p:cNvGrpSpPr/>
          <p:nvPr/>
        </p:nvGrpSpPr>
        <p:grpSpPr>
          <a:xfrm>
            <a:off x="6926289" y="8680425"/>
            <a:ext cx="592787" cy="592788"/>
            <a:chOff x="0" y="0"/>
            <a:chExt cx="592786" cy="592786"/>
          </a:xfrm>
        </p:grpSpPr>
        <p:sp>
          <p:nvSpPr>
            <p:cNvPr id="530" name="三角形"/>
            <p:cNvSpPr/>
            <p:nvPr/>
          </p:nvSpPr>
          <p:spPr>
            <a:xfrm rot="18900000" flipH="1">
              <a:off x="86811" y="86811"/>
              <a:ext cx="419164" cy="419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sp>
          <p:nvSpPr>
            <p:cNvPr id="531" name="线条"/>
            <p:cNvSpPr/>
            <p:nvPr/>
          </p:nvSpPr>
          <p:spPr>
            <a:xfrm flipV="1">
              <a:off x="127233" y="43010"/>
              <a:ext cx="1" cy="506767"/>
            </a:xfrm>
            <a:prstGeom prst="line">
              <a:avLst/>
            </a:pr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grpSp>
      <p:grpSp>
        <p:nvGrpSpPr>
          <p:cNvPr id="535" name="成组"/>
          <p:cNvGrpSpPr/>
          <p:nvPr/>
        </p:nvGrpSpPr>
        <p:grpSpPr>
          <a:xfrm>
            <a:off x="6926289" y="9785325"/>
            <a:ext cx="592787" cy="592788"/>
            <a:chOff x="0" y="0"/>
            <a:chExt cx="592786" cy="592786"/>
          </a:xfrm>
        </p:grpSpPr>
        <p:sp>
          <p:nvSpPr>
            <p:cNvPr id="533" name="三角形"/>
            <p:cNvSpPr/>
            <p:nvPr/>
          </p:nvSpPr>
          <p:spPr>
            <a:xfrm rot="18900000" flipH="1">
              <a:off x="86811" y="86811"/>
              <a:ext cx="419164" cy="419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sp>
          <p:nvSpPr>
            <p:cNvPr id="534" name="线条"/>
            <p:cNvSpPr/>
            <p:nvPr/>
          </p:nvSpPr>
          <p:spPr>
            <a:xfrm flipV="1">
              <a:off x="127233" y="43010"/>
              <a:ext cx="1" cy="506767"/>
            </a:xfrm>
            <a:prstGeom prst="line">
              <a:avLst/>
            </a:pr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grpSp>
      <p:grpSp>
        <p:nvGrpSpPr>
          <p:cNvPr id="538" name="成组"/>
          <p:cNvGrpSpPr/>
          <p:nvPr/>
        </p:nvGrpSpPr>
        <p:grpSpPr>
          <a:xfrm>
            <a:off x="6926289" y="10844735"/>
            <a:ext cx="592787" cy="592787"/>
            <a:chOff x="0" y="0"/>
            <a:chExt cx="592786" cy="592786"/>
          </a:xfrm>
        </p:grpSpPr>
        <p:sp>
          <p:nvSpPr>
            <p:cNvPr id="536" name="三角形"/>
            <p:cNvSpPr/>
            <p:nvPr/>
          </p:nvSpPr>
          <p:spPr>
            <a:xfrm rot="18900000" flipH="1">
              <a:off x="86811" y="86811"/>
              <a:ext cx="419164" cy="419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sp>
          <p:nvSpPr>
            <p:cNvPr id="537" name="线条"/>
            <p:cNvSpPr/>
            <p:nvPr/>
          </p:nvSpPr>
          <p:spPr>
            <a:xfrm flipV="1">
              <a:off x="127233" y="43010"/>
              <a:ext cx="1" cy="506767"/>
            </a:xfrm>
            <a:prstGeom prst="line">
              <a:avLst/>
            </a:pr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grpSp>
      <p:sp>
        <p:nvSpPr>
          <p:cNvPr id="539" name="线条"/>
          <p:cNvSpPr/>
          <p:nvPr/>
        </p:nvSpPr>
        <p:spPr>
          <a:xfrm>
            <a:off x="11169974" y="3237236"/>
            <a:ext cx="2044052" cy="1"/>
          </a:xfrm>
          <a:prstGeom prst="line">
            <a:avLst/>
          </a:prstGeom>
          <a:ln w="25400">
            <a:solidFill>
              <a:srgbClr val="FFFFFF"/>
            </a:solidFill>
            <a:miter lim="400000"/>
          </a:ln>
        </p:spPr>
        <p:txBody>
          <a:bodyPr lIns="71437" tIns="71437" rIns="71437" bIns="71437" anchor="ctr"/>
          <a:lstStyle/>
          <a:p>
            <a:pPr defTabSz="821531">
              <a:defRPr sz="3200">
                <a:solidFill>
                  <a:srgbClr val="000000"/>
                </a:solidFill>
              </a:defRPr>
            </a:pPr>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541" name="矩形"/>
          <p:cNvSpPr/>
          <p:nvPr/>
        </p:nvSpPr>
        <p:spPr>
          <a:xfrm>
            <a:off x="5467894" y="4834880"/>
            <a:ext cx="6023175" cy="4046240"/>
          </a:xfrm>
          <a:prstGeom prst="rect">
            <a:avLst/>
          </a:prstGeom>
          <a:ln w="38100">
            <a:solidFill>
              <a:srgbClr val="FFC400"/>
            </a:solidFill>
            <a:miter lim="400000"/>
          </a:ln>
          <a:effectLst>
            <a:outerShdw blurRad="50800" dist="25400" dir="5400000" rotWithShape="0">
              <a:srgbClr val="FFC400">
                <a:alpha val="50000"/>
              </a:srgbClr>
            </a:outerShdw>
          </a:effectLst>
        </p:spPr>
        <p:txBody>
          <a:bodyPr lIns="71437" tIns="71437" rIns="71437" bIns="71437" anchor="ctr"/>
          <a:lstStyle/>
          <a:p>
            <a:pPr defTabSz="821531">
              <a:defRPr sz="3200"/>
            </a:pPr>
            <a:endParaRPr/>
          </a:p>
        </p:txBody>
      </p:sp>
      <p:sp>
        <p:nvSpPr>
          <p:cNvPr id="542" name="15类不得抵扣的进项税额"/>
          <p:cNvSpPr txBox="1"/>
          <p:nvPr/>
        </p:nvSpPr>
        <p:spPr>
          <a:xfrm>
            <a:off x="8099434" y="6075362"/>
            <a:ext cx="11445678" cy="15652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sz="8000" b="1">
                <a:latin typeface="Helvetica"/>
                <a:ea typeface="Helvetica"/>
                <a:cs typeface="Helvetica"/>
                <a:sym typeface="Helvetica"/>
              </a:defRPr>
            </a:pPr>
            <a:r>
              <a:t>15类不得抵扣的进项税额</a:t>
            </a:r>
          </a:p>
        </p:txBody>
      </p:sp>
      <p:grpSp>
        <p:nvGrpSpPr>
          <p:cNvPr id="545" name="成组"/>
          <p:cNvGrpSpPr/>
          <p:nvPr/>
        </p:nvGrpSpPr>
        <p:grpSpPr>
          <a:xfrm>
            <a:off x="5853617" y="5637707"/>
            <a:ext cx="2080053" cy="2401838"/>
            <a:chOff x="160892" y="0"/>
            <a:chExt cx="2080052" cy="2401837"/>
          </a:xfrm>
        </p:grpSpPr>
        <p:sp>
          <p:nvSpPr>
            <p:cNvPr id="543" name="多边形"/>
            <p:cNvSpPr/>
            <p:nvPr/>
          </p:nvSpPr>
          <p:spPr>
            <a:xfrm>
              <a:off x="160892" y="0"/>
              <a:ext cx="2080054" cy="24018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BA02"/>
            </a:solidFill>
            <a:ln w="12700" cap="flat">
              <a:noFill/>
              <a:miter lim="400000"/>
            </a:ln>
            <a:effectLst/>
          </p:spPr>
          <p:txBody>
            <a:bodyPr wrap="square" lIns="71437" tIns="71437" rIns="71437" bIns="71437" numCol="1" anchor="ctr">
              <a:noAutofit/>
            </a:bodyPr>
            <a:lstStyle/>
            <a:p>
              <a:pPr defTabSz="821531">
                <a:defRPr sz="3200"/>
              </a:pPr>
              <a:endParaRPr/>
            </a:p>
          </p:txBody>
        </p:sp>
        <p:sp>
          <p:nvSpPr>
            <p:cNvPr id="544" name="形状"/>
            <p:cNvSpPr/>
            <p:nvPr/>
          </p:nvSpPr>
          <p:spPr>
            <a:xfrm>
              <a:off x="650280" y="668839"/>
              <a:ext cx="1101278" cy="11001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395" y="0"/>
                  </a:lnTo>
                  <a:lnTo>
                    <a:pt x="0" y="0"/>
                  </a:lnTo>
                  <a:close/>
                  <a:moveTo>
                    <a:pt x="14486" y="1856"/>
                  </a:moveTo>
                  <a:lnTo>
                    <a:pt x="10950" y="8178"/>
                  </a:lnTo>
                  <a:lnTo>
                    <a:pt x="13040" y="11111"/>
                  </a:lnTo>
                  <a:lnTo>
                    <a:pt x="8480" y="12596"/>
                  </a:lnTo>
                  <a:lnTo>
                    <a:pt x="4483" y="19744"/>
                  </a:lnTo>
                  <a:lnTo>
                    <a:pt x="12508" y="16993"/>
                  </a:lnTo>
                  <a:lnTo>
                    <a:pt x="16049" y="21600"/>
                  </a:lnTo>
                  <a:lnTo>
                    <a:pt x="14981" y="16148"/>
                  </a:lnTo>
                  <a:lnTo>
                    <a:pt x="21600" y="13879"/>
                  </a:lnTo>
                  <a:lnTo>
                    <a:pt x="14486" y="1856"/>
                  </a:lnTo>
                  <a:close/>
                </a:path>
              </a:pathLst>
            </a:custGeom>
            <a:solidFill>
              <a:srgbClr val="FFFFFF"/>
            </a:solidFill>
            <a:ln w="12700" cap="flat">
              <a:noFill/>
              <a:miter lim="400000"/>
            </a:ln>
            <a:effectLst/>
          </p:spPr>
          <p:txBody>
            <a:bodyPr wrap="square" lIns="71437" tIns="71437" rIns="71437" bIns="71437" numCol="1" anchor="ctr">
              <a:noAutofit/>
            </a:bodyPr>
            <a:lstStyle/>
            <a:p>
              <a:pPr defTabSz="821531">
                <a:defRPr sz="3200"/>
              </a:pPr>
              <a:endParaRPr/>
            </a:p>
          </p:txBody>
        </p:sp>
      </p:gr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547" name="十五类不得抵扣的进项税额"/>
          <p:cNvSpPr txBox="1"/>
          <p:nvPr/>
        </p:nvSpPr>
        <p:spPr>
          <a:xfrm>
            <a:off x="1739926" y="1217528"/>
            <a:ext cx="9299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sz="6000" b="1">
                <a:latin typeface="Helvetica"/>
                <a:ea typeface="Helvetica"/>
                <a:cs typeface="Helvetica"/>
                <a:sym typeface="Helvetica"/>
              </a:defRPr>
            </a:pPr>
            <a:r>
              <a:t>十五类不得抵扣的进项税额</a:t>
            </a:r>
          </a:p>
        </p:txBody>
      </p:sp>
      <p:sp>
        <p:nvSpPr>
          <p:cNvPr id="548"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549" name="（一）用于简易计税方法计税项目、免征增值税项目、集体福利或者个人消费的购进货物、加工修理修配劳务、服务、无形资产和不动产。其中涉及的固定资产、无形资产、不动产，仅指专用于上述项目的固定资产、无形资产（不包括其他权益性无形资产）、不动产。…"/>
          <p:cNvSpPr txBox="1">
            <a:spLocks noGrp="1"/>
          </p:cNvSpPr>
          <p:nvPr>
            <p:ph type="body" idx="1"/>
          </p:nvPr>
        </p:nvSpPr>
        <p:spPr>
          <a:xfrm>
            <a:off x="2296919" y="4290166"/>
            <a:ext cx="19790162" cy="7116371"/>
          </a:xfrm>
          <a:prstGeom prst="rect">
            <a:avLst/>
          </a:prstGeom>
        </p:spPr>
        <p:txBody>
          <a:bodyPr lIns="50800" tIns="50800" rIns="50800" bIns="50800" anchor="t">
            <a:noAutofit/>
          </a:bodyPr>
          <a:lstStyle/>
          <a:p>
            <a:pPr marL="0" indent="0" algn="just" defTabSz="1377950">
              <a:lnSpc>
                <a:spcPct val="120000"/>
              </a:lnSpc>
              <a:spcBef>
                <a:spcPts val="2200"/>
              </a:spcBef>
              <a:buSzTx/>
              <a:buNone/>
              <a:defRPr sz="4800">
                <a:solidFill>
                  <a:srgbClr val="FFFFFF"/>
                </a:solidFill>
                <a:latin typeface="Lantinghei SC Extralight"/>
                <a:ea typeface="Lantinghei SC Extralight"/>
                <a:cs typeface="Lantinghei SC Extralight"/>
                <a:sym typeface="Lantinghei SC Extralight"/>
              </a:defRPr>
            </a:pPr>
            <a:r>
              <a:t>（一）用于</a:t>
            </a:r>
            <a:r>
              <a:rPr u="sng">
                <a:solidFill>
                  <a:srgbClr val="FFBA02"/>
                </a:solidFill>
                <a:latin typeface="Lantinghei SC Demibold"/>
                <a:ea typeface="Lantinghei SC Demibold"/>
                <a:cs typeface="Lantinghei SC Demibold"/>
                <a:sym typeface="Lantinghei SC Demibold"/>
              </a:rPr>
              <a:t>简易计税方法</a:t>
            </a:r>
            <a:r>
              <a:t>计税项目、</a:t>
            </a:r>
            <a:r>
              <a:rPr u="sng">
                <a:solidFill>
                  <a:srgbClr val="FFBA02"/>
                </a:solidFill>
                <a:latin typeface="Lantinghei SC Demibold"/>
                <a:ea typeface="Lantinghei SC Demibold"/>
                <a:cs typeface="Lantinghei SC Demibold"/>
                <a:sym typeface="Lantinghei SC Demibold"/>
              </a:rPr>
              <a:t>免征</a:t>
            </a:r>
            <a:r>
              <a:t>增值税项目、</a:t>
            </a:r>
            <a:r>
              <a:rPr u="sng">
                <a:solidFill>
                  <a:srgbClr val="FFBA02"/>
                </a:solidFill>
                <a:latin typeface="Lantinghei SC Demibold"/>
                <a:ea typeface="Lantinghei SC Demibold"/>
                <a:cs typeface="Lantinghei SC Demibold"/>
                <a:sym typeface="Lantinghei SC Demibold"/>
              </a:rPr>
              <a:t>集体福利或者个人消费</a:t>
            </a:r>
            <a:r>
              <a:t>的购进货物、加工修理修配劳务、服务、无形资产和不动产。其中涉及的固定资产、无形资产、不动产，仅指专用于上述项目的固定资产、无形资产（</a:t>
            </a:r>
            <a:r>
              <a:rPr u="sng">
                <a:solidFill>
                  <a:srgbClr val="FFBA02"/>
                </a:solidFill>
                <a:latin typeface="Lantinghei SC Demibold"/>
                <a:ea typeface="Lantinghei SC Demibold"/>
                <a:cs typeface="Lantinghei SC Demibold"/>
                <a:sym typeface="Lantinghei SC Demibold"/>
              </a:rPr>
              <a:t>不包括其他权益性无形资产</a:t>
            </a:r>
            <a:r>
              <a:t>）、不动产。</a:t>
            </a:r>
          </a:p>
          <a:p>
            <a:pPr marL="0" indent="0" algn="just" defTabSz="1377950">
              <a:lnSpc>
                <a:spcPct val="120000"/>
              </a:lnSpc>
              <a:spcBef>
                <a:spcPts val="2200"/>
              </a:spcBef>
              <a:buSzTx/>
              <a:buNone/>
              <a:defRPr sz="4800">
                <a:solidFill>
                  <a:srgbClr val="FFFFFF"/>
                </a:solidFill>
                <a:latin typeface="Lantinghei SC Extralight"/>
                <a:ea typeface="Lantinghei SC Extralight"/>
                <a:cs typeface="Lantinghei SC Extralight"/>
                <a:sym typeface="Lantinghei SC Extralight"/>
              </a:defRPr>
            </a:pPr>
            <a:r>
              <a:t>纳税人的交际应酬消费属于个人消费。</a:t>
            </a:r>
          </a:p>
          <a:p>
            <a:pPr marL="0" indent="0" algn="just" defTabSz="1377950">
              <a:lnSpc>
                <a:spcPct val="120000"/>
              </a:lnSpc>
              <a:spcBef>
                <a:spcPts val="2200"/>
              </a:spcBef>
              <a:buSzTx/>
              <a:buNone/>
              <a:defRPr sz="4800">
                <a:solidFill>
                  <a:srgbClr val="FFFFFF"/>
                </a:solidFill>
                <a:latin typeface="Lantinghei SC Extralight"/>
                <a:ea typeface="Lantinghei SC Extralight"/>
                <a:cs typeface="Lantinghei SC Extralight"/>
                <a:sym typeface="Lantinghei SC Extralight"/>
              </a:defRPr>
            </a:pPr>
            <a:r>
              <a:rPr u="sng">
                <a:solidFill>
                  <a:srgbClr val="FFBA02"/>
                </a:solidFill>
                <a:latin typeface="Lantinghei SC Demibold"/>
                <a:ea typeface="Lantinghei SC Demibold"/>
                <a:cs typeface="Lantinghei SC Demibold"/>
                <a:sym typeface="Lantinghei SC Demibold"/>
              </a:rPr>
              <a:t>注意</a:t>
            </a:r>
            <a:r>
              <a:t>：集体福利、个人消费、交际应酬情况所得税的处理</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551" name="混用的固定资产、不动产、无形资产"/>
          <p:cNvSpPr txBox="1"/>
          <p:nvPr/>
        </p:nvSpPr>
        <p:spPr>
          <a:xfrm>
            <a:off x="3986212" y="1071562"/>
            <a:ext cx="16411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混用的固定资产、不动产、无形资产</a:t>
            </a:r>
          </a:p>
        </p:txBody>
      </p:sp>
      <p:sp>
        <p:nvSpPr>
          <p:cNvPr id="552" name="文件中明确只有专用三大事项：即简易征、免税项目、职工福利…"/>
          <p:cNvSpPr txBox="1">
            <a:spLocks noGrp="1"/>
          </p:cNvSpPr>
          <p:nvPr>
            <p:ph type="body" idx="1"/>
          </p:nvPr>
        </p:nvSpPr>
        <p:spPr>
          <a:xfrm>
            <a:off x="2692334" y="4322205"/>
            <a:ext cx="19902420" cy="7203204"/>
          </a:xfrm>
          <a:prstGeom prst="rect">
            <a:avLst/>
          </a:prstGeom>
        </p:spPr>
        <p:txBody>
          <a:bodyPr lIns="50800" tIns="50800" rIns="50800" bIns="50800" anchor="t">
            <a:noAutofit/>
          </a:bodyPr>
          <a:lstStyle/>
          <a:p>
            <a:pPr marL="0" indent="0" algn="just" defTabSz="1377950">
              <a:lnSpc>
                <a:spcPct val="120000"/>
              </a:lnSpc>
              <a:spcBef>
                <a:spcPts val="0"/>
              </a:spcBef>
              <a:buSzTx/>
              <a:buNone/>
              <a:defRPr sz="4800">
                <a:solidFill>
                  <a:srgbClr val="FFFFFF"/>
                </a:solidFill>
                <a:latin typeface="Lantinghei SC Extralight"/>
                <a:ea typeface="Lantinghei SC Extralight"/>
                <a:cs typeface="Lantinghei SC Extralight"/>
                <a:sym typeface="Lantinghei SC Extralight"/>
              </a:defRPr>
            </a:pPr>
            <a:r>
              <a:t>文件中明确只有专用三大事项：即简易征、免税项目、职工福利</a:t>
            </a:r>
          </a:p>
          <a:p>
            <a:pPr marL="0" indent="0" algn="just" defTabSz="1377950">
              <a:lnSpc>
                <a:spcPct val="120000"/>
              </a:lnSpc>
              <a:spcBef>
                <a:spcPts val="0"/>
              </a:spcBef>
              <a:buSzTx/>
              <a:buNone/>
              <a:defRPr sz="4800">
                <a:solidFill>
                  <a:srgbClr val="FFFFFF"/>
                </a:solidFill>
                <a:latin typeface="Lantinghei SC Extralight"/>
                <a:ea typeface="Lantinghei SC Extralight"/>
                <a:cs typeface="Lantinghei SC Extralight"/>
                <a:sym typeface="Lantinghei SC Extralight"/>
              </a:defRPr>
            </a:pPr>
            <a:r>
              <a:t>关于其他权益性无形资产的特殊之处：</a:t>
            </a:r>
          </a:p>
          <a:p>
            <a:pPr marL="0" indent="0" algn="just" defTabSz="1377950">
              <a:lnSpc>
                <a:spcPct val="120000"/>
              </a:lnSpc>
              <a:spcBef>
                <a:spcPts val="0"/>
              </a:spcBef>
              <a:buSzTx/>
              <a:buNone/>
              <a:defRPr sz="4800">
                <a:solidFill>
                  <a:srgbClr val="FFFFFF"/>
                </a:solidFill>
                <a:latin typeface="Lantinghei SC Extralight"/>
                <a:ea typeface="Lantinghei SC Extralight"/>
                <a:cs typeface="Lantinghei SC Extralight"/>
                <a:sym typeface="Lantinghei SC Extralight"/>
              </a:defRPr>
            </a:pPr>
            <a:r>
              <a:t>其他权益性无形资产，包括基础设施资产经营权、公共事业特许权、配额、经营权(包括特许经营权、连锁经营权、其他经营权)、经销权、分销权、代理权、会员权、席位权、网络游戏虚拟道具、域名、名称权、肖像权、冠名权、转会费等。</a:t>
            </a:r>
          </a:p>
          <a:p>
            <a:pPr marL="0" indent="0" algn="just" defTabSz="1377950">
              <a:lnSpc>
                <a:spcPct val="120000"/>
              </a:lnSpc>
              <a:spcBef>
                <a:spcPts val="0"/>
              </a:spcBef>
              <a:buSzTx/>
              <a:buNone/>
              <a:defRPr sz="4800">
                <a:solidFill>
                  <a:srgbClr val="FFFFFF"/>
                </a:solidFill>
                <a:latin typeface="Lantinghei SC Extralight"/>
                <a:ea typeface="Lantinghei SC Extralight"/>
                <a:cs typeface="Lantinghei SC Extralight"/>
                <a:sym typeface="Lantinghei SC Extralight"/>
              </a:defRPr>
            </a:pPr>
            <a:r>
              <a:t>混用的权益性无形资产当然可以抵扣！那么专用权益性无形资产？</a:t>
            </a:r>
          </a:p>
        </p:txBody>
      </p:sp>
      <p:sp>
        <p:nvSpPr>
          <p:cNvPr id="553" name="线条"/>
          <p:cNvSpPr/>
          <p:nvPr/>
        </p:nvSpPr>
        <p:spPr>
          <a:xfrm>
            <a:off x="11169974" y="3088227"/>
            <a:ext cx="2044052" cy="1"/>
          </a:xfrm>
          <a:prstGeom prst="line">
            <a:avLst/>
          </a:prstGeom>
          <a:ln w="25400">
            <a:solidFill>
              <a:srgbClr val="FFFFFF"/>
            </a:solidFill>
            <a:miter lim="400000"/>
          </a:ln>
        </p:spPr>
        <p:txBody>
          <a:bodyPr lIns="71437" tIns="71437" rIns="71437" bIns="71437" anchor="ctr"/>
          <a:lstStyle/>
          <a:p>
            <a:pPr defTabSz="821531">
              <a:defRPr sz="3200">
                <a:solidFill>
                  <a:srgbClr val="000000"/>
                </a:solidFill>
              </a:defRPr>
            </a:pPr>
            <a:endParaRPr/>
          </a:p>
        </p:txBody>
      </p:sp>
      <p:grpSp>
        <p:nvGrpSpPr>
          <p:cNvPr id="556" name="成组"/>
          <p:cNvGrpSpPr/>
          <p:nvPr/>
        </p:nvGrpSpPr>
        <p:grpSpPr>
          <a:xfrm>
            <a:off x="1789246" y="5504668"/>
            <a:ext cx="592787" cy="592787"/>
            <a:chOff x="0" y="0"/>
            <a:chExt cx="592786" cy="592786"/>
          </a:xfrm>
        </p:grpSpPr>
        <p:sp>
          <p:nvSpPr>
            <p:cNvPr id="554" name="三角形"/>
            <p:cNvSpPr/>
            <p:nvPr/>
          </p:nvSpPr>
          <p:spPr>
            <a:xfrm rot="18900000" flipH="1">
              <a:off x="86811" y="86811"/>
              <a:ext cx="419164" cy="419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sp>
          <p:nvSpPr>
            <p:cNvPr id="555" name="线条"/>
            <p:cNvSpPr/>
            <p:nvPr/>
          </p:nvSpPr>
          <p:spPr>
            <a:xfrm flipV="1">
              <a:off x="127233" y="43010"/>
              <a:ext cx="1" cy="506767"/>
            </a:xfrm>
            <a:prstGeom prst="line">
              <a:avLst/>
            </a:pr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grpSp>
      <p:grpSp>
        <p:nvGrpSpPr>
          <p:cNvPr id="559" name="成组"/>
          <p:cNvGrpSpPr/>
          <p:nvPr/>
        </p:nvGrpSpPr>
        <p:grpSpPr>
          <a:xfrm>
            <a:off x="1789246" y="4569057"/>
            <a:ext cx="592787" cy="592788"/>
            <a:chOff x="0" y="0"/>
            <a:chExt cx="592786" cy="592786"/>
          </a:xfrm>
        </p:grpSpPr>
        <p:sp>
          <p:nvSpPr>
            <p:cNvPr id="557" name="三角形"/>
            <p:cNvSpPr/>
            <p:nvPr/>
          </p:nvSpPr>
          <p:spPr>
            <a:xfrm rot="18900000" flipH="1">
              <a:off x="86811" y="86811"/>
              <a:ext cx="419164" cy="419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sp>
          <p:nvSpPr>
            <p:cNvPr id="558" name="线条"/>
            <p:cNvSpPr/>
            <p:nvPr/>
          </p:nvSpPr>
          <p:spPr>
            <a:xfrm flipV="1">
              <a:off x="127233" y="43010"/>
              <a:ext cx="1" cy="506767"/>
            </a:xfrm>
            <a:prstGeom prst="line">
              <a:avLst/>
            </a:pr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grpSp>
      <p:grpSp>
        <p:nvGrpSpPr>
          <p:cNvPr id="562" name="成组"/>
          <p:cNvGrpSpPr/>
          <p:nvPr/>
        </p:nvGrpSpPr>
        <p:grpSpPr>
          <a:xfrm>
            <a:off x="1789246" y="10586197"/>
            <a:ext cx="592787" cy="592787"/>
            <a:chOff x="0" y="0"/>
            <a:chExt cx="592786" cy="592786"/>
          </a:xfrm>
        </p:grpSpPr>
        <p:sp>
          <p:nvSpPr>
            <p:cNvPr id="560" name="三角形"/>
            <p:cNvSpPr/>
            <p:nvPr/>
          </p:nvSpPr>
          <p:spPr>
            <a:xfrm rot="18900000" flipH="1">
              <a:off x="86811" y="86811"/>
              <a:ext cx="419164" cy="419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sp>
          <p:nvSpPr>
            <p:cNvPr id="561" name="线条"/>
            <p:cNvSpPr/>
            <p:nvPr/>
          </p:nvSpPr>
          <p:spPr>
            <a:xfrm flipV="1">
              <a:off x="127233" y="43010"/>
              <a:ext cx="1" cy="506767"/>
            </a:xfrm>
            <a:prstGeom prst="line">
              <a:avLst/>
            </a:pr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gr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564" name="十五类不得抵扣的进项税额"/>
          <p:cNvSpPr txBox="1"/>
          <p:nvPr/>
        </p:nvSpPr>
        <p:spPr>
          <a:xfrm>
            <a:off x="1739926" y="1217528"/>
            <a:ext cx="9299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sz="6000" b="1">
                <a:latin typeface="Helvetica"/>
                <a:ea typeface="Helvetica"/>
                <a:cs typeface="Helvetica"/>
                <a:sym typeface="Helvetica"/>
              </a:defRPr>
            </a:pPr>
            <a:r>
              <a:t>十五类不得抵扣的进项税额</a:t>
            </a:r>
          </a:p>
        </p:txBody>
      </p:sp>
      <p:sp>
        <p:nvSpPr>
          <p:cNvPr id="565"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566" name="（二）非正常损失的购进货物，以及相关的加工修理修配劳务和交通运输服务。…"/>
          <p:cNvSpPr txBox="1">
            <a:spLocks noGrp="1"/>
          </p:cNvSpPr>
          <p:nvPr>
            <p:ph type="body" idx="1"/>
          </p:nvPr>
        </p:nvSpPr>
        <p:spPr>
          <a:xfrm>
            <a:off x="1416667" y="3891244"/>
            <a:ext cx="21550665" cy="10535786"/>
          </a:xfrm>
          <a:prstGeom prst="rect">
            <a:avLst/>
          </a:prstGeom>
        </p:spPr>
        <p:txBody>
          <a:bodyPr lIns="50800" tIns="50800" rIns="50800" bIns="50800" anchor="t">
            <a:noAutofit/>
          </a:bodyPr>
          <a:lstStyle/>
          <a:p>
            <a:pPr marL="0" indent="0" algn="just" defTabSz="1377950">
              <a:lnSpc>
                <a:spcPct val="120000"/>
              </a:lnSpc>
              <a:spcBef>
                <a:spcPts val="2200"/>
              </a:spcBef>
              <a:buSzTx/>
              <a:buNone/>
              <a:defRPr sz="4800">
                <a:solidFill>
                  <a:srgbClr val="FFFFFF"/>
                </a:solidFill>
                <a:latin typeface="Lantinghei SC Extralight"/>
                <a:ea typeface="Lantinghei SC Extralight"/>
                <a:cs typeface="Lantinghei SC Extralight"/>
                <a:sym typeface="Lantinghei SC Extralight"/>
              </a:defRPr>
            </a:pPr>
            <a:r>
              <a:t>（二）非正常损失的购进货物，以及相关的加工修理修配劳务和交通运输服务。</a:t>
            </a:r>
          </a:p>
          <a:p>
            <a:pPr marL="0" indent="0" algn="just" defTabSz="1377950">
              <a:lnSpc>
                <a:spcPct val="120000"/>
              </a:lnSpc>
              <a:spcBef>
                <a:spcPts val="2200"/>
              </a:spcBef>
              <a:buSzTx/>
              <a:buNone/>
              <a:defRPr sz="4800">
                <a:solidFill>
                  <a:srgbClr val="FFFFFF"/>
                </a:solidFill>
                <a:latin typeface="Lantinghei SC Extralight"/>
                <a:ea typeface="Lantinghei SC Extralight"/>
                <a:cs typeface="Lantinghei SC Extralight"/>
                <a:sym typeface="Lantinghei SC Extralight"/>
              </a:defRPr>
            </a:pPr>
            <a:r>
              <a:t>（三）非正常损失的在产品、产成品所耗用的购进货物（不包括固定资产）、加工修理修配劳务和交通运输服务。</a:t>
            </a:r>
          </a:p>
          <a:p>
            <a:pPr marL="0" indent="0" algn="just" defTabSz="1377950">
              <a:lnSpc>
                <a:spcPct val="120000"/>
              </a:lnSpc>
              <a:spcBef>
                <a:spcPts val="2200"/>
              </a:spcBef>
              <a:buSzTx/>
              <a:buNone/>
              <a:defRPr sz="4800">
                <a:solidFill>
                  <a:srgbClr val="FFFFFF"/>
                </a:solidFill>
                <a:latin typeface="Lantinghei SC Extralight"/>
                <a:ea typeface="Lantinghei SC Extralight"/>
                <a:cs typeface="Lantinghei SC Extralight"/>
                <a:sym typeface="Lantinghei SC Extralight"/>
              </a:defRPr>
            </a:pPr>
            <a:r>
              <a:t>固定资产，是指使用期限超过12个月的机器、机械、运输工具以及其他与生产经营有关的设备、工具、器具等有形动产。（此固定资产非彼固定资产）非正常损失，是指因管理不善造成货物被盗、丢失、霉烂变质，以及因违反法律法规造成货物或者不动产被依法没收、销毁、拆除的情形。</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568" name="十五类不得抵扣的进项税额"/>
          <p:cNvSpPr txBox="1"/>
          <p:nvPr/>
        </p:nvSpPr>
        <p:spPr>
          <a:xfrm>
            <a:off x="1739926" y="1217528"/>
            <a:ext cx="9299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sz="6000" b="1">
                <a:latin typeface="Helvetica"/>
                <a:ea typeface="Helvetica"/>
                <a:cs typeface="Helvetica"/>
                <a:sym typeface="Helvetica"/>
              </a:defRPr>
            </a:pPr>
            <a:r>
              <a:t>十五类不得抵扣的进项税额</a:t>
            </a:r>
          </a:p>
        </p:txBody>
      </p:sp>
      <p:sp>
        <p:nvSpPr>
          <p:cNvPr id="569"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570" name="（四）非正常损失的不动产，以及该不动产所耗用的购进货物、设计服务和建筑服务。…"/>
          <p:cNvSpPr txBox="1">
            <a:spLocks noGrp="1"/>
          </p:cNvSpPr>
          <p:nvPr>
            <p:ph type="body" idx="1"/>
          </p:nvPr>
        </p:nvSpPr>
        <p:spPr>
          <a:xfrm>
            <a:off x="1687260" y="3891867"/>
            <a:ext cx="21199806" cy="8331201"/>
          </a:xfrm>
          <a:prstGeom prst="rect">
            <a:avLst/>
          </a:prstGeom>
        </p:spPr>
        <p:txBody>
          <a:bodyPr lIns="50800" tIns="50800" rIns="50800" bIns="50800" anchor="t">
            <a:noAutofit/>
          </a:bodyPr>
          <a:lstStyle/>
          <a:p>
            <a:pPr marL="0" indent="0" algn="just" defTabSz="1377950">
              <a:lnSpc>
                <a:spcPct val="120000"/>
              </a:lnSpc>
              <a:spcBef>
                <a:spcPts val="2200"/>
              </a:spcBef>
              <a:buSzTx/>
              <a:buNone/>
              <a:defRPr sz="4800">
                <a:solidFill>
                  <a:srgbClr val="FFFFFF"/>
                </a:solidFill>
                <a:latin typeface="Lantinghei SC Extralight"/>
                <a:ea typeface="Lantinghei SC Extralight"/>
                <a:cs typeface="Lantinghei SC Extralight"/>
                <a:sym typeface="Lantinghei SC Extralight"/>
              </a:defRPr>
            </a:pPr>
            <a:r>
              <a:t>（四）非正常损失的不动产，以及该不动产所耗用的购进货物、设计服务和建筑服务。</a:t>
            </a:r>
          </a:p>
          <a:p>
            <a:pPr marL="0" indent="0" algn="just" defTabSz="1377950">
              <a:lnSpc>
                <a:spcPct val="120000"/>
              </a:lnSpc>
              <a:spcBef>
                <a:spcPts val="2200"/>
              </a:spcBef>
              <a:buSzTx/>
              <a:buNone/>
              <a:defRPr sz="4800">
                <a:solidFill>
                  <a:srgbClr val="FFFFFF"/>
                </a:solidFill>
                <a:latin typeface="Lantinghei SC Extralight"/>
                <a:ea typeface="Lantinghei SC Extralight"/>
                <a:cs typeface="Lantinghei SC Extralight"/>
                <a:sym typeface="Lantinghei SC Extralight"/>
              </a:defRPr>
            </a:pPr>
            <a:r>
              <a:t>（五）非正常损失的不动产在建工程所耗用的购进货物、设计服务和建筑服务。纳税人新建、改建、扩建、修缮、装饰不动产，均属于不动产在建工程。</a:t>
            </a:r>
          </a:p>
          <a:p>
            <a:pPr marL="0" indent="0" algn="just" defTabSz="1377950">
              <a:lnSpc>
                <a:spcPct val="120000"/>
              </a:lnSpc>
              <a:spcBef>
                <a:spcPts val="2200"/>
              </a:spcBef>
              <a:buSzTx/>
              <a:buNone/>
              <a:defRPr sz="4800">
                <a:solidFill>
                  <a:srgbClr val="FFFFFF"/>
                </a:solidFill>
                <a:latin typeface="Lantinghei SC Extralight"/>
                <a:ea typeface="Lantinghei SC Extralight"/>
                <a:cs typeface="Lantinghei SC Extralight"/>
                <a:sym typeface="Lantinghei SC Extralight"/>
              </a:defRPr>
            </a:pPr>
            <a:r>
              <a:t>本条第（四）项、第（五）项所称货物，是指构成不动产实体的材料和设备，包括建筑装饰材料和给排水、采暖、卫生、通风、照明、通讯、煤气、消防、中央空调、电梯、电气、智能化楼宇设备及配套设施。</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572" name="十五类不得抵扣的进项税额"/>
          <p:cNvSpPr txBox="1"/>
          <p:nvPr/>
        </p:nvSpPr>
        <p:spPr>
          <a:xfrm>
            <a:off x="1739926" y="1217528"/>
            <a:ext cx="9299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sz="6000" b="1">
                <a:latin typeface="Helvetica"/>
                <a:ea typeface="Helvetica"/>
                <a:cs typeface="Helvetica"/>
                <a:sym typeface="Helvetica"/>
              </a:defRPr>
            </a:pPr>
            <a:r>
              <a:t>十五类不得抵扣的进项税额</a:t>
            </a:r>
          </a:p>
        </p:txBody>
      </p:sp>
      <p:sp>
        <p:nvSpPr>
          <p:cNvPr id="573"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574" name="（六）购进的旅客运输服务、贷款服务、餐饮服务、居民日常服务和娱乐服务。…"/>
          <p:cNvSpPr txBox="1">
            <a:spLocks noGrp="1"/>
          </p:cNvSpPr>
          <p:nvPr>
            <p:ph type="body" idx="1"/>
          </p:nvPr>
        </p:nvSpPr>
        <p:spPr>
          <a:xfrm>
            <a:off x="2969427" y="3502206"/>
            <a:ext cx="19538440" cy="10249469"/>
          </a:xfrm>
          <a:prstGeom prst="rect">
            <a:avLst/>
          </a:prstGeom>
        </p:spPr>
        <p:txBody>
          <a:bodyPr lIns="50800" tIns="50800" rIns="50800" bIns="50800" anchor="t">
            <a:noAutofit/>
          </a:bodyPr>
          <a:lstStyle/>
          <a:p>
            <a:pPr marL="0" indent="0" algn="just" defTabSz="1377950">
              <a:lnSpc>
                <a:spcPct val="120000"/>
              </a:lnSpc>
              <a:spcBef>
                <a:spcPts val="2200"/>
              </a:spcBef>
              <a:buSzTx/>
              <a:buNone/>
              <a:defRPr sz="4200">
                <a:solidFill>
                  <a:srgbClr val="FFFFFF"/>
                </a:solidFill>
                <a:latin typeface="Lantinghei SC Extralight"/>
                <a:ea typeface="Lantinghei SC Extralight"/>
                <a:cs typeface="Lantinghei SC Extralight"/>
                <a:sym typeface="Lantinghei SC Extralight"/>
              </a:defRPr>
            </a:pPr>
            <a:r>
              <a:t>（六）购进的旅客运输服务、贷款服务、餐饮服务、居民日常服务和娱乐服务。</a:t>
            </a:r>
          </a:p>
          <a:p>
            <a:pPr marL="0" indent="0" algn="just" defTabSz="1377950">
              <a:lnSpc>
                <a:spcPct val="120000"/>
              </a:lnSpc>
              <a:spcBef>
                <a:spcPts val="0"/>
              </a:spcBef>
              <a:buSzTx/>
              <a:buNone/>
              <a:defRPr sz="4200">
                <a:solidFill>
                  <a:srgbClr val="FFFFFF"/>
                </a:solidFill>
                <a:latin typeface="Lantinghei SC Extralight"/>
                <a:ea typeface="Lantinghei SC Extralight"/>
                <a:cs typeface="Lantinghei SC Extralight"/>
                <a:sym typeface="Lantinghei SC Extralight"/>
              </a:defRPr>
            </a:pPr>
            <a:r>
              <a:t>    1.用来做招待费的</a:t>
            </a:r>
          </a:p>
          <a:p>
            <a:pPr marL="0" indent="0" algn="just" defTabSz="1377950">
              <a:lnSpc>
                <a:spcPct val="120000"/>
              </a:lnSpc>
              <a:spcBef>
                <a:spcPts val="0"/>
              </a:spcBef>
              <a:buSzTx/>
              <a:buNone/>
              <a:defRPr sz="4200">
                <a:solidFill>
                  <a:srgbClr val="FFFFFF"/>
                </a:solidFill>
                <a:latin typeface="Lantinghei SC Extralight"/>
                <a:ea typeface="Lantinghei SC Extralight"/>
                <a:cs typeface="Lantinghei SC Extralight"/>
                <a:sym typeface="Lantinghei SC Extralight"/>
              </a:defRPr>
            </a:pPr>
            <a:r>
              <a:t>    2.差旅费中的餐饮、交通费</a:t>
            </a:r>
          </a:p>
          <a:p>
            <a:pPr marL="0" indent="0" algn="just" defTabSz="1377950">
              <a:lnSpc>
                <a:spcPct val="120000"/>
              </a:lnSpc>
              <a:spcBef>
                <a:spcPts val="0"/>
              </a:spcBef>
              <a:buSzTx/>
              <a:buNone/>
              <a:defRPr sz="4200">
                <a:solidFill>
                  <a:srgbClr val="FFFFFF"/>
                </a:solidFill>
                <a:latin typeface="Lantinghei SC Extralight"/>
                <a:ea typeface="Lantinghei SC Extralight"/>
                <a:cs typeface="Lantinghei SC Extralight"/>
                <a:sym typeface="Lantinghei SC Extralight"/>
              </a:defRPr>
            </a:pPr>
            <a:r>
              <a:t>    3.会议费中的餐饮费</a:t>
            </a:r>
          </a:p>
          <a:p>
            <a:pPr marL="0" indent="0" algn="just" defTabSz="1377950">
              <a:lnSpc>
                <a:spcPct val="120000"/>
              </a:lnSpc>
              <a:spcBef>
                <a:spcPts val="0"/>
              </a:spcBef>
              <a:buSzTx/>
              <a:buNone/>
              <a:defRPr sz="4200">
                <a:solidFill>
                  <a:srgbClr val="FFFFFF"/>
                </a:solidFill>
                <a:latin typeface="Lantinghei SC Extralight"/>
                <a:ea typeface="Lantinghei SC Extralight"/>
                <a:cs typeface="Lantinghei SC Extralight"/>
                <a:sym typeface="Lantinghei SC Extralight"/>
              </a:defRPr>
            </a:pPr>
            <a:r>
              <a:t>    4.职工福利费</a:t>
            </a:r>
          </a:p>
          <a:p>
            <a:pPr marL="0" indent="0" algn="just" defTabSz="1377950">
              <a:lnSpc>
                <a:spcPct val="120000"/>
              </a:lnSpc>
              <a:spcBef>
                <a:spcPts val="0"/>
              </a:spcBef>
              <a:buSzTx/>
              <a:buNone/>
              <a:defRPr sz="4200">
                <a:solidFill>
                  <a:srgbClr val="FFFFFF"/>
                </a:solidFill>
                <a:latin typeface="Lantinghei SC Extralight"/>
                <a:ea typeface="Lantinghei SC Extralight"/>
                <a:cs typeface="Lantinghei SC Extralight"/>
                <a:sym typeface="Lantinghei SC Extralight"/>
              </a:defRPr>
            </a:pPr>
            <a:r>
              <a:t>    5.交通费</a:t>
            </a:r>
          </a:p>
          <a:p>
            <a:pPr marL="0" indent="0" algn="just" defTabSz="1377950">
              <a:lnSpc>
                <a:spcPct val="120000"/>
              </a:lnSpc>
              <a:spcBef>
                <a:spcPts val="0"/>
              </a:spcBef>
              <a:buSzTx/>
              <a:buNone/>
              <a:defRPr sz="4200">
                <a:solidFill>
                  <a:srgbClr val="FFFFFF"/>
                </a:solidFill>
                <a:latin typeface="Lantinghei SC Extralight"/>
                <a:ea typeface="Lantinghei SC Extralight"/>
                <a:cs typeface="Lantinghei SC Extralight"/>
                <a:sym typeface="Lantinghei SC Extralight"/>
              </a:defRPr>
            </a:pPr>
            <a:r>
              <a:t>    6.停车费</a:t>
            </a:r>
          </a:p>
          <a:p>
            <a:pPr marL="0" indent="0" algn="just" defTabSz="1377950">
              <a:lnSpc>
                <a:spcPct val="120000"/>
              </a:lnSpc>
              <a:spcBef>
                <a:spcPts val="0"/>
              </a:spcBef>
              <a:buSzTx/>
              <a:buNone/>
              <a:defRPr sz="4200">
                <a:solidFill>
                  <a:srgbClr val="FFFFFF"/>
                </a:solidFill>
                <a:latin typeface="Lantinghei SC Extralight"/>
                <a:ea typeface="Lantinghei SC Extralight"/>
                <a:cs typeface="Lantinghei SC Extralight"/>
                <a:sym typeface="Lantinghei SC Extralight"/>
              </a:defRPr>
            </a:pPr>
            <a:r>
              <a:t>    7.ETC充值</a:t>
            </a:r>
          </a:p>
          <a:p>
            <a:pPr marL="0" indent="0" algn="just" defTabSz="1377950">
              <a:lnSpc>
                <a:spcPct val="120000"/>
              </a:lnSpc>
              <a:spcBef>
                <a:spcPts val="2200"/>
              </a:spcBef>
              <a:buSzTx/>
              <a:buNone/>
              <a:defRPr sz="4200">
                <a:solidFill>
                  <a:srgbClr val="FFFFFF"/>
                </a:solidFill>
                <a:latin typeface="Lantinghei SC Extralight"/>
                <a:ea typeface="Lantinghei SC Extralight"/>
                <a:cs typeface="Lantinghei SC Extralight"/>
                <a:sym typeface="Lantinghei SC Extralight"/>
              </a:defRPr>
            </a:pPr>
            <a:r>
              <a:t>（七）财政部和国家税务总局规定的其他情形。</a:t>
            </a:r>
          </a:p>
          <a:p>
            <a:pPr marL="0" indent="0" algn="just" defTabSz="1377950">
              <a:lnSpc>
                <a:spcPct val="120000"/>
              </a:lnSpc>
              <a:spcBef>
                <a:spcPts val="2200"/>
              </a:spcBef>
              <a:buSzTx/>
              <a:buNone/>
              <a:defRPr sz="4200">
                <a:solidFill>
                  <a:srgbClr val="FFFFFF"/>
                </a:solidFill>
                <a:latin typeface="Lantinghei SC Extralight"/>
                <a:ea typeface="Lantinghei SC Extralight"/>
                <a:cs typeface="Lantinghei SC Extralight"/>
                <a:sym typeface="Lantinghei SC Extralight"/>
              </a:defRPr>
            </a:pPr>
            <a:r>
              <a:t> </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576" name="矩形"/>
          <p:cNvSpPr/>
          <p:nvPr/>
        </p:nvSpPr>
        <p:spPr>
          <a:xfrm>
            <a:off x="8011000" y="4531764"/>
            <a:ext cx="6023174" cy="4046240"/>
          </a:xfrm>
          <a:prstGeom prst="rect">
            <a:avLst/>
          </a:prstGeom>
          <a:ln w="38100">
            <a:solidFill>
              <a:srgbClr val="FFC400"/>
            </a:solidFill>
            <a:miter lim="400000"/>
          </a:ln>
          <a:effectLst>
            <a:outerShdw blurRad="50800" dist="25400" dir="5400000" rotWithShape="0">
              <a:srgbClr val="FFC400">
                <a:alpha val="50000"/>
              </a:srgbClr>
            </a:outerShdw>
          </a:effectLst>
        </p:spPr>
        <p:txBody>
          <a:bodyPr lIns="71437" tIns="71437" rIns="71437" bIns="71437" anchor="ctr"/>
          <a:lstStyle/>
          <a:p>
            <a:pPr defTabSz="821531">
              <a:defRPr sz="3200"/>
            </a:pPr>
            <a:endParaRPr/>
          </a:p>
        </p:txBody>
      </p:sp>
      <p:sp>
        <p:nvSpPr>
          <p:cNvPr id="577" name="增值税计算"/>
          <p:cNvSpPr txBox="1"/>
          <p:nvPr/>
        </p:nvSpPr>
        <p:spPr>
          <a:xfrm>
            <a:off x="11156474" y="5772246"/>
            <a:ext cx="5235576" cy="15652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latin typeface="Helvetica"/>
                <a:ea typeface="Helvetica"/>
                <a:cs typeface="Helvetica"/>
                <a:sym typeface="Helvetica"/>
              </a:defRPr>
            </a:lvl1pPr>
          </a:lstStyle>
          <a:p>
            <a:r>
              <a:t>增值税计算</a:t>
            </a:r>
          </a:p>
        </p:txBody>
      </p:sp>
      <p:sp>
        <p:nvSpPr>
          <p:cNvPr id="578" name="公式"/>
          <p:cNvSpPr txBox="1"/>
          <p:nvPr/>
        </p:nvSpPr>
        <p:spPr>
          <a:xfrm>
            <a:off x="11325392" y="7128307"/>
            <a:ext cx="8667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2800" b="1">
                <a:solidFill>
                  <a:srgbClr val="FFBA02"/>
                </a:solidFill>
                <a:latin typeface="Helvetica"/>
                <a:ea typeface="Helvetica"/>
                <a:cs typeface="Helvetica"/>
                <a:sym typeface="Helvetica"/>
              </a:defRPr>
            </a:lvl1pPr>
          </a:lstStyle>
          <a:p>
            <a:r>
              <a:t>公式</a:t>
            </a:r>
          </a:p>
        </p:txBody>
      </p:sp>
      <p:grpSp>
        <p:nvGrpSpPr>
          <p:cNvPr id="581" name="成组"/>
          <p:cNvGrpSpPr/>
          <p:nvPr/>
        </p:nvGrpSpPr>
        <p:grpSpPr>
          <a:xfrm>
            <a:off x="8396722" y="5334591"/>
            <a:ext cx="2080054" cy="2401838"/>
            <a:chOff x="160892" y="0"/>
            <a:chExt cx="2080052" cy="2401837"/>
          </a:xfrm>
        </p:grpSpPr>
        <p:sp>
          <p:nvSpPr>
            <p:cNvPr id="579" name="多边形"/>
            <p:cNvSpPr/>
            <p:nvPr/>
          </p:nvSpPr>
          <p:spPr>
            <a:xfrm>
              <a:off x="160892" y="0"/>
              <a:ext cx="2080054" cy="24018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BA02"/>
            </a:solidFill>
            <a:ln w="12700" cap="flat">
              <a:noFill/>
              <a:miter lim="400000"/>
            </a:ln>
            <a:effectLst/>
          </p:spPr>
          <p:txBody>
            <a:bodyPr wrap="square" lIns="71437" tIns="71437" rIns="71437" bIns="71437" numCol="1" anchor="ctr">
              <a:noAutofit/>
            </a:bodyPr>
            <a:lstStyle/>
            <a:p>
              <a:pPr defTabSz="821531">
                <a:defRPr sz="3200"/>
              </a:pPr>
              <a:endParaRPr/>
            </a:p>
          </p:txBody>
        </p:sp>
        <p:sp>
          <p:nvSpPr>
            <p:cNvPr id="580" name="形状"/>
            <p:cNvSpPr/>
            <p:nvPr/>
          </p:nvSpPr>
          <p:spPr>
            <a:xfrm>
              <a:off x="650280" y="668839"/>
              <a:ext cx="1101278" cy="11001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395" y="0"/>
                  </a:lnTo>
                  <a:lnTo>
                    <a:pt x="0" y="0"/>
                  </a:lnTo>
                  <a:close/>
                  <a:moveTo>
                    <a:pt x="14486" y="1856"/>
                  </a:moveTo>
                  <a:lnTo>
                    <a:pt x="10950" y="8178"/>
                  </a:lnTo>
                  <a:lnTo>
                    <a:pt x="13040" y="11111"/>
                  </a:lnTo>
                  <a:lnTo>
                    <a:pt x="8480" y="12596"/>
                  </a:lnTo>
                  <a:lnTo>
                    <a:pt x="4483" y="19744"/>
                  </a:lnTo>
                  <a:lnTo>
                    <a:pt x="12508" y="16993"/>
                  </a:lnTo>
                  <a:lnTo>
                    <a:pt x="16049" y="21600"/>
                  </a:lnTo>
                  <a:lnTo>
                    <a:pt x="14981" y="16148"/>
                  </a:lnTo>
                  <a:lnTo>
                    <a:pt x="21600" y="13879"/>
                  </a:lnTo>
                  <a:lnTo>
                    <a:pt x="14486" y="1856"/>
                  </a:lnTo>
                  <a:close/>
                </a:path>
              </a:pathLst>
            </a:custGeom>
            <a:solidFill>
              <a:srgbClr val="FFFFFF"/>
            </a:solidFill>
            <a:ln w="12700" cap="flat">
              <a:noFill/>
              <a:miter lim="400000"/>
            </a:ln>
            <a:effectLst/>
          </p:spPr>
          <p:txBody>
            <a:bodyPr wrap="square" lIns="71437" tIns="71437" rIns="71437" bIns="71437" numCol="1" anchor="ctr">
              <a:noAutofit/>
            </a:bodyPr>
            <a:lstStyle/>
            <a:p>
              <a:pPr defTabSz="821531">
                <a:defRPr sz="3200"/>
              </a:pPr>
              <a:endParaRPr/>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摆放阶梯.jpg" descr="摆放阶梯.jpg"/>
          <p:cNvPicPr>
            <a:picLocks noChangeAspect="1"/>
          </p:cNvPicPr>
          <p:nvPr/>
        </p:nvPicPr>
        <p:blipFill>
          <a:blip r:embed="rId2">
            <a:extLst/>
          </a:blip>
          <a:stretch>
            <a:fillRect/>
          </a:stretch>
        </p:blipFill>
        <p:spPr>
          <a:xfrm>
            <a:off x="63593" y="-480131"/>
            <a:ext cx="24256814" cy="16171211"/>
          </a:xfrm>
          <a:prstGeom prst="rect">
            <a:avLst/>
          </a:prstGeom>
          <a:ln w="12700">
            <a:miter lim="400000"/>
          </a:ln>
        </p:spPr>
      </p:pic>
      <p:sp>
        <p:nvSpPr>
          <p:cNvPr id="179" name="营 改 增 ，你该知道什么？"/>
          <p:cNvSpPr/>
          <p:nvPr/>
        </p:nvSpPr>
        <p:spPr>
          <a:xfrm>
            <a:off x="4635500" y="5851921"/>
            <a:ext cx="15113000" cy="2012158"/>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lvl1pPr defTabSz="821531">
              <a:defRPr sz="10800">
                <a:solidFill>
                  <a:srgbClr val="3F3A3A"/>
                </a:solidFill>
                <a:latin typeface="Lantinghei SC Heavy"/>
                <a:ea typeface="Lantinghei SC Heavy"/>
                <a:cs typeface="Lantinghei SC Heavy"/>
                <a:sym typeface="Lantinghei SC Heavy"/>
              </a:defRPr>
            </a:lvl1pPr>
          </a:lstStyle>
          <a:p>
            <a:r>
              <a:t>营 改 增 ，你该知道什么？</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583"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584" name="增值税计算"/>
          <p:cNvSpPr txBox="1"/>
          <p:nvPr/>
        </p:nvSpPr>
        <p:spPr>
          <a:xfrm>
            <a:off x="1779921" y="1217528"/>
            <a:ext cx="3965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6000" b="1">
                <a:latin typeface="Helvetica"/>
                <a:ea typeface="Helvetica"/>
                <a:cs typeface="Helvetica"/>
                <a:sym typeface="Helvetica"/>
              </a:defRPr>
            </a:lvl1pPr>
          </a:lstStyle>
          <a:p>
            <a:r>
              <a:t>增值税计算</a:t>
            </a:r>
          </a:p>
        </p:txBody>
      </p:sp>
      <p:sp>
        <p:nvSpPr>
          <p:cNvPr id="585" name="一般计税方法"/>
          <p:cNvSpPr/>
          <p:nvPr/>
        </p:nvSpPr>
        <p:spPr>
          <a:xfrm>
            <a:off x="14582863" y="4631650"/>
            <a:ext cx="5084564" cy="1110313"/>
          </a:xfrm>
          <a:prstGeom prst="rect">
            <a:avLst/>
          </a:prstGeom>
          <a:solidFill>
            <a:srgbClr val="FFBA02">
              <a:alpha val="89311"/>
            </a:srgbClr>
          </a:solidFill>
          <a:ln w="12700">
            <a:miter lim="400000"/>
          </a:ln>
          <a:extLst>
            <a:ext uri="{C572A759-6A51-4108-AA02-DFA0A04FC94B}">
              <ma14:wrappingTextBoxFlag xmlns:ma14="http://schemas.microsoft.com/office/mac/drawingml/2011/main" val="1"/>
            </a:ext>
          </a:extLst>
        </p:spPr>
        <p:txBody>
          <a:bodyPr tIns="91439" bIns="91439" anchor="ctr"/>
          <a:lstStyle>
            <a:lvl1pPr defTabSz="1828800">
              <a:defRPr sz="4000">
                <a:latin typeface="微软雅黑"/>
                <a:ea typeface="微软雅黑"/>
                <a:cs typeface="微软雅黑"/>
                <a:sym typeface="微软雅黑"/>
              </a:defRPr>
            </a:lvl1pPr>
          </a:lstStyle>
          <a:p>
            <a:r>
              <a:t>一般计税方法</a:t>
            </a:r>
          </a:p>
        </p:txBody>
      </p:sp>
      <p:sp>
        <p:nvSpPr>
          <p:cNvPr id="586" name="一般纳税人"/>
          <p:cNvSpPr/>
          <p:nvPr/>
        </p:nvSpPr>
        <p:spPr>
          <a:xfrm>
            <a:off x="6402154" y="4739766"/>
            <a:ext cx="3590926" cy="894081"/>
          </a:xfrm>
          <a:prstGeom prst="rect">
            <a:avLst/>
          </a:prstGeom>
          <a:ln w="12700">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000" b="1">
                <a:solidFill>
                  <a:srgbClr val="FFBA02"/>
                </a:solidFill>
                <a:latin typeface="微软雅黑"/>
                <a:ea typeface="微软雅黑"/>
                <a:cs typeface="微软雅黑"/>
                <a:sym typeface="微软雅黑"/>
              </a:defRPr>
            </a:lvl1pPr>
          </a:lstStyle>
          <a:p>
            <a:r>
              <a:t>一般纳税人</a:t>
            </a:r>
          </a:p>
        </p:txBody>
      </p:sp>
      <p:sp>
        <p:nvSpPr>
          <p:cNvPr id="587" name="线条"/>
          <p:cNvSpPr/>
          <p:nvPr/>
        </p:nvSpPr>
        <p:spPr>
          <a:xfrm>
            <a:off x="11622992" y="5186806"/>
            <a:ext cx="2593976" cy="1"/>
          </a:xfrm>
          <a:prstGeom prst="line">
            <a:avLst/>
          </a:prstGeom>
          <a:ln w="76200">
            <a:solidFill>
              <a:srgbClr val="FFFFFF"/>
            </a:solidFill>
            <a:tailEnd type="triangle"/>
          </a:ln>
        </p:spPr>
        <p:txBody>
          <a:bodyPr tIns="91439" bIns="91439"/>
          <a:lstStyle/>
          <a:p>
            <a:pPr algn="l" defTabSz="1828800">
              <a:defRPr sz="3600">
                <a:solidFill>
                  <a:srgbClr val="000000"/>
                </a:solidFill>
                <a:latin typeface="Arial"/>
                <a:ea typeface="Arial"/>
                <a:cs typeface="Arial"/>
                <a:sym typeface="Arial"/>
              </a:defRPr>
            </a:pPr>
            <a:endParaRPr/>
          </a:p>
        </p:txBody>
      </p:sp>
      <p:sp>
        <p:nvSpPr>
          <p:cNvPr id="588" name="线条"/>
          <p:cNvSpPr/>
          <p:nvPr/>
        </p:nvSpPr>
        <p:spPr>
          <a:xfrm>
            <a:off x="11622991" y="5184266"/>
            <a:ext cx="2698752" cy="4073526"/>
          </a:xfrm>
          <a:prstGeom prst="line">
            <a:avLst/>
          </a:prstGeom>
          <a:ln w="76200">
            <a:solidFill>
              <a:srgbClr val="FFFFFF"/>
            </a:solidFill>
            <a:tailEnd type="triangle"/>
          </a:ln>
        </p:spPr>
        <p:txBody>
          <a:bodyPr tIns="91439" bIns="91439"/>
          <a:lstStyle/>
          <a:p>
            <a:pPr algn="l" defTabSz="1828800">
              <a:defRPr sz="3600">
                <a:solidFill>
                  <a:srgbClr val="000000"/>
                </a:solidFill>
                <a:latin typeface="Arial"/>
                <a:ea typeface="Arial"/>
                <a:cs typeface="Arial"/>
                <a:sym typeface="Arial"/>
              </a:defRPr>
            </a:pPr>
            <a:endParaRPr/>
          </a:p>
        </p:txBody>
      </p:sp>
      <p:sp>
        <p:nvSpPr>
          <p:cNvPr id="589" name="线条"/>
          <p:cNvSpPr/>
          <p:nvPr/>
        </p:nvSpPr>
        <p:spPr>
          <a:xfrm>
            <a:off x="11724592" y="9549256"/>
            <a:ext cx="2698751" cy="1"/>
          </a:xfrm>
          <a:prstGeom prst="line">
            <a:avLst/>
          </a:prstGeom>
          <a:ln w="76200">
            <a:solidFill>
              <a:srgbClr val="FFFFFF"/>
            </a:solidFill>
            <a:tailEnd type="triangle"/>
          </a:ln>
        </p:spPr>
        <p:txBody>
          <a:bodyPr tIns="91439" bIns="91439"/>
          <a:lstStyle/>
          <a:p>
            <a:pPr algn="l" defTabSz="1828800">
              <a:defRPr sz="3600">
                <a:solidFill>
                  <a:srgbClr val="000000"/>
                </a:solidFill>
                <a:latin typeface="Arial"/>
                <a:ea typeface="Arial"/>
                <a:cs typeface="Arial"/>
                <a:sym typeface="Arial"/>
              </a:defRPr>
            </a:pPr>
            <a:endParaRPr/>
          </a:p>
        </p:txBody>
      </p:sp>
      <p:sp>
        <p:nvSpPr>
          <p:cNvPr id="590" name="可以选择"/>
          <p:cNvSpPr/>
          <p:nvPr/>
        </p:nvSpPr>
        <p:spPr>
          <a:xfrm rot="3346326">
            <a:off x="12014508" y="6341110"/>
            <a:ext cx="2633981" cy="10337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4800" b="1">
                <a:solidFill>
                  <a:srgbClr val="ED6C00"/>
                </a:solidFill>
                <a:latin typeface="微软雅黑"/>
                <a:ea typeface="微软雅黑"/>
                <a:cs typeface="微软雅黑"/>
                <a:sym typeface="微软雅黑"/>
              </a:defRPr>
            </a:lvl1pPr>
          </a:lstStyle>
          <a:p>
            <a:r>
              <a:t>可以选择</a:t>
            </a:r>
          </a:p>
        </p:txBody>
      </p:sp>
      <p:sp>
        <p:nvSpPr>
          <p:cNvPr id="591" name="简易计税方法"/>
          <p:cNvSpPr/>
          <p:nvPr/>
        </p:nvSpPr>
        <p:spPr>
          <a:xfrm>
            <a:off x="14684463" y="8793598"/>
            <a:ext cx="5084564" cy="1199443"/>
          </a:xfrm>
          <a:prstGeom prst="rect">
            <a:avLst/>
          </a:prstGeom>
          <a:solidFill>
            <a:srgbClr val="FFBA02">
              <a:alpha val="89311"/>
            </a:srgbClr>
          </a:solidFill>
          <a:ln w="12700">
            <a:miter lim="400000"/>
          </a:ln>
          <a:extLst>
            <a:ext uri="{C572A759-6A51-4108-AA02-DFA0A04FC94B}">
              <ma14:wrappingTextBoxFlag xmlns:ma14="http://schemas.microsoft.com/office/mac/drawingml/2011/main" val="1"/>
            </a:ext>
          </a:extLst>
        </p:spPr>
        <p:txBody>
          <a:bodyPr tIns="91439" bIns="91439" anchor="ctr"/>
          <a:lstStyle>
            <a:lvl1pPr defTabSz="1828800">
              <a:defRPr sz="4000">
                <a:latin typeface="微软雅黑"/>
                <a:ea typeface="微软雅黑"/>
                <a:cs typeface="微软雅黑"/>
                <a:sym typeface="微软雅黑"/>
              </a:defRPr>
            </a:lvl1pPr>
          </a:lstStyle>
          <a:p>
            <a:r>
              <a:t>简易计税方法</a:t>
            </a:r>
          </a:p>
        </p:txBody>
      </p:sp>
      <p:pic>
        <p:nvPicPr>
          <p:cNvPr id="592" name="椭圆形" descr="椭圆形"/>
          <p:cNvPicPr>
            <a:picLocks/>
          </p:cNvPicPr>
          <p:nvPr/>
        </p:nvPicPr>
        <p:blipFill>
          <a:blip r:embed="rId2">
            <a:alphaModFix amt="71000"/>
            <a:extLst/>
          </a:blip>
          <a:stretch>
            <a:fillRect/>
          </a:stretch>
        </p:blipFill>
        <p:spPr>
          <a:xfrm>
            <a:off x="5065124" y="4526406"/>
            <a:ext cx="6264987" cy="1320801"/>
          </a:xfrm>
          <a:prstGeom prst="rect">
            <a:avLst/>
          </a:prstGeom>
        </p:spPr>
      </p:pic>
      <p:sp>
        <p:nvSpPr>
          <p:cNvPr id="594" name="小规模纳税人"/>
          <p:cNvSpPr/>
          <p:nvPr/>
        </p:nvSpPr>
        <p:spPr>
          <a:xfrm>
            <a:off x="6402154" y="9151783"/>
            <a:ext cx="3590926" cy="894081"/>
          </a:xfrm>
          <a:prstGeom prst="rect">
            <a:avLst/>
          </a:prstGeom>
          <a:ln w="12700">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000" b="1">
                <a:solidFill>
                  <a:srgbClr val="FFBA02"/>
                </a:solidFill>
                <a:latin typeface="微软雅黑"/>
                <a:ea typeface="微软雅黑"/>
                <a:cs typeface="微软雅黑"/>
                <a:sym typeface="微软雅黑"/>
              </a:defRPr>
            </a:lvl1pPr>
          </a:lstStyle>
          <a:p>
            <a:r>
              <a:t>小规模纳税人</a:t>
            </a:r>
          </a:p>
        </p:txBody>
      </p:sp>
      <p:pic>
        <p:nvPicPr>
          <p:cNvPr id="595" name="椭圆形" descr="椭圆形"/>
          <p:cNvPicPr>
            <a:picLocks/>
          </p:cNvPicPr>
          <p:nvPr/>
        </p:nvPicPr>
        <p:blipFill>
          <a:blip r:embed="rId2">
            <a:alphaModFix amt="71000"/>
            <a:extLst/>
          </a:blip>
          <a:stretch>
            <a:fillRect/>
          </a:stretch>
        </p:blipFill>
        <p:spPr>
          <a:xfrm>
            <a:off x="5065124" y="8938423"/>
            <a:ext cx="6264987" cy="1320801"/>
          </a:xfrm>
          <a:prstGeom prst="rect">
            <a:avLst/>
          </a:prstGeom>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598"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599" name="增值税计算：一般纳税人计算增值税（一般计税方法）"/>
          <p:cNvSpPr txBox="1"/>
          <p:nvPr/>
        </p:nvSpPr>
        <p:spPr>
          <a:xfrm>
            <a:off x="2144081" y="1217528"/>
            <a:ext cx="18443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6000" b="1">
                <a:latin typeface="Helvetica"/>
                <a:ea typeface="Helvetica"/>
                <a:cs typeface="Helvetica"/>
                <a:sym typeface="Helvetica"/>
              </a:defRPr>
            </a:lvl1pPr>
          </a:lstStyle>
          <a:p>
            <a:r>
              <a:t>增值税计算：一般纳税人计算增值税（一般计税方法）</a:t>
            </a:r>
          </a:p>
        </p:txBody>
      </p:sp>
      <p:sp>
        <p:nvSpPr>
          <p:cNvPr id="600" name="="/>
          <p:cNvSpPr/>
          <p:nvPr/>
        </p:nvSpPr>
        <p:spPr>
          <a:xfrm>
            <a:off x="7430513" y="3911915"/>
            <a:ext cx="788910" cy="14020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8000">
                <a:latin typeface="微软雅黑"/>
                <a:ea typeface="微软雅黑"/>
                <a:cs typeface="微软雅黑"/>
                <a:sym typeface="微软雅黑"/>
              </a:defRPr>
            </a:lvl1pPr>
          </a:lstStyle>
          <a:p>
            <a:r>
              <a:t>=</a:t>
            </a:r>
          </a:p>
        </p:txBody>
      </p:sp>
      <p:sp>
        <p:nvSpPr>
          <p:cNvPr id="601" name="-"/>
          <p:cNvSpPr/>
          <p:nvPr/>
        </p:nvSpPr>
        <p:spPr>
          <a:xfrm>
            <a:off x="15385575" y="3911915"/>
            <a:ext cx="533917" cy="14020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8000">
                <a:latin typeface="微软雅黑"/>
                <a:ea typeface="微软雅黑"/>
                <a:cs typeface="微软雅黑"/>
                <a:sym typeface="微软雅黑"/>
              </a:defRPr>
            </a:lvl1pPr>
          </a:lstStyle>
          <a:p>
            <a:r>
              <a:t>-</a:t>
            </a:r>
          </a:p>
        </p:txBody>
      </p:sp>
      <p:sp>
        <p:nvSpPr>
          <p:cNvPr id="602" name="当期应纳税额"/>
          <p:cNvSpPr/>
          <p:nvPr/>
        </p:nvSpPr>
        <p:spPr>
          <a:xfrm>
            <a:off x="2676314" y="4077015"/>
            <a:ext cx="4456431" cy="10718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b="1">
                <a:latin typeface="Helvetica"/>
                <a:ea typeface="Helvetica"/>
                <a:cs typeface="Helvetica"/>
                <a:sym typeface="Helvetica"/>
              </a:defRPr>
            </a:lvl1pPr>
          </a:lstStyle>
          <a:p>
            <a:r>
              <a:t>当期应纳税额</a:t>
            </a:r>
          </a:p>
        </p:txBody>
      </p:sp>
      <p:sp>
        <p:nvSpPr>
          <p:cNvPr id="603" name="当 期"/>
          <p:cNvSpPr/>
          <p:nvPr/>
        </p:nvSpPr>
        <p:spPr>
          <a:xfrm>
            <a:off x="9417944" y="4064315"/>
            <a:ext cx="6032398" cy="10972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b="1" u="sng">
                <a:solidFill>
                  <a:srgbClr val="FFBA02"/>
                </a:solidFill>
                <a:latin typeface="Helvetica"/>
                <a:ea typeface="Helvetica"/>
                <a:cs typeface="Helvetica"/>
                <a:sym typeface="Helvetica"/>
              </a:defRPr>
            </a:lvl1pPr>
          </a:lstStyle>
          <a:p>
            <a:pPr>
              <a:defRPr>
                <a:solidFill>
                  <a:srgbClr val="FFFFFF"/>
                </a:solidFill>
              </a:defRPr>
            </a:pPr>
            <a:r>
              <a:rPr>
                <a:solidFill>
                  <a:srgbClr val="FFBA02"/>
                </a:solidFill>
              </a:rPr>
              <a:t>当 期</a:t>
            </a:r>
          </a:p>
        </p:txBody>
      </p:sp>
      <p:sp>
        <p:nvSpPr>
          <p:cNvPr id="604" name="当期进项税额"/>
          <p:cNvSpPr/>
          <p:nvPr/>
        </p:nvSpPr>
        <p:spPr>
          <a:xfrm>
            <a:off x="16886590" y="4077015"/>
            <a:ext cx="4005581" cy="10718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b="1">
                <a:latin typeface="Helvetica"/>
                <a:ea typeface="Helvetica"/>
                <a:cs typeface="Helvetica"/>
                <a:sym typeface="Helvetica"/>
              </a:defRPr>
            </a:lvl1pPr>
          </a:lstStyle>
          <a:p>
            <a:r>
              <a:t>当期进项税额</a:t>
            </a:r>
          </a:p>
        </p:txBody>
      </p:sp>
      <p:sp>
        <p:nvSpPr>
          <p:cNvPr id="605" name="纳税义务发生时间"/>
          <p:cNvSpPr/>
          <p:nvPr/>
        </p:nvSpPr>
        <p:spPr>
          <a:xfrm>
            <a:off x="2936699" y="6182301"/>
            <a:ext cx="876301" cy="4373881"/>
          </a:xfrm>
          <a:prstGeom prst="rect">
            <a:avLst/>
          </a:prstGeom>
          <a:ln w="12700">
            <a:miter lim="400000"/>
          </a:ln>
          <a:extLst>
            <a:ext uri="{C572A759-6A51-4108-AA02-DFA0A04FC94B}">
              <ma14:wrappingTextBoxFlag xmlns:ma14="http://schemas.microsoft.com/office/mac/drawingml/2011/main" val="1"/>
            </a:ext>
          </a:extLst>
        </p:spPr>
        <p:txBody>
          <a:bodyPr tIns="91439" bIns="91439" anchor="ctr">
            <a:spAutoFit/>
          </a:bodyPr>
          <a:lstStyle>
            <a:lvl1pPr defTabSz="1828800">
              <a:lnSpc>
                <a:spcPct val="80000"/>
              </a:lnSpc>
              <a:defRPr sz="3600">
                <a:solidFill>
                  <a:srgbClr val="3399FF"/>
                </a:solidFill>
                <a:latin typeface="微软雅黑"/>
                <a:ea typeface="微软雅黑"/>
                <a:cs typeface="微软雅黑"/>
                <a:sym typeface="微软雅黑"/>
              </a:defRPr>
            </a:lvl1pPr>
          </a:lstStyle>
          <a:p>
            <a:r>
              <a:t>纳税义务发生时间</a:t>
            </a:r>
          </a:p>
        </p:txBody>
      </p:sp>
      <p:sp>
        <p:nvSpPr>
          <p:cNvPr id="606" name="取得的专用发票上注明的税额"/>
          <p:cNvSpPr/>
          <p:nvPr/>
        </p:nvSpPr>
        <p:spPr>
          <a:xfrm>
            <a:off x="21326915" y="6045358"/>
            <a:ext cx="876301" cy="6913881"/>
          </a:xfrm>
          <a:prstGeom prst="rect">
            <a:avLst/>
          </a:prstGeom>
          <a:ln w="12700">
            <a:miter lim="400000"/>
          </a:ln>
          <a:extLst>
            <a:ext uri="{C572A759-6A51-4108-AA02-DFA0A04FC94B}">
              <ma14:wrappingTextBoxFlag xmlns:ma14="http://schemas.microsoft.com/office/mac/drawingml/2011/main" val="1"/>
            </a:ext>
          </a:extLst>
        </p:spPr>
        <p:txBody>
          <a:bodyPr tIns="91439" bIns="91439" anchor="ctr">
            <a:spAutoFit/>
          </a:bodyPr>
          <a:lstStyle>
            <a:lvl1pPr defTabSz="1828800">
              <a:lnSpc>
                <a:spcPct val="80000"/>
              </a:lnSpc>
              <a:defRPr sz="3600">
                <a:solidFill>
                  <a:srgbClr val="3399FF"/>
                </a:solidFill>
                <a:latin typeface="微软雅黑"/>
                <a:ea typeface="微软雅黑"/>
                <a:cs typeface="微软雅黑"/>
                <a:sym typeface="微软雅黑"/>
              </a:defRPr>
            </a:lvl1pPr>
          </a:lstStyle>
          <a:p>
            <a:r>
              <a:t>取得的专用发票上注明的税额</a:t>
            </a:r>
          </a:p>
        </p:txBody>
      </p:sp>
      <p:sp>
        <p:nvSpPr>
          <p:cNvPr id="607" name="销 售 额 ×"/>
          <p:cNvSpPr/>
          <p:nvPr/>
        </p:nvSpPr>
        <p:spPr>
          <a:xfrm>
            <a:off x="8974708" y="6344604"/>
            <a:ext cx="5302251" cy="831140"/>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defTabSz="1828800">
              <a:defRPr sz="3600" u="sng">
                <a:latin typeface="微软雅黑"/>
                <a:ea typeface="微软雅黑"/>
                <a:cs typeface="微软雅黑"/>
                <a:sym typeface="微软雅黑"/>
              </a:defRPr>
            </a:pPr>
            <a:r>
              <a:t>销 售 额 </a:t>
            </a:r>
            <a:r>
              <a:rPr u="none"/>
              <a:t>×</a:t>
            </a:r>
          </a:p>
        </p:txBody>
      </p:sp>
      <p:sp>
        <p:nvSpPr>
          <p:cNvPr id="608" name="形状"/>
          <p:cNvSpPr/>
          <p:nvPr/>
        </p:nvSpPr>
        <p:spPr>
          <a:xfrm rot="5400000">
            <a:off x="12003726" y="5172075"/>
            <a:ext cx="860833" cy="1162050"/>
          </a:xfrm>
          <a:custGeom>
            <a:avLst/>
            <a:gdLst/>
            <a:ahLst/>
            <a:cxnLst>
              <a:cxn ang="0">
                <a:pos x="wd2" y="hd2"/>
              </a:cxn>
              <a:cxn ang="5400000">
                <a:pos x="wd2" y="hd2"/>
              </a:cxn>
              <a:cxn ang="10800000">
                <a:pos x="wd2" y="hd2"/>
              </a:cxn>
              <a:cxn ang="16200000">
                <a:pos x="wd2" y="hd2"/>
              </a:cxn>
            </a:cxnLst>
            <a:rect l="0" t="0" r="r" b="b"/>
            <a:pathLst>
              <a:path w="21600" h="21600" extrusionOk="0">
                <a:moveTo>
                  <a:pt x="0" y="5406"/>
                </a:moveTo>
                <a:lnTo>
                  <a:pt x="670" y="5406"/>
                </a:lnTo>
                <a:lnTo>
                  <a:pt x="670" y="16194"/>
                </a:lnTo>
                <a:lnTo>
                  <a:pt x="0" y="16194"/>
                </a:lnTo>
                <a:lnTo>
                  <a:pt x="0" y="5406"/>
                </a:lnTo>
                <a:close/>
                <a:moveTo>
                  <a:pt x="1337" y="5406"/>
                </a:moveTo>
                <a:lnTo>
                  <a:pt x="2709" y="5406"/>
                </a:lnTo>
                <a:lnTo>
                  <a:pt x="2709" y="16194"/>
                </a:lnTo>
                <a:lnTo>
                  <a:pt x="1337" y="16194"/>
                </a:lnTo>
                <a:lnTo>
                  <a:pt x="1337" y="5406"/>
                </a:lnTo>
                <a:close/>
                <a:moveTo>
                  <a:pt x="3376" y="5406"/>
                </a:moveTo>
                <a:lnTo>
                  <a:pt x="10800" y="5406"/>
                </a:lnTo>
                <a:lnTo>
                  <a:pt x="10800" y="0"/>
                </a:lnTo>
                <a:lnTo>
                  <a:pt x="21600" y="10811"/>
                </a:lnTo>
                <a:lnTo>
                  <a:pt x="10800" y="21600"/>
                </a:lnTo>
                <a:lnTo>
                  <a:pt x="10800" y="16194"/>
                </a:lnTo>
                <a:lnTo>
                  <a:pt x="3376" y="16194"/>
                </a:lnTo>
                <a:lnTo>
                  <a:pt x="3376" y="5406"/>
                </a:lnTo>
                <a:close/>
              </a:path>
            </a:pathLst>
          </a:custGeom>
          <a:solidFill>
            <a:srgbClr val="D0DFF0"/>
          </a:solidFill>
          <a:ln w="12700">
            <a:miter lim="400000"/>
          </a:ln>
        </p:spPr>
        <p:txBody>
          <a:bodyPr tIns="91439" bIns="91439" anchor="ctr"/>
          <a:lstStyle/>
          <a:p>
            <a:pPr algn="l" defTabSz="1828800">
              <a:defRPr sz="3600">
                <a:solidFill>
                  <a:srgbClr val="000000"/>
                </a:solidFill>
                <a:latin typeface="Arial"/>
                <a:ea typeface="Arial"/>
                <a:cs typeface="Arial"/>
                <a:sym typeface="Arial"/>
              </a:defRPr>
            </a:pPr>
            <a:endParaRPr/>
          </a:p>
        </p:txBody>
      </p:sp>
      <p:sp>
        <p:nvSpPr>
          <p:cNvPr id="609" name="销 项 税 额"/>
          <p:cNvSpPr txBox="1"/>
          <p:nvPr/>
        </p:nvSpPr>
        <p:spPr>
          <a:xfrm>
            <a:off x="11234908" y="4113607"/>
            <a:ext cx="3183571"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1828800">
              <a:defRPr b="1" u="sng">
                <a:solidFill>
                  <a:schemeClr val="accent5">
                    <a:hueOff val="101205"/>
                    <a:satOff val="-13598"/>
                    <a:lumOff val="23877"/>
                  </a:schemeClr>
                </a:solidFill>
                <a:latin typeface="Helvetica"/>
                <a:ea typeface="Helvetica"/>
                <a:cs typeface="Helvetica"/>
                <a:sym typeface="Helvetica"/>
              </a:defRPr>
            </a:lvl1pPr>
          </a:lstStyle>
          <a:p>
            <a:pPr>
              <a:defRPr>
                <a:solidFill>
                  <a:srgbClr val="FFFFFF"/>
                </a:solidFill>
              </a:defRPr>
            </a:pPr>
            <a:r>
              <a:rPr>
                <a:solidFill>
                  <a:schemeClr val="accent5">
                    <a:hueOff val="101205"/>
                    <a:satOff val="-13598"/>
                    <a:lumOff val="23877"/>
                  </a:schemeClr>
                </a:solidFill>
              </a:rPr>
              <a:t>销 项 税 额</a:t>
            </a:r>
          </a:p>
        </p:txBody>
      </p:sp>
      <p:sp>
        <p:nvSpPr>
          <p:cNvPr id="610" name="税 率"/>
          <p:cNvSpPr txBox="1"/>
          <p:nvPr/>
        </p:nvSpPr>
        <p:spPr>
          <a:xfrm>
            <a:off x="12725562" y="6385244"/>
            <a:ext cx="1155726" cy="7498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1828800">
              <a:defRPr sz="3600" u="sng">
                <a:latin typeface="微软雅黑"/>
                <a:ea typeface="微软雅黑"/>
                <a:cs typeface="微软雅黑"/>
                <a:sym typeface="微软雅黑"/>
              </a:defRPr>
            </a:lvl1pPr>
          </a:lstStyle>
          <a:p>
            <a:r>
              <a:t>税 率</a:t>
            </a:r>
          </a:p>
        </p:txBody>
      </p:sp>
      <p:sp>
        <p:nvSpPr>
          <p:cNvPr id="611" name="一般情况"/>
          <p:cNvSpPr/>
          <p:nvPr/>
        </p:nvSpPr>
        <p:spPr>
          <a:xfrm>
            <a:off x="11763068" y="8025063"/>
            <a:ext cx="2127251" cy="7543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3200">
                <a:latin typeface="微软雅黑"/>
                <a:ea typeface="微软雅黑"/>
                <a:cs typeface="微软雅黑"/>
                <a:sym typeface="微软雅黑"/>
              </a:defRPr>
            </a:lvl1pPr>
          </a:lstStyle>
          <a:p>
            <a:r>
              <a:t>一般情况</a:t>
            </a:r>
          </a:p>
        </p:txBody>
      </p:sp>
      <p:sp>
        <p:nvSpPr>
          <p:cNvPr id="612" name="特殊情况"/>
          <p:cNvSpPr/>
          <p:nvPr/>
        </p:nvSpPr>
        <p:spPr>
          <a:xfrm>
            <a:off x="7662612" y="8025063"/>
            <a:ext cx="2120901" cy="7543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3200">
                <a:latin typeface="微软雅黑"/>
                <a:ea typeface="微软雅黑"/>
                <a:cs typeface="微软雅黑"/>
                <a:sym typeface="微软雅黑"/>
              </a:defRPr>
            </a:lvl1pPr>
          </a:lstStyle>
          <a:p>
            <a:r>
              <a:t>特殊情况</a:t>
            </a:r>
          </a:p>
        </p:txBody>
      </p:sp>
      <p:sp>
        <p:nvSpPr>
          <p:cNvPr id="613" name="视同销售"/>
          <p:cNvSpPr/>
          <p:nvPr/>
        </p:nvSpPr>
        <p:spPr>
          <a:xfrm>
            <a:off x="8118541" y="9171664"/>
            <a:ext cx="466091" cy="21259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lnSpc>
                <a:spcPct val="80000"/>
              </a:lnSpc>
              <a:defRPr sz="3200">
                <a:solidFill>
                  <a:srgbClr val="EBEBEB"/>
                </a:solidFill>
                <a:latin typeface="微软雅黑"/>
                <a:ea typeface="微软雅黑"/>
                <a:cs typeface="微软雅黑"/>
                <a:sym typeface="微软雅黑"/>
              </a:defRPr>
            </a:lvl1pPr>
          </a:lstStyle>
          <a:p>
            <a:r>
              <a:t>视同销售</a:t>
            </a:r>
          </a:p>
        </p:txBody>
      </p:sp>
      <p:sp>
        <p:nvSpPr>
          <p:cNvPr id="614" name="差额征税"/>
          <p:cNvSpPr/>
          <p:nvPr/>
        </p:nvSpPr>
        <p:spPr>
          <a:xfrm>
            <a:off x="6108766" y="9171664"/>
            <a:ext cx="466091" cy="21259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lnSpc>
                <a:spcPct val="80000"/>
              </a:lnSpc>
              <a:defRPr sz="3200">
                <a:solidFill>
                  <a:srgbClr val="EBEBEB"/>
                </a:solidFill>
                <a:latin typeface="微软雅黑"/>
                <a:ea typeface="微软雅黑"/>
                <a:cs typeface="微软雅黑"/>
                <a:sym typeface="微软雅黑"/>
              </a:defRPr>
            </a:lvl1pPr>
          </a:lstStyle>
          <a:p>
            <a:r>
              <a:t>差额征税</a:t>
            </a:r>
          </a:p>
        </p:txBody>
      </p:sp>
      <p:sp>
        <p:nvSpPr>
          <p:cNvPr id="615" name="兼营与混合销售"/>
          <p:cNvSpPr/>
          <p:nvPr/>
        </p:nvSpPr>
        <p:spPr>
          <a:xfrm>
            <a:off x="7446712" y="9171664"/>
            <a:ext cx="469901" cy="34975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lnSpc>
                <a:spcPct val="80000"/>
              </a:lnSpc>
              <a:defRPr sz="3200">
                <a:solidFill>
                  <a:srgbClr val="EBEBEB"/>
                </a:solidFill>
                <a:latin typeface="微软雅黑"/>
                <a:ea typeface="微软雅黑"/>
                <a:cs typeface="微软雅黑"/>
                <a:sym typeface="微软雅黑"/>
              </a:defRPr>
            </a:lvl1pPr>
          </a:lstStyle>
          <a:p>
            <a:r>
              <a:t>兼营与混合销售</a:t>
            </a:r>
          </a:p>
        </p:txBody>
      </p:sp>
      <p:sp>
        <p:nvSpPr>
          <p:cNvPr id="616" name="折扣销售商业折扣"/>
          <p:cNvSpPr/>
          <p:nvPr/>
        </p:nvSpPr>
        <p:spPr>
          <a:xfrm>
            <a:off x="8786562" y="9171664"/>
            <a:ext cx="469901" cy="39547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lnSpc>
                <a:spcPct val="80000"/>
              </a:lnSpc>
              <a:defRPr sz="3200">
                <a:solidFill>
                  <a:srgbClr val="EBEBEB"/>
                </a:solidFill>
                <a:latin typeface="微软雅黑"/>
                <a:ea typeface="微软雅黑"/>
                <a:cs typeface="微软雅黑"/>
                <a:sym typeface="微软雅黑"/>
              </a:defRPr>
            </a:lvl1pPr>
          </a:lstStyle>
          <a:p>
            <a:r>
              <a:t>折扣销售商业折扣</a:t>
            </a:r>
          </a:p>
        </p:txBody>
      </p:sp>
      <p:sp>
        <p:nvSpPr>
          <p:cNvPr id="617" name="不征税"/>
          <p:cNvSpPr/>
          <p:nvPr/>
        </p:nvSpPr>
        <p:spPr>
          <a:xfrm>
            <a:off x="6745037" y="9171664"/>
            <a:ext cx="533401" cy="16687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lnSpc>
                <a:spcPct val="80000"/>
              </a:lnSpc>
              <a:defRPr sz="3200">
                <a:solidFill>
                  <a:srgbClr val="EBEBEB"/>
                </a:solidFill>
                <a:latin typeface="微软雅黑"/>
                <a:ea typeface="微软雅黑"/>
                <a:cs typeface="微软雅黑"/>
                <a:sym typeface="微软雅黑"/>
              </a:defRPr>
            </a:lvl1pPr>
          </a:lstStyle>
          <a:p>
            <a:r>
              <a:t>不征税</a:t>
            </a:r>
          </a:p>
        </p:txBody>
      </p:sp>
      <p:sp>
        <p:nvSpPr>
          <p:cNvPr id="618" name="免征增值税"/>
          <p:cNvSpPr/>
          <p:nvPr/>
        </p:nvSpPr>
        <p:spPr>
          <a:xfrm>
            <a:off x="9458391" y="9171664"/>
            <a:ext cx="466091" cy="25831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lnSpc>
                <a:spcPct val="80000"/>
              </a:lnSpc>
              <a:defRPr sz="3200">
                <a:solidFill>
                  <a:srgbClr val="EBEBEB"/>
                </a:solidFill>
                <a:latin typeface="微软雅黑"/>
                <a:ea typeface="微软雅黑"/>
                <a:cs typeface="微软雅黑"/>
                <a:sym typeface="微软雅黑"/>
              </a:defRPr>
            </a:lvl1pPr>
          </a:lstStyle>
          <a:p>
            <a:r>
              <a:t>免征增值税</a:t>
            </a:r>
          </a:p>
        </p:txBody>
      </p:sp>
      <p:sp>
        <p:nvSpPr>
          <p:cNvPr id="619" name="出口退税"/>
          <p:cNvSpPr/>
          <p:nvPr/>
        </p:nvSpPr>
        <p:spPr>
          <a:xfrm>
            <a:off x="10128316" y="9171664"/>
            <a:ext cx="466091" cy="21259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lnSpc>
                <a:spcPct val="80000"/>
              </a:lnSpc>
              <a:defRPr sz="3200">
                <a:solidFill>
                  <a:srgbClr val="EBEBEB"/>
                </a:solidFill>
                <a:latin typeface="微软雅黑"/>
                <a:ea typeface="微软雅黑"/>
                <a:cs typeface="微软雅黑"/>
                <a:sym typeface="微软雅黑"/>
              </a:defRPr>
            </a:lvl1pPr>
          </a:lstStyle>
          <a:p>
            <a:r>
              <a:t>出口退税</a:t>
            </a:r>
          </a:p>
        </p:txBody>
      </p:sp>
      <p:sp>
        <p:nvSpPr>
          <p:cNvPr id="620" name="全部价款"/>
          <p:cNvSpPr/>
          <p:nvPr/>
        </p:nvSpPr>
        <p:spPr>
          <a:xfrm>
            <a:off x="12201097" y="9171664"/>
            <a:ext cx="466091" cy="21259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lnSpc>
                <a:spcPct val="80000"/>
              </a:lnSpc>
              <a:defRPr sz="3200">
                <a:solidFill>
                  <a:srgbClr val="EBEBEB"/>
                </a:solidFill>
                <a:latin typeface="微软雅黑"/>
                <a:ea typeface="微软雅黑"/>
                <a:cs typeface="微软雅黑"/>
                <a:sym typeface="微软雅黑"/>
              </a:defRPr>
            </a:lvl1pPr>
          </a:lstStyle>
          <a:p>
            <a:r>
              <a:t>全部价款</a:t>
            </a:r>
          </a:p>
        </p:txBody>
      </p:sp>
      <p:sp>
        <p:nvSpPr>
          <p:cNvPr id="621" name="价外费用"/>
          <p:cNvSpPr/>
          <p:nvPr/>
        </p:nvSpPr>
        <p:spPr>
          <a:xfrm>
            <a:off x="13035455" y="9171664"/>
            <a:ext cx="535941" cy="21259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lnSpc>
                <a:spcPct val="80000"/>
              </a:lnSpc>
              <a:defRPr sz="3200">
                <a:solidFill>
                  <a:srgbClr val="EBEBEB"/>
                </a:solidFill>
                <a:latin typeface="微软雅黑"/>
                <a:ea typeface="微软雅黑"/>
                <a:cs typeface="微软雅黑"/>
                <a:sym typeface="微软雅黑"/>
              </a:defRPr>
            </a:lvl1pPr>
          </a:lstStyle>
          <a:p>
            <a:r>
              <a:t>价外费用</a:t>
            </a:r>
          </a:p>
        </p:txBody>
      </p:sp>
      <p:sp>
        <p:nvSpPr>
          <p:cNvPr id="622" name="17%   13%"/>
          <p:cNvSpPr/>
          <p:nvPr/>
        </p:nvSpPr>
        <p:spPr>
          <a:xfrm>
            <a:off x="15029056" y="7776051"/>
            <a:ext cx="1511301" cy="12623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lnSpc>
                <a:spcPct val="150000"/>
              </a:lnSpc>
              <a:defRPr sz="2800">
                <a:solidFill>
                  <a:srgbClr val="0096FF"/>
                </a:solidFill>
                <a:latin typeface="微软雅黑"/>
                <a:ea typeface="微软雅黑"/>
                <a:cs typeface="微软雅黑"/>
                <a:sym typeface="微软雅黑"/>
              </a:defRPr>
            </a:lvl1pPr>
          </a:lstStyle>
          <a:p>
            <a:r>
              <a:t>17%   13%</a:t>
            </a:r>
          </a:p>
        </p:txBody>
      </p:sp>
      <p:sp>
        <p:nvSpPr>
          <p:cNvPr id="623" name="11%   6%"/>
          <p:cNvSpPr/>
          <p:nvPr/>
        </p:nvSpPr>
        <p:spPr>
          <a:xfrm>
            <a:off x="16324456" y="7784939"/>
            <a:ext cx="1405891" cy="12623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lnSpc>
                <a:spcPct val="150000"/>
              </a:lnSpc>
              <a:defRPr sz="2800">
                <a:solidFill>
                  <a:srgbClr val="FF40FF"/>
                </a:solidFill>
                <a:latin typeface="微软雅黑"/>
                <a:ea typeface="微软雅黑"/>
                <a:cs typeface="微软雅黑"/>
                <a:sym typeface="微软雅黑"/>
              </a:defRPr>
            </a:lvl1pPr>
          </a:lstStyle>
          <a:p>
            <a:r>
              <a:t>11%   6%</a:t>
            </a:r>
          </a:p>
        </p:txBody>
      </p:sp>
      <p:sp>
        <p:nvSpPr>
          <p:cNvPr id="624" name="0%"/>
          <p:cNvSpPr/>
          <p:nvPr/>
        </p:nvSpPr>
        <p:spPr>
          <a:xfrm>
            <a:off x="17591349" y="7763536"/>
            <a:ext cx="1159511" cy="627381"/>
          </a:xfrm>
          <a:prstGeom prst="rect">
            <a:avLst/>
          </a:prstGeom>
          <a:gradFill>
            <a:gsLst>
              <a:gs pos="0">
                <a:srgbClr val="FFFFFF"/>
              </a:gs>
              <a:gs pos="50000">
                <a:srgbClr val="FFFFFF"/>
              </a:gs>
              <a:gs pos="100000">
                <a:srgbClr val="FFFFFF"/>
              </a:gs>
            </a:gsLst>
            <a:lin ang="16200000"/>
          </a:gradFill>
          <a:ln w="12700">
            <a:solidFill>
              <a:srgbClr val="F9F9F9"/>
            </a:solidFill>
          </a:ln>
          <a:effectLst>
            <a:outerShdw blurRad="127000" dist="38100" dir="5400000" rotWithShape="0">
              <a:srgbClr val="808080">
                <a:alpha val="37998"/>
              </a:srgbClr>
            </a:outerShdw>
          </a:effectLst>
          <a:extLst>
            <a:ext uri="{C572A759-6A51-4108-AA02-DFA0A04FC94B}">
              <ma14:wrappingTextBoxFlag xmlns:ma14="http://schemas.microsoft.com/office/mac/drawingml/2011/main" val="1"/>
            </a:ext>
          </a:extLst>
        </p:spPr>
        <p:txBody>
          <a:bodyPr tIns="91439" bIns="91439">
            <a:spAutoFit/>
          </a:bodyPr>
          <a:lstStyle>
            <a:lvl1pPr algn="l" defTabSz="1828800">
              <a:lnSpc>
                <a:spcPct val="150000"/>
              </a:lnSpc>
              <a:defRPr sz="2800">
                <a:solidFill>
                  <a:srgbClr val="CC0099"/>
                </a:solidFill>
                <a:latin typeface="微软雅黑"/>
                <a:ea typeface="微软雅黑"/>
                <a:cs typeface="微软雅黑"/>
                <a:sym typeface="微软雅黑"/>
              </a:defRPr>
            </a:lvl1pPr>
          </a:lstStyle>
          <a:p>
            <a:r>
              <a:t>  0%</a:t>
            </a:r>
          </a:p>
        </p:txBody>
      </p:sp>
      <p:sp>
        <p:nvSpPr>
          <p:cNvPr id="625" name="政府性基金行政事性收费"/>
          <p:cNvSpPr/>
          <p:nvPr/>
        </p:nvSpPr>
        <p:spPr>
          <a:xfrm>
            <a:off x="14147866" y="9766404"/>
            <a:ext cx="4927601" cy="6908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2800">
                <a:solidFill>
                  <a:srgbClr val="FF0000"/>
                </a:solidFill>
                <a:latin typeface="微软雅黑"/>
                <a:ea typeface="微软雅黑"/>
                <a:cs typeface="微软雅黑"/>
                <a:sym typeface="微软雅黑"/>
              </a:defRPr>
            </a:lvl1pPr>
          </a:lstStyle>
          <a:p>
            <a:r>
              <a:t>政府性基金行政事性收费</a:t>
            </a:r>
          </a:p>
        </p:txBody>
      </p:sp>
      <p:sp>
        <p:nvSpPr>
          <p:cNvPr id="626" name="代委托方收取的款项"/>
          <p:cNvSpPr/>
          <p:nvPr/>
        </p:nvSpPr>
        <p:spPr>
          <a:xfrm>
            <a:off x="14156898" y="10405646"/>
            <a:ext cx="3890011" cy="6908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2800">
                <a:solidFill>
                  <a:srgbClr val="FF0000"/>
                </a:solidFill>
                <a:latin typeface="微软雅黑"/>
                <a:ea typeface="微软雅黑"/>
                <a:cs typeface="微软雅黑"/>
                <a:sym typeface="微软雅黑"/>
              </a:defRPr>
            </a:lvl1pPr>
          </a:lstStyle>
          <a:p>
            <a:r>
              <a:t>代委托方收取的款项</a:t>
            </a:r>
          </a:p>
        </p:txBody>
      </p:sp>
      <p:sp>
        <p:nvSpPr>
          <p:cNvPr id="645" name="连接线"/>
          <p:cNvSpPr/>
          <p:nvPr/>
        </p:nvSpPr>
        <p:spPr>
          <a:xfrm>
            <a:off x="3425357" y="5087006"/>
            <a:ext cx="5992588" cy="94184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25400">
            <a:solidFill>
              <a:srgbClr val="FFFFFF"/>
            </a:solidFill>
            <a:miter lim="400000"/>
            <a:tailEnd type="triangle"/>
          </a:ln>
        </p:spPr>
        <p:txBody>
          <a:bodyPr/>
          <a:lstStyle/>
          <a:p>
            <a:endParaRPr/>
          </a:p>
        </p:txBody>
      </p:sp>
      <p:cxnSp>
        <p:nvCxnSpPr>
          <p:cNvPr id="628" name="连接线"/>
          <p:cNvCxnSpPr>
            <a:stCxn id="612" idx="0"/>
            <a:endCxn id="607" idx="0"/>
          </p:cNvCxnSpPr>
          <p:nvPr/>
        </p:nvCxnSpPr>
        <p:spPr>
          <a:xfrm flipV="1">
            <a:off x="8723062" y="6760173"/>
            <a:ext cx="2902772" cy="1642081"/>
          </a:xfrm>
          <a:prstGeom prst="straightConnector1">
            <a:avLst/>
          </a:prstGeom>
          <a:ln w="25400">
            <a:solidFill>
              <a:srgbClr val="FFFFFF"/>
            </a:solidFill>
            <a:miter lim="400000"/>
          </a:ln>
        </p:spPr>
      </p:cxnSp>
      <p:cxnSp>
        <p:nvCxnSpPr>
          <p:cNvPr id="629" name="连接线"/>
          <p:cNvCxnSpPr>
            <a:stCxn id="611" idx="0"/>
            <a:endCxn id="607" idx="0"/>
          </p:cNvCxnSpPr>
          <p:nvPr/>
        </p:nvCxnSpPr>
        <p:spPr>
          <a:xfrm flipH="1" flipV="1">
            <a:off x="11625833" y="6760173"/>
            <a:ext cx="1200861" cy="1642081"/>
          </a:xfrm>
          <a:prstGeom prst="straightConnector1">
            <a:avLst/>
          </a:prstGeom>
          <a:ln w="25400">
            <a:solidFill>
              <a:srgbClr val="FFFFFF"/>
            </a:solidFill>
            <a:miter lim="400000"/>
            <a:headEnd type="triangle"/>
          </a:ln>
        </p:spPr>
      </p:cxnSp>
      <p:sp>
        <p:nvSpPr>
          <p:cNvPr id="646" name="连接线"/>
          <p:cNvSpPr/>
          <p:nvPr/>
        </p:nvSpPr>
        <p:spPr>
          <a:xfrm>
            <a:off x="6500786" y="8746332"/>
            <a:ext cx="1161827" cy="3769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25400">
            <a:solidFill>
              <a:srgbClr val="FFFFFF"/>
            </a:solidFill>
            <a:miter lim="400000"/>
            <a:tailEnd type="triangle"/>
          </a:ln>
        </p:spPr>
        <p:txBody>
          <a:bodyPr/>
          <a:lstStyle/>
          <a:p>
            <a:endParaRPr/>
          </a:p>
        </p:txBody>
      </p:sp>
      <p:sp>
        <p:nvSpPr>
          <p:cNvPr id="647" name="连接线"/>
          <p:cNvSpPr/>
          <p:nvPr/>
        </p:nvSpPr>
        <p:spPr>
          <a:xfrm>
            <a:off x="9592524" y="8779443"/>
            <a:ext cx="701026" cy="304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25400">
            <a:solidFill>
              <a:srgbClr val="FFFFFF"/>
            </a:solidFill>
            <a:miter lim="400000"/>
            <a:tailEnd type="triangle"/>
          </a:ln>
        </p:spPr>
        <p:txBody>
          <a:bodyPr/>
          <a:lstStyle/>
          <a:p>
            <a:endParaRPr/>
          </a:p>
        </p:txBody>
      </p:sp>
      <p:cxnSp>
        <p:nvCxnSpPr>
          <p:cNvPr id="632" name="连接线"/>
          <p:cNvCxnSpPr>
            <a:stCxn id="616" idx="0"/>
            <a:endCxn id="612" idx="0"/>
          </p:cNvCxnSpPr>
          <p:nvPr/>
        </p:nvCxnSpPr>
        <p:spPr>
          <a:xfrm flipH="1" flipV="1">
            <a:off x="8723062" y="8402253"/>
            <a:ext cx="298451" cy="2746802"/>
          </a:xfrm>
          <a:prstGeom prst="straightConnector1">
            <a:avLst/>
          </a:prstGeom>
          <a:ln w="25400">
            <a:solidFill>
              <a:srgbClr val="FFFFFF"/>
            </a:solidFill>
            <a:miter lim="400000"/>
            <a:headEnd type="triangle"/>
          </a:ln>
        </p:spPr>
      </p:cxnSp>
      <p:cxnSp>
        <p:nvCxnSpPr>
          <p:cNvPr id="633" name="连接线"/>
          <p:cNvCxnSpPr>
            <a:stCxn id="612" idx="0"/>
            <a:endCxn id="613" idx="0"/>
          </p:cNvCxnSpPr>
          <p:nvPr/>
        </p:nvCxnSpPr>
        <p:spPr>
          <a:xfrm flipH="1">
            <a:off x="8351586" y="8402253"/>
            <a:ext cx="371477" cy="1832402"/>
          </a:xfrm>
          <a:prstGeom prst="straightConnector1">
            <a:avLst/>
          </a:prstGeom>
          <a:ln w="25400">
            <a:solidFill>
              <a:srgbClr val="FFFFFF"/>
            </a:solidFill>
            <a:miter lim="400000"/>
            <a:tailEnd type="triangle"/>
          </a:ln>
        </p:spPr>
      </p:cxnSp>
      <p:sp>
        <p:nvSpPr>
          <p:cNvPr id="648" name="连接线"/>
          <p:cNvSpPr/>
          <p:nvPr/>
        </p:nvSpPr>
        <p:spPr>
          <a:xfrm>
            <a:off x="7794162" y="8779443"/>
            <a:ext cx="436512" cy="3343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25400">
            <a:solidFill>
              <a:srgbClr val="FFFFFF"/>
            </a:solidFill>
            <a:miter lim="400000"/>
            <a:tailEnd type="triangle"/>
          </a:ln>
        </p:spPr>
        <p:txBody>
          <a:bodyPr/>
          <a:lstStyle/>
          <a:p>
            <a:endParaRPr/>
          </a:p>
        </p:txBody>
      </p:sp>
      <p:sp>
        <p:nvSpPr>
          <p:cNvPr id="649" name="连接线"/>
          <p:cNvSpPr/>
          <p:nvPr/>
        </p:nvSpPr>
        <p:spPr>
          <a:xfrm>
            <a:off x="7144391" y="8779443"/>
            <a:ext cx="789256" cy="37711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25400">
            <a:solidFill>
              <a:srgbClr val="FFFFFF"/>
            </a:solidFill>
            <a:miter lim="400000"/>
            <a:tailEnd type="triangle"/>
          </a:ln>
        </p:spPr>
        <p:txBody>
          <a:bodyPr/>
          <a:lstStyle/>
          <a:p>
            <a:endParaRPr/>
          </a:p>
        </p:txBody>
      </p:sp>
      <p:sp>
        <p:nvSpPr>
          <p:cNvPr id="650" name="连接线"/>
          <p:cNvSpPr/>
          <p:nvPr/>
        </p:nvSpPr>
        <p:spPr>
          <a:xfrm>
            <a:off x="9187729" y="8779443"/>
            <a:ext cx="434696" cy="3528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25400">
            <a:solidFill>
              <a:srgbClr val="FFFFFF"/>
            </a:solidFill>
            <a:miter lim="400000"/>
            <a:tailEnd type="triangle"/>
          </a:ln>
        </p:spPr>
        <p:txBody>
          <a:bodyPr/>
          <a:lstStyle/>
          <a:p>
            <a:endParaRPr/>
          </a:p>
        </p:txBody>
      </p:sp>
      <p:cxnSp>
        <p:nvCxnSpPr>
          <p:cNvPr id="637" name="连接线"/>
          <p:cNvCxnSpPr>
            <a:stCxn id="611" idx="0"/>
            <a:endCxn id="620" idx="0"/>
          </p:cNvCxnSpPr>
          <p:nvPr/>
        </p:nvCxnSpPr>
        <p:spPr>
          <a:xfrm flipH="1">
            <a:off x="12434142" y="8402253"/>
            <a:ext cx="392552" cy="1832402"/>
          </a:xfrm>
          <a:prstGeom prst="straightConnector1">
            <a:avLst/>
          </a:prstGeom>
          <a:ln w="25400">
            <a:solidFill>
              <a:srgbClr val="FFFFFF"/>
            </a:solidFill>
            <a:miter lim="400000"/>
            <a:tailEnd type="triangle"/>
          </a:ln>
        </p:spPr>
      </p:cxnSp>
      <p:cxnSp>
        <p:nvCxnSpPr>
          <p:cNvPr id="638" name="连接线"/>
          <p:cNvCxnSpPr>
            <a:stCxn id="611" idx="0"/>
            <a:endCxn id="621" idx="0"/>
          </p:cNvCxnSpPr>
          <p:nvPr/>
        </p:nvCxnSpPr>
        <p:spPr>
          <a:xfrm>
            <a:off x="12826693" y="8402253"/>
            <a:ext cx="476733" cy="1832402"/>
          </a:xfrm>
          <a:prstGeom prst="straightConnector1">
            <a:avLst/>
          </a:prstGeom>
          <a:ln w="25400">
            <a:solidFill>
              <a:srgbClr val="FFFFFF"/>
            </a:solidFill>
            <a:miter lim="400000"/>
            <a:tailEnd type="triangle"/>
          </a:ln>
        </p:spPr>
      </p:cxnSp>
      <p:cxnSp>
        <p:nvCxnSpPr>
          <p:cNvPr id="639" name="连接线"/>
          <p:cNvCxnSpPr>
            <a:stCxn id="610" idx="0"/>
            <a:endCxn id="622" idx="0"/>
          </p:cNvCxnSpPr>
          <p:nvPr/>
        </p:nvCxnSpPr>
        <p:spPr>
          <a:xfrm>
            <a:off x="13303425" y="6760173"/>
            <a:ext cx="2481282" cy="1647069"/>
          </a:xfrm>
          <a:prstGeom prst="straightConnector1">
            <a:avLst/>
          </a:prstGeom>
          <a:ln w="25400">
            <a:solidFill>
              <a:srgbClr val="FFFFFF"/>
            </a:solidFill>
            <a:miter lim="400000"/>
            <a:tailEnd type="triangle"/>
          </a:ln>
        </p:spPr>
      </p:cxnSp>
      <p:cxnSp>
        <p:nvCxnSpPr>
          <p:cNvPr id="640" name="连接线"/>
          <p:cNvCxnSpPr>
            <a:stCxn id="610" idx="0"/>
            <a:endCxn id="623" idx="0"/>
          </p:cNvCxnSpPr>
          <p:nvPr/>
        </p:nvCxnSpPr>
        <p:spPr>
          <a:xfrm>
            <a:off x="13303425" y="6760173"/>
            <a:ext cx="3723977" cy="1655957"/>
          </a:xfrm>
          <a:prstGeom prst="straightConnector1">
            <a:avLst/>
          </a:prstGeom>
          <a:ln w="25400">
            <a:solidFill>
              <a:srgbClr val="FFFFFF"/>
            </a:solidFill>
            <a:miter lim="400000"/>
            <a:tailEnd type="triangle"/>
          </a:ln>
        </p:spPr>
      </p:cxnSp>
      <p:cxnSp>
        <p:nvCxnSpPr>
          <p:cNvPr id="641" name="连接线"/>
          <p:cNvCxnSpPr>
            <a:stCxn id="610" idx="0"/>
            <a:endCxn id="624" idx="0"/>
          </p:cNvCxnSpPr>
          <p:nvPr/>
        </p:nvCxnSpPr>
        <p:spPr>
          <a:xfrm>
            <a:off x="13303425" y="6760173"/>
            <a:ext cx="4867680" cy="1317054"/>
          </a:xfrm>
          <a:prstGeom prst="straightConnector1">
            <a:avLst/>
          </a:prstGeom>
          <a:ln w="25400">
            <a:solidFill>
              <a:srgbClr val="FFFFFF"/>
            </a:solidFill>
            <a:miter lim="400000"/>
            <a:tailEnd type="triangle"/>
          </a:ln>
        </p:spPr>
      </p:cxnSp>
      <p:cxnSp>
        <p:nvCxnSpPr>
          <p:cNvPr id="642" name="连接线"/>
          <p:cNvCxnSpPr>
            <a:stCxn id="625" idx="0"/>
            <a:endCxn id="621" idx="0"/>
          </p:cNvCxnSpPr>
          <p:nvPr/>
        </p:nvCxnSpPr>
        <p:spPr>
          <a:xfrm flipH="1">
            <a:off x="13303425" y="10111844"/>
            <a:ext cx="3308242" cy="122811"/>
          </a:xfrm>
          <a:prstGeom prst="straightConnector1">
            <a:avLst/>
          </a:prstGeom>
          <a:ln w="25400">
            <a:solidFill>
              <a:srgbClr val="FFFFFF"/>
            </a:solidFill>
            <a:miter lim="400000"/>
          </a:ln>
        </p:spPr>
      </p:cxnSp>
      <p:cxnSp>
        <p:nvCxnSpPr>
          <p:cNvPr id="643" name="连接线"/>
          <p:cNvCxnSpPr>
            <a:stCxn id="626" idx="0"/>
            <a:endCxn id="621" idx="0"/>
          </p:cNvCxnSpPr>
          <p:nvPr/>
        </p:nvCxnSpPr>
        <p:spPr>
          <a:xfrm flipH="1" flipV="1">
            <a:off x="13303425" y="10234654"/>
            <a:ext cx="2798479" cy="516433"/>
          </a:xfrm>
          <a:prstGeom prst="straightConnector1">
            <a:avLst/>
          </a:prstGeom>
          <a:ln w="25400">
            <a:solidFill>
              <a:srgbClr val="FFFFFF"/>
            </a:solidFill>
            <a:miter lim="400000"/>
          </a:ln>
        </p:spPr>
      </p:cxnSp>
      <p:sp>
        <p:nvSpPr>
          <p:cNvPr id="651" name="连接线"/>
          <p:cNvSpPr/>
          <p:nvPr/>
        </p:nvSpPr>
        <p:spPr>
          <a:xfrm>
            <a:off x="20016619" y="5148895"/>
            <a:ext cx="1736624" cy="82567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w="25400">
            <a:solidFill>
              <a:srgbClr val="FFFFFF"/>
            </a:solidFill>
            <a:miter lim="400000"/>
            <a:headEnd type="triangle"/>
          </a:ln>
        </p:spPr>
        <p:txBody>
          <a:bodyPr/>
          <a:lstStyle/>
          <a:p>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653"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654" name="增值税计算： 简易计税方法"/>
          <p:cNvSpPr txBox="1"/>
          <p:nvPr/>
        </p:nvSpPr>
        <p:spPr>
          <a:xfrm>
            <a:off x="1978518" y="1217528"/>
            <a:ext cx="9511284"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6000" b="1">
                <a:latin typeface="Helvetica"/>
                <a:ea typeface="Helvetica"/>
                <a:cs typeface="Helvetica"/>
                <a:sym typeface="Helvetica"/>
              </a:defRPr>
            </a:lvl1pPr>
          </a:lstStyle>
          <a:p>
            <a:r>
              <a:t>增值税计算： 简易计税方法</a:t>
            </a:r>
          </a:p>
        </p:txBody>
      </p:sp>
      <p:graphicFrame>
        <p:nvGraphicFramePr>
          <p:cNvPr id="655" name="表格"/>
          <p:cNvGraphicFramePr/>
          <p:nvPr/>
        </p:nvGraphicFramePr>
        <p:xfrm>
          <a:off x="2862500" y="3731876"/>
          <a:ext cx="18658999" cy="8966160"/>
        </p:xfrm>
        <a:graphic>
          <a:graphicData uri="http://schemas.openxmlformats.org/drawingml/2006/table">
            <a:tbl>
              <a:tblPr>
                <a:tableStyleId>{4C3C2611-4C71-4FC5-86AE-919BDF0F9419}</a:tableStyleId>
              </a:tblPr>
              <a:tblGrid>
                <a:gridCol w="3813641"/>
                <a:gridCol w="1800667"/>
                <a:gridCol w="13044691"/>
              </a:tblGrid>
              <a:tr h="675636">
                <a:tc>
                  <a:txBody>
                    <a:bodyPr/>
                    <a:lstStyle/>
                    <a:p>
                      <a:pPr defTabSz="1828800">
                        <a:defRPr sz="1800">
                          <a:solidFill>
                            <a:srgbClr val="000000"/>
                          </a:solidFill>
                        </a:defRPr>
                      </a:pPr>
                      <a:r>
                        <a:rPr sz="3000" b="1">
                          <a:latin typeface="微软雅黑"/>
                          <a:ea typeface="微软雅黑"/>
                          <a:cs typeface="微软雅黑"/>
                          <a:sym typeface="微软雅黑"/>
                        </a:rPr>
                        <a:t>适用对象</a:t>
                      </a:r>
                    </a:p>
                  </a:txBody>
                  <a:tcPr marL="45718" marR="45718" marT="45718" marB="45718" horzOverflow="overflow">
                    <a:lnL w="25400">
                      <a:solidFill>
                        <a:srgbClr val="FFFFFF"/>
                      </a:solidFill>
                    </a:lnL>
                    <a:lnR w="25400">
                      <a:solidFill>
                        <a:srgbClr val="FFFFFF"/>
                      </a:solidFill>
                    </a:lnR>
                    <a:lnT w="25400">
                      <a:solidFill>
                        <a:srgbClr val="FFFFFF"/>
                      </a:solidFill>
                    </a:lnT>
                    <a:lnB w="76200">
                      <a:solidFill>
                        <a:srgbClr val="FFFFFF"/>
                      </a:solidFill>
                    </a:lnB>
                    <a:solidFill>
                      <a:schemeClr val="accent4">
                        <a:hueOff val="102361"/>
                        <a:satOff val="14118"/>
                        <a:lumOff val="10675"/>
                      </a:schemeClr>
                    </a:solidFill>
                  </a:tcPr>
                </a:tc>
                <a:tc>
                  <a:txBody>
                    <a:bodyPr/>
                    <a:lstStyle/>
                    <a:p>
                      <a:pPr defTabSz="1828800">
                        <a:defRPr sz="1800">
                          <a:solidFill>
                            <a:srgbClr val="000000"/>
                          </a:solidFill>
                        </a:defRPr>
                      </a:pPr>
                      <a:r>
                        <a:rPr sz="3000" b="1">
                          <a:latin typeface="微软雅黑"/>
                          <a:ea typeface="微软雅黑"/>
                          <a:cs typeface="微软雅黑"/>
                          <a:sym typeface="微软雅黑"/>
                        </a:rPr>
                        <a:t>税率</a:t>
                      </a:r>
                    </a:p>
                  </a:txBody>
                  <a:tcPr marL="45718" marR="45718" marT="45718" marB="45718" horzOverflow="overflow">
                    <a:lnL w="25400">
                      <a:solidFill>
                        <a:srgbClr val="FFFFFF"/>
                      </a:solidFill>
                    </a:lnL>
                    <a:lnR w="25400">
                      <a:solidFill>
                        <a:srgbClr val="FFFFFF"/>
                      </a:solidFill>
                    </a:lnR>
                    <a:lnT w="25400">
                      <a:solidFill>
                        <a:srgbClr val="FFFFFF"/>
                      </a:solidFill>
                    </a:lnT>
                    <a:lnB w="76200">
                      <a:solidFill>
                        <a:srgbClr val="FFFFFF"/>
                      </a:solidFill>
                    </a:lnB>
                    <a:solidFill>
                      <a:schemeClr val="accent4">
                        <a:hueOff val="102361"/>
                        <a:satOff val="14118"/>
                        <a:lumOff val="10675"/>
                      </a:schemeClr>
                    </a:solidFill>
                  </a:tcPr>
                </a:tc>
                <a:tc>
                  <a:txBody>
                    <a:bodyPr/>
                    <a:lstStyle/>
                    <a:p>
                      <a:pPr defTabSz="1828800">
                        <a:defRPr sz="1800">
                          <a:solidFill>
                            <a:srgbClr val="000000"/>
                          </a:solidFill>
                        </a:defRPr>
                      </a:pPr>
                      <a:r>
                        <a:rPr sz="3000" b="1">
                          <a:latin typeface="微软雅黑"/>
                          <a:ea typeface="微软雅黑"/>
                          <a:cs typeface="微软雅黑"/>
                          <a:sym typeface="微软雅黑"/>
                        </a:rPr>
                        <a:t>具体</a:t>
                      </a:r>
                    </a:p>
                  </a:txBody>
                  <a:tcPr marL="45718" marR="45718" marT="45718" marB="45718" horzOverflow="overflow">
                    <a:lnL w="25400">
                      <a:solidFill>
                        <a:srgbClr val="FFFFFF"/>
                      </a:solidFill>
                    </a:lnL>
                    <a:lnR w="25400">
                      <a:solidFill>
                        <a:srgbClr val="FFFFFF"/>
                      </a:solidFill>
                    </a:lnR>
                    <a:lnT w="25400">
                      <a:solidFill>
                        <a:srgbClr val="FFFFFF"/>
                      </a:solidFill>
                    </a:lnT>
                    <a:lnB w="76200">
                      <a:solidFill>
                        <a:srgbClr val="FFFFFF"/>
                      </a:solidFill>
                    </a:lnB>
                    <a:solidFill>
                      <a:schemeClr val="accent4">
                        <a:hueOff val="102361"/>
                        <a:satOff val="14118"/>
                        <a:lumOff val="10675"/>
                      </a:schemeClr>
                    </a:solidFill>
                  </a:tcPr>
                </a:tc>
              </a:tr>
              <a:tr h="726436">
                <a:tc>
                  <a:txBody>
                    <a:bodyPr/>
                    <a:lstStyle/>
                    <a:p>
                      <a:pPr defTabSz="1828800">
                        <a:defRPr sz="1800">
                          <a:solidFill>
                            <a:srgbClr val="000000"/>
                          </a:solidFill>
                        </a:defRPr>
                      </a:pPr>
                      <a:r>
                        <a:rPr sz="3000">
                          <a:latin typeface="微软雅黑"/>
                          <a:ea typeface="微软雅黑"/>
                          <a:cs typeface="微软雅黑"/>
                          <a:sym typeface="微软雅黑"/>
                        </a:rPr>
                        <a:t>公共交通运输服务</a:t>
                      </a:r>
                    </a:p>
                  </a:txBody>
                  <a:tcPr marL="45718" marR="45718" marT="45718" marB="45718" anchor="ctr" horzOverflow="overflow">
                    <a:lnL w="25400">
                      <a:solidFill>
                        <a:srgbClr val="FFFFFF"/>
                      </a:solidFill>
                    </a:lnL>
                    <a:lnR w="25400">
                      <a:solidFill>
                        <a:srgbClr val="FFFFFF"/>
                      </a:solidFill>
                    </a:lnR>
                    <a:lnT w="76200">
                      <a:solidFill>
                        <a:srgbClr val="FFFFFF"/>
                      </a:solidFill>
                    </a:lnT>
                    <a:lnB w="76200">
                      <a:solidFill>
                        <a:srgbClr val="FFFFFF"/>
                      </a:solidFill>
                    </a:lnB>
                    <a:solidFill>
                      <a:srgbClr val="FFF3E2"/>
                    </a:solidFill>
                  </a:tcPr>
                </a:tc>
                <a:tc>
                  <a:txBody>
                    <a:bodyPr/>
                    <a:lstStyle/>
                    <a:p>
                      <a:pPr defTabSz="1828800">
                        <a:defRPr sz="1800">
                          <a:solidFill>
                            <a:srgbClr val="000000"/>
                          </a:solidFill>
                        </a:defRPr>
                      </a:pPr>
                      <a:r>
                        <a:rPr sz="3000">
                          <a:latin typeface="微软雅黑"/>
                          <a:ea typeface="微软雅黑"/>
                          <a:cs typeface="微软雅黑"/>
                          <a:sym typeface="微软雅黑"/>
                        </a:rPr>
                        <a:t>3%</a:t>
                      </a:r>
                    </a:p>
                  </a:txBody>
                  <a:tcPr marL="45718" marR="45718" marT="45718" marB="45718" anchor="ctr" horzOverflow="overflow">
                    <a:lnL w="25400">
                      <a:solidFill>
                        <a:srgbClr val="FFFFFF"/>
                      </a:solidFill>
                    </a:lnL>
                    <a:lnR w="25400">
                      <a:solidFill>
                        <a:srgbClr val="FFFFFF"/>
                      </a:solidFill>
                    </a:lnR>
                    <a:lnT w="76200">
                      <a:solidFill>
                        <a:srgbClr val="FFFFFF"/>
                      </a:solidFill>
                    </a:lnT>
                    <a:lnB w="76200">
                      <a:solidFill>
                        <a:srgbClr val="FFFFFF"/>
                      </a:solidFill>
                    </a:lnB>
                    <a:solidFill>
                      <a:srgbClr val="FFF3E2"/>
                    </a:solidFill>
                  </a:tcPr>
                </a:tc>
                <a:tc>
                  <a:txBody>
                    <a:bodyPr/>
                    <a:lstStyle/>
                    <a:p>
                      <a:pPr algn="l" defTabSz="1828800">
                        <a:defRPr sz="1800">
                          <a:solidFill>
                            <a:srgbClr val="000000"/>
                          </a:solidFill>
                        </a:defRPr>
                      </a:pPr>
                      <a:r>
                        <a:rPr sz="3000">
                          <a:latin typeface="微软雅黑"/>
                          <a:ea typeface="微软雅黑"/>
                          <a:cs typeface="微软雅黑"/>
                          <a:sym typeface="微软雅黑"/>
                        </a:rPr>
                        <a:t>轮客渡、公交客运、地铁、城市轻轨、出租车、长途客运、班车</a:t>
                      </a:r>
                    </a:p>
                  </a:txBody>
                  <a:tcPr marL="45718" marR="45718" marT="45718" marB="45718" anchor="ctr" horzOverflow="overflow">
                    <a:lnL w="25400">
                      <a:solidFill>
                        <a:srgbClr val="FFFFFF"/>
                      </a:solidFill>
                    </a:lnL>
                    <a:lnR w="25400">
                      <a:solidFill>
                        <a:srgbClr val="FFFFFF"/>
                      </a:solidFill>
                    </a:lnR>
                    <a:lnT w="76200">
                      <a:solidFill>
                        <a:srgbClr val="FFFFFF"/>
                      </a:solidFill>
                    </a:lnT>
                    <a:lnB w="76200">
                      <a:solidFill>
                        <a:srgbClr val="FFFFFF"/>
                      </a:solidFill>
                    </a:lnB>
                    <a:solidFill>
                      <a:srgbClr val="FFF3E2"/>
                    </a:solidFill>
                  </a:tcPr>
                </a:tc>
              </a:tr>
              <a:tr h="2275836">
                <a:tc>
                  <a:txBody>
                    <a:bodyPr/>
                    <a:lstStyle/>
                    <a:p>
                      <a:pPr defTabSz="1828800">
                        <a:defRPr sz="1800">
                          <a:solidFill>
                            <a:srgbClr val="000000"/>
                          </a:solidFill>
                        </a:defRPr>
                      </a:pPr>
                      <a:r>
                        <a:rPr sz="3000">
                          <a:latin typeface="微软雅黑"/>
                          <a:ea typeface="微软雅黑"/>
                          <a:cs typeface="微软雅黑"/>
                          <a:sym typeface="微软雅黑"/>
                        </a:rPr>
                        <a:t>经认定的动漫企业为开发动漫产品</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c>
                  <a:txBody>
                    <a:bodyPr/>
                    <a:lstStyle/>
                    <a:p>
                      <a:pPr defTabSz="1828800">
                        <a:defRPr sz="1800">
                          <a:solidFill>
                            <a:srgbClr val="000000"/>
                          </a:solidFill>
                        </a:defRPr>
                      </a:pPr>
                      <a:r>
                        <a:rPr sz="3000">
                          <a:latin typeface="微软雅黑"/>
                          <a:ea typeface="微软雅黑"/>
                          <a:cs typeface="微软雅黑"/>
                          <a:sym typeface="微软雅黑"/>
                        </a:rPr>
                        <a:t>3%</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c>
                  <a:txBody>
                    <a:bodyPr/>
                    <a:lstStyle/>
                    <a:p>
                      <a:pPr algn="l" defTabSz="1828800">
                        <a:defRPr sz="3000">
                          <a:solidFill>
                            <a:srgbClr val="000000"/>
                          </a:solidFill>
                          <a:latin typeface="微软雅黑"/>
                          <a:ea typeface="微软雅黑"/>
                          <a:cs typeface="微软雅黑"/>
                          <a:sym typeface="微软雅黑"/>
                        </a:defRPr>
                      </a:pPr>
                      <a:r>
                        <a:t>动漫脚本编撰、形象设计、背景设计、动画设计、分镜、动画制作、摄制、描线、上色、画面合成、配音、配乐、音效合成、剪辑、字幕制作、压缩转码(面向网络动漫、手机动漫格式适配)服务，以及在境内转让动漫版权(包括动漫品牌、形象或者内容的授权及再授权)。</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r>
              <a:tr h="675636">
                <a:tc>
                  <a:txBody>
                    <a:bodyPr/>
                    <a:lstStyle/>
                    <a:p>
                      <a:pPr defTabSz="1828800">
                        <a:defRPr sz="1800">
                          <a:solidFill>
                            <a:srgbClr val="000000"/>
                          </a:solidFill>
                        </a:defRPr>
                      </a:pPr>
                      <a:r>
                        <a:rPr sz="3000">
                          <a:latin typeface="微软雅黑"/>
                          <a:ea typeface="微软雅黑"/>
                          <a:cs typeface="微软雅黑"/>
                          <a:sym typeface="微软雅黑"/>
                        </a:rPr>
                        <a:t>电影放映服务</a:t>
                      </a: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rgbClr val="FFF3E2"/>
                    </a:solidFill>
                  </a:tcPr>
                </a:tc>
                <a:tc>
                  <a:txBody>
                    <a:bodyPr/>
                    <a:lstStyle/>
                    <a:p>
                      <a:pPr defTabSz="1828800">
                        <a:defRPr sz="1800">
                          <a:solidFill>
                            <a:srgbClr val="000000"/>
                          </a:solidFill>
                        </a:defRPr>
                      </a:pPr>
                      <a:r>
                        <a:rPr sz="3000">
                          <a:latin typeface="微软雅黑"/>
                          <a:ea typeface="微软雅黑"/>
                          <a:cs typeface="微软雅黑"/>
                          <a:sym typeface="微软雅黑"/>
                        </a:rPr>
                        <a:t>3%</a:t>
                      </a: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rgbClr val="FFF3E2"/>
                    </a:solidFill>
                  </a:tcPr>
                </a:tc>
                <a:tc>
                  <a:txBody>
                    <a:bodyPr/>
                    <a:lstStyle/>
                    <a:p>
                      <a:pPr algn="l" defTabSz="1828800">
                        <a:defRPr sz="3000">
                          <a:solidFill>
                            <a:srgbClr val="000000"/>
                          </a:solidFill>
                          <a:latin typeface="微软雅黑"/>
                          <a:ea typeface="微软雅黑"/>
                          <a:cs typeface="微软雅黑"/>
                          <a:sym typeface="微软雅黑"/>
                        </a:defRPr>
                      </a:pPr>
                      <a:endParaRP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rgbClr val="FFF3E2"/>
                    </a:solidFill>
                  </a:tcPr>
                </a:tc>
              </a:tr>
              <a:tr h="675636">
                <a:tc>
                  <a:txBody>
                    <a:bodyPr/>
                    <a:lstStyle/>
                    <a:p>
                      <a:pPr defTabSz="1828800">
                        <a:defRPr sz="1800">
                          <a:solidFill>
                            <a:srgbClr val="000000"/>
                          </a:solidFill>
                        </a:defRPr>
                      </a:pPr>
                      <a:r>
                        <a:rPr sz="3000">
                          <a:latin typeface="微软雅黑"/>
                          <a:ea typeface="微软雅黑"/>
                          <a:cs typeface="微软雅黑"/>
                          <a:sym typeface="微软雅黑"/>
                        </a:rPr>
                        <a:t>收派服务</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c>
                  <a:txBody>
                    <a:bodyPr/>
                    <a:lstStyle/>
                    <a:p>
                      <a:pPr defTabSz="1828800">
                        <a:defRPr sz="1800">
                          <a:solidFill>
                            <a:srgbClr val="000000"/>
                          </a:solidFill>
                        </a:defRPr>
                      </a:pPr>
                      <a:r>
                        <a:rPr sz="3000">
                          <a:latin typeface="微软雅黑"/>
                          <a:ea typeface="微软雅黑"/>
                          <a:cs typeface="微软雅黑"/>
                          <a:sym typeface="微软雅黑"/>
                        </a:rPr>
                        <a:t>3%</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c>
                  <a:txBody>
                    <a:bodyPr/>
                    <a:lstStyle/>
                    <a:p>
                      <a:pPr algn="l" defTabSz="1828800">
                        <a:defRPr sz="3000">
                          <a:solidFill>
                            <a:srgbClr val="000000"/>
                          </a:solidFill>
                          <a:latin typeface="微软雅黑"/>
                          <a:ea typeface="微软雅黑"/>
                          <a:cs typeface="微软雅黑"/>
                          <a:sym typeface="微软雅黑"/>
                        </a:defRPr>
                      </a:pPr>
                      <a:endParaRP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r>
              <a:tr h="675636">
                <a:tc>
                  <a:txBody>
                    <a:bodyPr/>
                    <a:lstStyle/>
                    <a:p>
                      <a:pPr defTabSz="1828800">
                        <a:defRPr sz="1800">
                          <a:solidFill>
                            <a:srgbClr val="000000"/>
                          </a:solidFill>
                        </a:defRPr>
                      </a:pPr>
                      <a:r>
                        <a:rPr sz="3000">
                          <a:latin typeface="微软雅黑"/>
                          <a:ea typeface="微软雅黑"/>
                          <a:cs typeface="微软雅黑"/>
                          <a:sym typeface="微软雅黑"/>
                        </a:rPr>
                        <a:t>装卸搬运服务</a:t>
                      </a: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rgbClr val="FFF3E2"/>
                    </a:solidFill>
                  </a:tcPr>
                </a:tc>
                <a:tc>
                  <a:txBody>
                    <a:bodyPr/>
                    <a:lstStyle/>
                    <a:p>
                      <a:pPr defTabSz="1828800">
                        <a:defRPr sz="1800">
                          <a:solidFill>
                            <a:srgbClr val="000000"/>
                          </a:solidFill>
                        </a:defRPr>
                      </a:pPr>
                      <a:r>
                        <a:rPr sz="3000">
                          <a:latin typeface="微软雅黑"/>
                          <a:ea typeface="微软雅黑"/>
                          <a:cs typeface="微软雅黑"/>
                          <a:sym typeface="微软雅黑"/>
                        </a:rPr>
                        <a:t>3%</a:t>
                      </a: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rgbClr val="FFF3E2"/>
                    </a:solidFill>
                  </a:tcPr>
                </a:tc>
                <a:tc>
                  <a:txBody>
                    <a:bodyPr/>
                    <a:lstStyle/>
                    <a:p>
                      <a:pPr algn="l" defTabSz="1828800">
                        <a:defRPr sz="3000">
                          <a:solidFill>
                            <a:srgbClr val="000000"/>
                          </a:solidFill>
                          <a:latin typeface="微软雅黑"/>
                          <a:ea typeface="微软雅黑"/>
                          <a:cs typeface="微软雅黑"/>
                          <a:sym typeface="微软雅黑"/>
                        </a:defRPr>
                      </a:pPr>
                      <a:endParaRP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rgbClr val="FFF3E2"/>
                    </a:solidFill>
                  </a:tcPr>
                </a:tc>
              </a:tr>
              <a:tr h="675636">
                <a:tc>
                  <a:txBody>
                    <a:bodyPr/>
                    <a:lstStyle/>
                    <a:p>
                      <a:pPr defTabSz="1828800">
                        <a:defRPr sz="1800">
                          <a:solidFill>
                            <a:srgbClr val="000000"/>
                          </a:solidFill>
                        </a:defRPr>
                      </a:pPr>
                      <a:r>
                        <a:rPr sz="3000">
                          <a:latin typeface="微软雅黑"/>
                          <a:ea typeface="微软雅黑"/>
                          <a:cs typeface="微软雅黑"/>
                          <a:sym typeface="微软雅黑"/>
                        </a:rPr>
                        <a:t>仓储服务</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c>
                  <a:txBody>
                    <a:bodyPr/>
                    <a:lstStyle/>
                    <a:p>
                      <a:pPr defTabSz="1828800">
                        <a:defRPr sz="1800">
                          <a:solidFill>
                            <a:srgbClr val="000000"/>
                          </a:solidFill>
                        </a:defRPr>
                      </a:pPr>
                      <a:r>
                        <a:rPr sz="3000">
                          <a:latin typeface="微软雅黑"/>
                          <a:ea typeface="微软雅黑"/>
                          <a:cs typeface="微软雅黑"/>
                          <a:sym typeface="微软雅黑"/>
                        </a:rPr>
                        <a:t>3%</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c>
                  <a:txBody>
                    <a:bodyPr/>
                    <a:lstStyle/>
                    <a:p>
                      <a:pPr algn="l" defTabSz="1828800">
                        <a:defRPr sz="3000">
                          <a:solidFill>
                            <a:srgbClr val="000000"/>
                          </a:solidFill>
                          <a:latin typeface="微软雅黑"/>
                          <a:ea typeface="微软雅黑"/>
                          <a:cs typeface="微软雅黑"/>
                          <a:sym typeface="微软雅黑"/>
                        </a:defRPr>
                      </a:pPr>
                      <a:endParaRP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r>
              <a:tr h="675636">
                <a:tc>
                  <a:txBody>
                    <a:bodyPr/>
                    <a:lstStyle/>
                    <a:p>
                      <a:pPr defTabSz="1828800">
                        <a:defRPr sz="1800">
                          <a:solidFill>
                            <a:srgbClr val="000000"/>
                          </a:solidFill>
                        </a:defRPr>
                      </a:pPr>
                      <a:r>
                        <a:rPr sz="3000">
                          <a:latin typeface="微软雅黑"/>
                          <a:ea typeface="微软雅黑"/>
                          <a:cs typeface="微软雅黑"/>
                          <a:sym typeface="微软雅黑"/>
                        </a:rPr>
                        <a:t>文化体育服务</a:t>
                      </a: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rgbClr val="FFF3E2"/>
                    </a:solidFill>
                  </a:tcPr>
                </a:tc>
                <a:tc>
                  <a:txBody>
                    <a:bodyPr/>
                    <a:lstStyle/>
                    <a:p>
                      <a:pPr defTabSz="1828800">
                        <a:defRPr sz="1800">
                          <a:solidFill>
                            <a:srgbClr val="000000"/>
                          </a:solidFill>
                        </a:defRPr>
                      </a:pPr>
                      <a:r>
                        <a:rPr sz="3000">
                          <a:latin typeface="微软雅黑"/>
                          <a:ea typeface="微软雅黑"/>
                          <a:cs typeface="微软雅黑"/>
                          <a:sym typeface="微软雅黑"/>
                        </a:rPr>
                        <a:t>3%</a:t>
                      </a:r>
                    </a:p>
                  </a:txBody>
                  <a:tcPr marL="45718" marR="45718" marT="45718" marB="45718"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FFF3E2"/>
                    </a:solidFill>
                  </a:tcPr>
                </a:tc>
                <a:tc>
                  <a:txBody>
                    <a:bodyPr/>
                    <a:lstStyle/>
                    <a:p>
                      <a:pPr algn="l" defTabSz="1828800">
                        <a:defRPr sz="3000">
                          <a:solidFill>
                            <a:srgbClr val="000000"/>
                          </a:solidFill>
                          <a:latin typeface="微软雅黑"/>
                          <a:ea typeface="微软雅黑"/>
                          <a:cs typeface="微软雅黑"/>
                          <a:sym typeface="微软雅黑"/>
                        </a:defRPr>
                      </a:pPr>
                      <a:endParaRP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rgbClr val="FFF3E2"/>
                    </a:solidFill>
                  </a:tcPr>
                </a:tc>
              </a:tr>
              <a:tr h="1234436">
                <a:tc>
                  <a:txBody>
                    <a:bodyPr/>
                    <a:lstStyle/>
                    <a:p>
                      <a:pPr defTabSz="1828800">
                        <a:defRPr sz="1800">
                          <a:solidFill>
                            <a:srgbClr val="000000"/>
                          </a:solidFill>
                        </a:defRPr>
                      </a:pPr>
                      <a:r>
                        <a:rPr sz="3000">
                          <a:latin typeface="微软雅黑"/>
                          <a:ea typeface="微软雅黑"/>
                          <a:cs typeface="微软雅黑"/>
                          <a:sym typeface="微软雅黑"/>
                        </a:rPr>
                        <a:t>有形动产租赁</a:t>
                      </a:r>
                    </a:p>
                  </a:txBody>
                  <a:tcPr marL="45718" marR="45718" marT="45718" marB="45718" anchor="ctr" horzOverflow="overflow">
                    <a:lnL w="25400">
                      <a:solidFill>
                        <a:srgbClr val="FFFFFF"/>
                      </a:solidFill>
                    </a:lnL>
                    <a:lnR w="25400">
                      <a:solidFill>
                        <a:srgbClr val="FFFFFF"/>
                      </a:solidFill>
                    </a:lnR>
                    <a:lnT w="76200">
                      <a:solidFill>
                        <a:srgbClr val="FFFFFF"/>
                      </a:solidFill>
                    </a:lnT>
                    <a:lnB w="76200">
                      <a:solidFill>
                        <a:srgbClr val="FFFFFF"/>
                      </a:solidFill>
                    </a:lnB>
                    <a:solidFill>
                      <a:srgbClr val="FFFDFE"/>
                    </a:solidFill>
                  </a:tcPr>
                </a:tc>
                <a:tc>
                  <a:txBody>
                    <a:bodyPr/>
                    <a:lstStyle/>
                    <a:p>
                      <a:pPr defTabSz="1828800">
                        <a:defRPr sz="1800">
                          <a:solidFill>
                            <a:srgbClr val="000000"/>
                          </a:solidFill>
                        </a:defRPr>
                      </a:pPr>
                      <a:r>
                        <a:rPr sz="3000">
                          <a:latin typeface="微软雅黑"/>
                          <a:ea typeface="微软雅黑"/>
                          <a:cs typeface="微软雅黑"/>
                          <a:sym typeface="微软雅黑"/>
                        </a:rPr>
                        <a:t>3%</a:t>
                      </a: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rgbClr val="FFFDFE"/>
                    </a:solidFill>
                  </a:tcPr>
                </a:tc>
                <a:tc>
                  <a:txBody>
                    <a:bodyPr/>
                    <a:lstStyle/>
                    <a:p>
                      <a:pPr algn="l" defTabSz="1828800">
                        <a:defRPr sz="1800">
                          <a:solidFill>
                            <a:srgbClr val="000000"/>
                          </a:solidFill>
                        </a:defRPr>
                      </a:pPr>
                      <a:r>
                        <a:rPr sz="3000">
                          <a:latin typeface="微软雅黑"/>
                          <a:ea typeface="微软雅黑"/>
                          <a:cs typeface="微软雅黑"/>
                          <a:sym typeface="微软雅黑"/>
                        </a:rPr>
                        <a:t>以纳入营改增试点之日前取得的有形动产为标的物提供的经营租赁服务
在纳入营改增试点之日前签订的尚未执行完毕的有形动产租赁合同</a:t>
                      </a:r>
                    </a:p>
                  </a:txBody>
                  <a:tcPr marL="45718" marR="45718" marT="45718" marB="45718" anchor="ctr" horzOverflow="overflow">
                    <a:lnL w="25400">
                      <a:solidFill>
                        <a:srgbClr val="FFFFFF"/>
                      </a:solidFill>
                    </a:lnL>
                    <a:lnR w="25400">
                      <a:solidFill>
                        <a:srgbClr val="FFFFFF"/>
                      </a:solidFill>
                    </a:lnR>
                    <a:lnT w="76200">
                      <a:solidFill>
                        <a:srgbClr val="FFFFFF"/>
                      </a:solidFill>
                    </a:lnT>
                    <a:lnB w="76200">
                      <a:solidFill>
                        <a:srgbClr val="FFFFFF"/>
                      </a:solidFill>
                    </a:lnB>
                    <a:solidFill>
                      <a:srgbClr val="FFFDFE"/>
                    </a:solidFill>
                  </a:tcPr>
                </a:tc>
              </a:tr>
              <a:tr h="675636">
                <a:tc>
                  <a:txBody>
                    <a:bodyPr/>
                    <a:lstStyle/>
                    <a:p>
                      <a:pPr defTabSz="1828800">
                        <a:defRPr sz="1800">
                          <a:solidFill>
                            <a:srgbClr val="000000"/>
                          </a:solidFill>
                        </a:defRPr>
                      </a:pPr>
                      <a:r>
                        <a:rPr sz="3000">
                          <a:latin typeface="微软雅黑"/>
                          <a:ea typeface="微软雅黑"/>
                          <a:cs typeface="微软雅黑"/>
                          <a:sym typeface="微软雅黑"/>
                        </a:rPr>
                        <a:t>建筑服务</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3E2"/>
                    </a:solidFill>
                  </a:tcPr>
                </a:tc>
                <a:tc>
                  <a:txBody>
                    <a:bodyPr/>
                    <a:lstStyle/>
                    <a:p>
                      <a:pPr defTabSz="1828800">
                        <a:defRPr sz="1800">
                          <a:solidFill>
                            <a:srgbClr val="000000"/>
                          </a:solidFill>
                        </a:defRPr>
                      </a:pPr>
                      <a:r>
                        <a:rPr sz="3000">
                          <a:latin typeface="微软雅黑"/>
                          <a:ea typeface="微软雅黑"/>
                          <a:cs typeface="微软雅黑"/>
                          <a:sym typeface="微软雅黑"/>
                        </a:rPr>
                        <a:t>3%</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3E2"/>
                    </a:solidFill>
                  </a:tcPr>
                </a:tc>
                <a:tc>
                  <a:txBody>
                    <a:bodyPr/>
                    <a:lstStyle/>
                    <a:p>
                      <a:pPr algn="l" defTabSz="1828800">
                        <a:defRPr sz="1800">
                          <a:solidFill>
                            <a:srgbClr val="000000"/>
                          </a:solidFill>
                        </a:defRPr>
                      </a:pPr>
                      <a:r>
                        <a:rPr sz="3000">
                          <a:latin typeface="微软雅黑"/>
                          <a:ea typeface="微软雅黑"/>
                          <a:cs typeface="微软雅黑"/>
                          <a:sym typeface="微软雅黑"/>
                        </a:rPr>
                        <a:t>清包工方式、甲供工程、工程老项目</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3E2"/>
                    </a:solidFill>
                  </a:tcPr>
                </a:tc>
              </a:tr>
            </a:tbl>
          </a:graphicData>
        </a:graphic>
      </p:graphicFrame>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657"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658" name="增值税计算： 简易计税方法"/>
          <p:cNvSpPr txBox="1"/>
          <p:nvPr/>
        </p:nvSpPr>
        <p:spPr>
          <a:xfrm>
            <a:off x="1978518" y="1217528"/>
            <a:ext cx="9511284"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6000" b="1">
                <a:latin typeface="Helvetica"/>
                <a:ea typeface="Helvetica"/>
                <a:cs typeface="Helvetica"/>
                <a:sym typeface="Helvetica"/>
              </a:defRPr>
            </a:lvl1pPr>
          </a:lstStyle>
          <a:p>
            <a:r>
              <a:t>增值税计算： 简易计税方法</a:t>
            </a:r>
          </a:p>
        </p:txBody>
      </p:sp>
      <p:graphicFrame>
        <p:nvGraphicFramePr>
          <p:cNvPr id="659" name="表格"/>
          <p:cNvGraphicFramePr/>
          <p:nvPr/>
        </p:nvGraphicFramePr>
        <p:xfrm>
          <a:off x="2862500" y="4577910"/>
          <a:ext cx="18658999" cy="6405852"/>
        </p:xfrm>
        <a:graphic>
          <a:graphicData uri="http://schemas.openxmlformats.org/drawingml/2006/table">
            <a:tbl>
              <a:tblPr>
                <a:tableStyleId>{4C3C2611-4C71-4FC5-86AE-919BDF0F9419}</a:tableStyleId>
              </a:tblPr>
              <a:tblGrid>
                <a:gridCol w="3813641"/>
                <a:gridCol w="1800667"/>
                <a:gridCol w="13044691"/>
              </a:tblGrid>
              <a:tr h="675636">
                <a:tc>
                  <a:txBody>
                    <a:bodyPr/>
                    <a:lstStyle/>
                    <a:p>
                      <a:pPr defTabSz="1828800">
                        <a:defRPr sz="1800">
                          <a:solidFill>
                            <a:srgbClr val="000000"/>
                          </a:solidFill>
                        </a:defRPr>
                      </a:pPr>
                      <a:r>
                        <a:rPr sz="3000" b="1">
                          <a:latin typeface="微软雅黑"/>
                          <a:ea typeface="微软雅黑"/>
                          <a:cs typeface="微软雅黑"/>
                          <a:sym typeface="微软雅黑"/>
                        </a:rPr>
                        <a:t>适用对象</a:t>
                      </a:r>
                    </a:p>
                  </a:txBody>
                  <a:tcPr marL="45718" marR="45718" marT="45718" marB="45718" horzOverflow="overflow">
                    <a:lnL w="25400">
                      <a:solidFill>
                        <a:srgbClr val="FFFFFF"/>
                      </a:solidFill>
                    </a:lnL>
                    <a:lnR w="25400">
                      <a:solidFill>
                        <a:srgbClr val="FFFFFF"/>
                      </a:solidFill>
                    </a:lnR>
                    <a:lnT w="25400">
                      <a:solidFill>
                        <a:srgbClr val="FFFFFF"/>
                      </a:solidFill>
                    </a:lnT>
                    <a:lnB w="76200">
                      <a:solidFill>
                        <a:srgbClr val="FFFFFF"/>
                      </a:solidFill>
                    </a:lnB>
                    <a:solidFill>
                      <a:schemeClr val="accent4">
                        <a:hueOff val="102361"/>
                        <a:satOff val="14118"/>
                        <a:lumOff val="10675"/>
                      </a:schemeClr>
                    </a:solidFill>
                  </a:tcPr>
                </a:tc>
                <a:tc>
                  <a:txBody>
                    <a:bodyPr/>
                    <a:lstStyle/>
                    <a:p>
                      <a:pPr defTabSz="1828800">
                        <a:defRPr sz="1800">
                          <a:solidFill>
                            <a:srgbClr val="000000"/>
                          </a:solidFill>
                        </a:defRPr>
                      </a:pPr>
                      <a:r>
                        <a:rPr sz="3000" b="1">
                          <a:latin typeface="微软雅黑"/>
                          <a:ea typeface="微软雅黑"/>
                          <a:cs typeface="微软雅黑"/>
                          <a:sym typeface="微软雅黑"/>
                        </a:rPr>
                        <a:t>税率</a:t>
                      </a:r>
                    </a:p>
                  </a:txBody>
                  <a:tcPr marL="45718" marR="45718" marT="45718" marB="45718" horzOverflow="overflow">
                    <a:lnL w="25400">
                      <a:solidFill>
                        <a:srgbClr val="FFFFFF"/>
                      </a:solidFill>
                    </a:lnL>
                    <a:lnR w="25400">
                      <a:solidFill>
                        <a:srgbClr val="FFFFFF"/>
                      </a:solidFill>
                    </a:lnR>
                    <a:lnT w="25400">
                      <a:solidFill>
                        <a:srgbClr val="FFFFFF"/>
                      </a:solidFill>
                    </a:lnT>
                    <a:lnB w="76200">
                      <a:solidFill>
                        <a:srgbClr val="FFFFFF"/>
                      </a:solidFill>
                    </a:lnB>
                    <a:solidFill>
                      <a:schemeClr val="accent4">
                        <a:hueOff val="102361"/>
                        <a:satOff val="14118"/>
                        <a:lumOff val="10675"/>
                      </a:schemeClr>
                    </a:solidFill>
                  </a:tcPr>
                </a:tc>
                <a:tc>
                  <a:txBody>
                    <a:bodyPr/>
                    <a:lstStyle/>
                    <a:p>
                      <a:pPr defTabSz="1828800">
                        <a:defRPr sz="1800">
                          <a:solidFill>
                            <a:srgbClr val="000000"/>
                          </a:solidFill>
                        </a:defRPr>
                      </a:pPr>
                      <a:r>
                        <a:rPr sz="3000" b="1">
                          <a:latin typeface="微软雅黑"/>
                          <a:ea typeface="微软雅黑"/>
                          <a:cs typeface="微软雅黑"/>
                          <a:sym typeface="微软雅黑"/>
                        </a:rPr>
                        <a:t>具体</a:t>
                      </a:r>
                    </a:p>
                  </a:txBody>
                  <a:tcPr marL="45718" marR="45718" marT="45718" marB="45718" horzOverflow="overflow">
                    <a:lnL w="25400">
                      <a:solidFill>
                        <a:srgbClr val="FFFFFF"/>
                      </a:solidFill>
                    </a:lnL>
                    <a:lnR w="25400">
                      <a:solidFill>
                        <a:srgbClr val="FFFFFF"/>
                      </a:solidFill>
                    </a:lnR>
                    <a:lnT w="25400">
                      <a:solidFill>
                        <a:srgbClr val="FFFFFF"/>
                      </a:solidFill>
                    </a:lnT>
                    <a:lnB w="76200">
                      <a:solidFill>
                        <a:srgbClr val="FFFFFF"/>
                      </a:solidFill>
                    </a:lnB>
                    <a:solidFill>
                      <a:schemeClr val="accent4">
                        <a:hueOff val="102361"/>
                        <a:satOff val="14118"/>
                        <a:lumOff val="10675"/>
                      </a:schemeClr>
                    </a:solidFill>
                  </a:tcPr>
                </a:tc>
              </a:tr>
              <a:tr h="701036">
                <a:tc>
                  <a:txBody>
                    <a:bodyPr/>
                    <a:lstStyle/>
                    <a:p>
                      <a:pPr defTabSz="1828800">
                        <a:defRPr sz="1800">
                          <a:solidFill>
                            <a:srgbClr val="000000"/>
                          </a:solidFill>
                        </a:defRPr>
                      </a:pPr>
                      <a:r>
                        <a:rPr sz="3000">
                          <a:latin typeface="微软雅黑"/>
                          <a:ea typeface="微软雅黑"/>
                          <a:cs typeface="微软雅黑"/>
                          <a:sym typeface="微软雅黑"/>
                        </a:rPr>
                        <a:t>销售不动产</a:t>
                      </a:r>
                    </a:p>
                  </a:txBody>
                  <a:tcPr marL="45718" marR="45718" marT="45718" marB="45718" anchor="ctr" horzOverflow="overflow">
                    <a:lnL w="25400">
                      <a:solidFill>
                        <a:srgbClr val="FFFFFF"/>
                      </a:solidFill>
                    </a:lnL>
                    <a:lnR w="25400">
                      <a:solidFill>
                        <a:srgbClr val="FFFFFF"/>
                      </a:solidFill>
                    </a:lnR>
                    <a:lnT w="76200">
                      <a:solidFill>
                        <a:srgbClr val="FFFFFF"/>
                      </a:solidFill>
                    </a:lnT>
                    <a:lnB w="76200">
                      <a:solidFill>
                        <a:srgbClr val="FFFFFF"/>
                      </a:solidFill>
                    </a:lnB>
                    <a:solidFill>
                      <a:srgbClr val="FFFDFE"/>
                    </a:solidFill>
                  </a:tcPr>
                </a:tc>
                <a:tc>
                  <a:txBody>
                    <a:bodyPr/>
                    <a:lstStyle/>
                    <a:p>
                      <a:pPr defTabSz="1828800">
                        <a:defRPr sz="1800">
                          <a:solidFill>
                            <a:srgbClr val="000000"/>
                          </a:solidFill>
                        </a:defRPr>
                      </a:pPr>
                      <a:r>
                        <a:rPr sz="3000">
                          <a:latin typeface="微软雅黑"/>
                          <a:ea typeface="微软雅黑"/>
                          <a:cs typeface="微软雅黑"/>
                          <a:sym typeface="微软雅黑"/>
                        </a:rPr>
                        <a:t>5%</a:t>
                      </a:r>
                    </a:p>
                  </a:txBody>
                  <a:tcPr marL="45718" marR="45718" marT="45718" marB="45718" anchor="ctr" horzOverflow="overflow">
                    <a:lnL w="25400">
                      <a:solidFill>
                        <a:srgbClr val="FFFFFF"/>
                      </a:solidFill>
                    </a:lnL>
                    <a:lnR w="25400">
                      <a:solidFill>
                        <a:srgbClr val="FFFFFF"/>
                      </a:solidFill>
                    </a:lnR>
                    <a:lnT w="76200">
                      <a:solidFill>
                        <a:srgbClr val="FFFFFF"/>
                      </a:solidFill>
                    </a:lnT>
                    <a:lnB w="76200">
                      <a:solidFill>
                        <a:srgbClr val="FFFFFF"/>
                      </a:solidFill>
                    </a:lnB>
                    <a:solidFill>
                      <a:srgbClr val="FFFDFE"/>
                    </a:solidFill>
                  </a:tcPr>
                </a:tc>
                <a:tc>
                  <a:txBody>
                    <a:bodyPr/>
                    <a:lstStyle/>
                    <a:p>
                      <a:pPr algn="l" defTabSz="1828800">
                        <a:defRPr sz="1800">
                          <a:solidFill>
                            <a:srgbClr val="000000"/>
                          </a:solidFill>
                        </a:defRPr>
                      </a:pPr>
                      <a:r>
                        <a:rPr sz="3000">
                          <a:latin typeface="微软雅黑"/>
                          <a:ea typeface="微软雅黑"/>
                          <a:cs typeface="微软雅黑"/>
                          <a:sym typeface="微软雅黑"/>
                        </a:rPr>
                        <a:t>取得的不动产、自建不动产，自行开发的老项目</a:t>
                      </a:r>
                    </a:p>
                  </a:txBody>
                  <a:tcPr marL="45718" marR="45718" marT="45718" marB="45718" anchor="ctr" horzOverflow="overflow">
                    <a:lnL w="25400">
                      <a:solidFill>
                        <a:srgbClr val="FFFFFF"/>
                      </a:solidFill>
                    </a:lnL>
                    <a:lnR w="25400">
                      <a:solidFill>
                        <a:srgbClr val="FFFFFF"/>
                      </a:solidFill>
                    </a:lnR>
                    <a:lnT w="76200">
                      <a:solidFill>
                        <a:srgbClr val="FFFFFF"/>
                      </a:solidFill>
                    </a:lnT>
                    <a:lnB w="76200">
                      <a:solidFill>
                        <a:srgbClr val="FFFFFF"/>
                      </a:solidFill>
                    </a:lnB>
                    <a:solidFill>
                      <a:srgbClr val="FFFDFE"/>
                    </a:solidFill>
                  </a:tcPr>
                </a:tc>
              </a:tr>
              <a:tr h="701036">
                <a:tc>
                  <a:txBody>
                    <a:bodyPr/>
                    <a:lstStyle/>
                    <a:p>
                      <a:pPr defTabSz="1828800">
                        <a:defRPr sz="1800">
                          <a:solidFill>
                            <a:srgbClr val="000000"/>
                          </a:solidFill>
                        </a:defRPr>
                      </a:pPr>
                      <a:r>
                        <a:rPr sz="3000">
                          <a:latin typeface="微软雅黑"/>
                          <a:ea typeface="微软雅黑"/>
                          <a:cs typeface="微软雅黑"/>
                          <a:sym typeface="微软雅黑"/>
                        </a:rPr>
                        <a:t>出租不动产</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3E2"/>
                    </a:solidFill>
                  </a:tcPr>
                </a:tc>
                <a:tc>
                  <a:txBody>
                    <a:bodyPr/>
                    <a:lstStyle/>
                    <a:p>
                      <a:pPr defTabSz="1828800">
                        <a:defRPr sz="1800">
                          <a:solidFill>
                            <a:srgbClr val="000000"/>
                          </a:solidFill>
                        </a:defRPr>
                      </a:pPr>
                      <a:r>
                        <a:rPr sz="3000">
                          <a:latin typeface="微软雅黑"/>
                          <a:ea typeface="微软雅黑"/>
                          <a:cs typeface="微软雅黑"/>
                          <a:sym typeface="微软雅黑"/>
                        </a:rPr>
                        <a:t>5%</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3E2"/>
                    </a:solidFill>
                  </a:tcPr>
                </a:tc>
                <a:tc>
                  <a:txBody>
                    <a:bodyPr/>
                    <a:lstStyle/>
                    <a:p>
                      <a:pPr algn="l" defTabSz="1828800">
                        <a:defRPr sz="3000">
                          <a:solidFill>
                            <a:srgbClr val="000000"/>
                          </a:solidFill>
                          <a:latin typeface="微软雅黑"/>
                          <a:ea typeface="微软雅黑"/>
                          <a:cs typeface="微软雅黑"/>
                          <a:sym typeface="微软雅黑"/>
                        </a:defRPr>
                      </a:pPr>
                      <a:endParaRP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3E2"/>
                    </a:solidFill>
                  </a:tcPr>
                </a:tc>
              </a:tr>
              <a:tr h="701036">
                <a:tc>
                  <a:txBody>
                    <a:bodyPr/>
                    <a:lstStyle/>
                    <a:p>
                      <a:pPr defTabSz="1828800">
                        <a:defRPr sz="1800">
                          <a:solidFill>
                            <a:srgbClr val="000000"/>
                          </a:solidFill>
                        </a:defRPr>
                      </a:pPr>
                      <a:r>
                        <a:rPr sz="3000">
                          <a:latin typeface="微软雅黑"/>
                          <a:ea typeface="微软雅黑"/>
                          <a:cs typeface="微软雅黑"/>
                          <a:sym typeface="微软雅黑"/>
                        </a:rPr>
                        <a:t>高速公路费</a:t>
                      </a: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rgbClr val="FFF3E2"/>
                    </a:solidFill>
                  </a:tcPr>
                </a:tc>
                <a:tc>
                  <a:txBody>
                    <a:bodyPr/>
                    <a:lstStyle/>
                    <a:p>
                      <a:pPr defTabSz="1828800">
                        <a:defRPr sz="1800">
                          <a:solidFill>
                            <a:srgbClr val="000000"/>
                          </a:solidFill>
                        </a:defRPr>
                      </a:pPr>
                      <a:r>
                        <a:rPr sz="3000">
                          <a:latin typeface="微软雅黑"/>
                          <a:ea typeface="微软雅黑"/>
                          <a:cs typeface="微软雅黑"/>
                          <a:sym typeface="微软雅黑"/>
                        </a:rPr>
                        <a:t>3%</a:t>
                      </a: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rgbClr val="FFF3E2"/>
                    </a:solidFill>
                  </a:tcPr>
                </a:tc>
                <a:tc>
                  <a:txBody>
                    <a:bodyPr/>
                    <a:lstStyle/>
                    <a:p>
                      <a:pPr algn="l" defTabSz="1828800">
                        <a:defRPr sz="3000">
                          <a:solidFill>
                            <a:srgbClr val="000000"/>
                          </a:solidFill>
                          <a:latin typeface="微软雅黑"/>
                          <a:ea typeface="微软雅黑"/>
                          <a:cs typeface="微软雅黑"/>
                          <a:sym typeface="微软雅黑"/>
                        </a:defRPr>
                      </a:pPr>
                      <a:endParaRP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rgbClr val="FFF3E2"/>
                    </a:solidFill>
                  </a:tcPr>
                </a:tc>
              </a:tr>
              <a:tr h="1209036">
                <a:tc>
                  <a:txBody>
                    <a:bodyPr/>
                    <a:lstStyle/>
                    <a:p>
                      <a:pPr defTabSz="1828800">
                        <a:defRPr sz="1800">
                          <a:solidFill>
                            <a:srgbClr val="000000"/>
                          </a:solidFill>
                        </a:defRPr>
                      </a:pPr>
                      <a:r>
                        <a:rPr sz="3000">
                          <a:latin typeface="微软雅黑"/>
                          <a:ea typeface="微软雅黑"/>
                          <a:cs typeface="微软雅黑"/>
                          <a:sym typeface="微软雅黑"/>
                        </a:rPr>
                        <a:t>公路、桥、闸通行费</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c>
                  <a:txBody>
                    <a:bodyPr/>
                    <a:lstStyle/>
                    <a:p>
                      <a:pPr defTabSz="1828800">
                        <a:defRPr sz="1800">
                          <a:solidFill>
                            <a:srgbClr val="000000"/>
                          </a:solidFill>
                        </a:defRPr>
                      </a:pPr>
                      <a:r>
                        <a:rPr sz="3000">
                          <a:latin typeface="微软雅黑"/>
                          <a:ea typeface="微软雅黑"/>
                          <a:cs typeface="微软雅黑"/>
                          <a:sym typeface="微软雅黑"/>
                        </a:rPr>
                        <a:t>5%</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c>
                  <a:txBody>
                    <a:bodyPr/>
                    <a:lstStyle/>
                    <a:p>
                      <a:pPr algn="l" defTabSz="1828800">
                        <a:defRPr sz="1800">
                          <a:solidFill>
                            <a:srgbClr val="000000"/>
                          </a:solidFill>
                        </a:defRPr>
                      </a:pPr>
                      <a:r>
                        <a:rPr sz="3000">
                          <a:latin typeface="微软雅黑"/>
                          <a:ea typeface="微软雅黑"/>
                          <a:cs typeface="微软雅黑"/>
                          <a:sym typeface="微软雅黑"/>
                        </a:rPr>
                        <a:t>一般纳税人收取试点前开工的一级公路、二级公路、桥、闸通行费，可以选择适用简易计税方法，按照5%的征收率计算缴纳增值税</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r>
              <a:tr h="675636">
                <a:tc>
                  <a:txBody>
                    <a:bodyPr/>
                    <a:lstStyle/>
                    <a:p>
                      <a:pPr defTabSz="1828800">
                        <a:defRPr sz="1800">
                          <a:solidFill>
                            <a:srgbClr val="000000"/>
                          </a:solidFill>
                        </a:defRPr>
                      </a:pPr>
                      <a:r>
                        <a:rPr sz="3000">
                          <a:latin typeface="微软雅黑"/>
                          <a:ea typeface="微软雅黑"/>
                          <a:cs typeface="微软雅黑"/>
                          <a:sym typeface="微软雅黑"/>
                        </a:rPr>
                        <a:t>人力资源外包服务</a:t>
                      </a: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rgbClr val="FFF3E2"/>
                    </a:solidFill>
                  </a:tcPr>
                </a:tc>
                <a:tc>
                  <a:txBody>
                    <a:bodyPr/>
                    <a:lstStyle/>
                    <a:p>
                      <a:pPr defTabSz="1828800">
                        <a:defRPr sz="1800">
                          <a:solidFill>
                            <a:srgbClr val="000000"/>
                          </a:solidFill>
                        </a:defRPr>
                      </a:pPr>
                      <a:r>
                        <a:rPr sz="3000">
                          <a:latin typeface="微软雅黑"/>
                          <a:ea typeface="微软雅黑"/>
                          <a:cs typeface="微软雅黑"/>
                          <a:sym typeface="微软雅黑"/>
                        </a:rPr>
                        <a:t>5%</a:t>
                      </a: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rgbClr val="FFF3E2"/>
                    </a:solidFill>
                  </a:tcPr>
                </a:tc>
                <a:tc>
                  <a:txBody>
                    <a:bodyPr/>
                    <a:lstStyle/>
                    <a:p>
                      <a:pPr algn="l" defTabSz="1828800">
                        <a:defRPr sz="3000">
                          <a:solidFill>
                            <a:srgbClr val="000000"/>
                          </a:solidFill>
                          <a:latin typeface="微软雅黑"/>
                          <a:ea typeface="微软雅黑"/>
                          <a:cs typeface="微软雅黑"/>
                          <a:sym typeface="微软雅黑"/>
                        </a:defRPr>
                      </a:pPr>
                      <a:endParaRP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rgbClr val="FFF3E2"/>
                    </a:solidFill>
                  </a:tcPr>
                </a:tc>
              </a:tr>
              <a:tr h="1742436">
                <a:tc>
                  <a:txBody>
                    <a:bodyPr/>
                    <a:lstStyle/>
                    <a:p>
                      <a:pPr defTabSz="1828800">
                        <a:defRPr sz="1800">
                          <a:solidFill>
                            <a:srgbClr val="000000"/>
                          </a:solidFill>
                        </a:defRPr>
                      </a:pPr>
                      <a:r>
                        <a:rPr sz="3000">
                          <a:latin typeface="微软雅黑"/>
                          <a:ea typeface="微软雅黑"/>
                          <a:cs typeface="微软雅黑"/>
                          <a:sym typeface="微软雅黑"/>
                        </a:rPr>
                        <a:t>不动产融资租赁</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c>
                  <a:txBody>
                    <a:bodyPr/>
                    <a:lstStyle/>
                    <a:p>
                      <a:pPr defTabSz="1828800">
                        <a:defRPr sz="1800">
                          <a:solidFill>
                            <a:srgbClr val="000000"/>
                          </a:solidFill>
                        </a:defRPr>
                      </a:pPr>
                      <a:r>
                        <a:rPr sz="3000">
                          <a:latin typeface="微软雅黑"/>
                          <a:ea typeface="微软雅黑"/>
                          <a:cs typeface="微软雅黑"/>
                          <a:sym typeface="微软雅黑"/>
                        </a:rPr>
                        <a:t>5%</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c>
                  <a:txBody>
                    <a:bodyPr/>
                    <a:lstStyle/>
                    <a:p>
                      <a:pPr algn="l" defTabSz="1828800">
                        <a:defRPr sz="1800">
                          <a:solidFill>
                            <a:srgbClr val="000000"/>
                          </a:solidFill>
                        </a:defRPr>
                      </a:pPr>
                      <a:r>
                        <a:rPr sz="3000">
                          <a:latin typeface="微软雅黑"/>
                          <a:ea typeface="微软雅黑"/>
                          <a:cs typeface="微软雅黑"/>
                          <a:sym typeface="微软雅黑"/>
                        </a:rPr>
                        <a:t>一般纳税人2016年4月30日前签订的不动产融资租赁合同，或以2016年4月30日前取得的不动产提供的融资租赁服务，可以选择适用简易计税方法，按照5%的征收率计算缴纳增值税。</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r>
            </a:tbl>
          </a:graphicData>
        </a:graphic>
      </p:graphicFrame>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661"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662" name="增值税计算：小规模纳税人怎么计算增值税"/>
          <p:cNvSpPr txBox="1"/>
          <p:nvPr/>
        </p:nvSpPr>
        <p:spPr>
          <a:xfrm>
            <a:off x="1852924" y="1217528"/>
            <a:ext cx="14633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6000" b="1">
                <a:latin typeface="Helvetica"/>
                <a:ea typeface="Helvetica"/>
                <a:cs typeface="Helvetica"/>
                <a:sym typeface="Helvetica"/>
              </a:defRPr>
            </a:lvl1pPr>
          </a:lstStyle>
          <a:p>
            <a:r>
              <a:t>增值税计算：小规模纳税人怎么计算增值税</a:t>
            </a:r>
          </a:p>
        </p:txBody>
      </p:sp>
      <p:sp>
        <p:nvSpPr>
          <p:cNvPr id="663" name="销售额＝含税销售额÷（1＋征收率）…"/>
          <p:cNvSpPr txBox="1">
            <a:spLocks noGrp="1"/>
          </p:cNvSpPr>
          <p:nvPr>
            <p:ph type="body" sz="half" idx="1"/>
          </p:nvPr>
        </p:nvSpPr>
        <p:spPr>
          <a:xfrm>
            <a:off x="6513386" y="7214845"/>
            <a:ext cx="14331165" cy="4855167"/>
          </a:xfrm>
          <a:prstGeom prst="rect">
            <a:avLst/>
          </a:prstGeom>
        </p:spPr>
        <p:txBody>
          <a:bodyPr lIns="50800" tIns="50800" rIns="50800" bIns="50800" anchor="t">
            <a:noAutofit/>
          </a:bodyPr>
          <a:lstStyle/>
          <a:p>
            <a:pPr marL="0" indent="0" defTabSz="1377950">
              <a:lnSpc>
                <a:spcPct val="150000"/>
              </a:lnSpc>
              <a:spcBef>
                <a:spcPts val="2700"/>
              </a:spcBef>
              <a:buSzTx/>
              <a:buNone/>
              <a:defRPr sz="4200">
                <a:solidFill>
                  <a:srgbClr val="FFFFFF"/>
                </a:solidFill>
                <a:latin typeface="Lantinghei SC Extralight"/>
                <a:ea typeface="Lantinghei SC Extralight"/>
                <a:cs typeface="Lantinghei SC Extralight"/>
                <a:sym typeface="Lantinghei SC Extralight"/>
              </a:defRPr>
            </a:pPr>
            <a:r>
              <a:t>销售额＝含税销售额÷（1＋征收率）</a:t>
            </a:r>
          </a:p>
          <a:p>
            <a:pPr marL="0" indent="0" algn="just" defTabSz="1377950">
              <a:lnSpc>
                <a:spcPct val="150000"/>
              </a:lnSpc>
              <a:spcBef>
                <a:spcPts val="0"/>
              </a:spcBef>
              <a:buSzTx/>
              <a:buNone/>
              <a:defRPr sz="4200">
                <a:solidFill>
                  <a:srgbClr val="FFFFFF"/>
                </a:solidFill>
                <a:latin typeface="Lantinghei SC Extralight"/>
                <a:ea typeface="Lantinghei SC Extralight"/>
                <a:cs typeface="Lantinghei SC Extralight"/>
                <a:sym typeface="Lantinghei SC Extralight"/>
              </a:defRPr>
            </a:pPr>
            <a:r>
              <a:t>征收率：3%和5%</a:t>
            </a:r>
          </a:p>
          <a:p>
            <a:pPr marL="512884" indent="-512884" algn="just" defTabSz="1377950">
              <a:spcBef>
                <a:spcPts val="0"/>
              </a:spcBef>
              <a:defRPr sz="4200">
                <a:solidFill>
                  <a:srgbClr val="FFFFFF"/>
                </a:solidFill>
                <a:latin typeface="Lantinghei SC Extralight"/>
                <a:ea typeface="Lantinghei SC Extralight"/>
                <a:cs typeface="Lantinghei SC Extralight"/>
                <a:sym typeface="Lantinghei SC Extralight"/>
              </a:defRPr>
            </a:pPr>
            <a:r>
              <a:t>5%：房地产业、不动产租赁、销售不动产（除住房）</a:t>
            </a:r>
          </a:p>
          <a:p>
            <a:pPr marL="512884" indent="-512884" algn="just" defTabSz="1377950">
              <a:spcBef>
                <a:spcPts val="0"/>
              </a:spcBef>
              <a:defRPr sz="4200">
                <a:solidFill>
                  <a:srgbClr val="FFFFFF"/>
                </a:solidFill>
                <a:latin typeface="Lantinghei SC Extralight"/>
                <a:ea typeface="Lantinghei SC Extralight"/>
                <a:cs typeface="Lantinghei SC Extralight"/>
                <a:sym typeface="Lantinghei SC Extralight"/>
              </a:defRPr>
            </a:pPr>
            <a:r>
              <a:t>3%：其他</a:t>
            </a:r>
          </a:p>
        </p:txBody>
      </p:sp>
      <p:sp>
        <p:nvSpPr>
          <p:cNvPr id="664" name="应纳税额"/>
          <p:cNvSpPr txBox="1"/>
          <p:nvPr/>
        </p:nvSpPr>
        <p:spPr>
          <a:xfrm>
            <a:off x="6585276" y="5168899"/>
            <a:ext cx="3162301" cy="1168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1828800">
              <a:spcBef>
                <a:spcPts val="1100"/>
              </a:spcBef>
              <a:defRPr sz="6000" b="1">
                <a:latin typeface="Helvetica"/>
                <a:ea typeface="Helvetica"/>
                <a:cs typeface="Helvetica"/>
                <a:sym typeface="Helvetica"/>
              </a:defRPr>
            </a:lvl1pPr>
          </a:lstStyle>
          <a:p>
            <a:r>
              <a:t>应纳税额</a:t>
            </a:r>
          </a:p>
        </p:txBody>
      </p:sp>
      <p:sp>
        <p:nvSpPr>
          <p:cNvPr id="665" name="="/>
          <p:cNvSpPr txBox="1"/>
          <p:nvPr/>
        </p:nvSpPr>
        <p:spPr>
          <a:xfrm>
            <a:off x="10280564" y="5245099"/>
            <a:ext cx="559297"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1828800">
              <a:spcBef>
                <a:spcPts val="1100"/>
              </a:spcBef>
              <a:defRPr sz="6000" b="1">
                <a:latin typeface="Helvetica"/>
                <a:ea typeface="Helvetica"/>
                <a:cs typeface="Helvetica"/>
                <a:sym typeface="Helvetica"/>
              </a:defRPr>
            </a:lvl1pPr>
          </a:lstStyle>
          <a:p>
            <a:r>
              <a:t>=</a:t>
            </a:r>
          </a:p>
        </p:txBody>
      </p:sp>
      <p:sp>
        <p:nvSpPr>
          <p:cNvPr id="666" name="销售额"/>
          <p:cNvSpPr txBox="1"/>
          <p:nvPr/>
        </p:nvSpPr>
        <p:spPr>
          <a:xfrm>
            <a:off x="11372850" y="5168899"/>
            <a:ext cx="2400300" cy="1168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1828800">
              <a:spcBef>
                <a:spcPts val="1100"/>
              </a:spcBef>
              <a:defRPr sz="6000" b="1">
                <a:latin typeface="Helvetica"/>
                <a:ea typeface="Helvetica"/>
                <a:cs typeface="Helvetica"/>
                <a:sym typeface="Helvetica"/>
              </a:defRPr>
            </a:lvl1pPr>
          </a:lstStyle>
          <a:p>
            <a:r>
              <a:t>销售额</a:t>
            </a:r>
          </a:p>
        </p:txBody>
      </p:sp>
      <p:sp>
        <p:nvSpPr>
          <p:cNvPr id="667" name="×"/>
          <p:cNvSpPr txBox="1"/>
          <p:nvPr/>
        </p:nvSpPr>
        <p:spPr>
          <a:xfrm>
            <a:off x="14306139" y="5245099"/>
            <a:ext cx="559297"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1828800">
              <a:spcBef>
                <a:spcPts val="1100"/>
              </a:spcBef>
              <a:defRPr sz="6000" b="1">
                <a:latin typeface="Helvetica"/>
                <a:ea typeface="Helvetica"/>
                <a:cs typeface="Helvetica"/>
                <a:sym typeface="Helvetica"/>
              </a:defRPr>
            </a:lvl1pPr>
          </a:lstStyle>
          <a:p>
            <a:r>
              <a:t>×</a:t>
            </a:r>
          </a:p>
        </p:txBody>
      </p:sp>
      <p:sp>
        <p:nvSpPr>
          <p:cNvPr id="668" name="征收率"/>
          <p:cNvSpPr txBox="1"/>
          <p:nvPr/>
        </p:nvSpPr>
        <p:spPr>
          <a:xfrm>
            <a:off x="15398424" y="5168899"/>
            <a:ext cx="2400301" cy="1168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1828800">
              <a:spcBef>
                <a:spcPts val="1100"/>
              </a:spcBef>
              <a:defRPr sz="6000" b="1">
                <a:latin typeface="Helvetica"/>
                <a:ea typeface="Helvetica"/>
                <a:cs typeface="Helvetica"/>
                <a:sym typeface="Helvetica"/>
              </a:defRPr>
            </a:lvl1pPr>
          </a:lstStyle>
          <a:p>
            <a:r>
              <a:t>征收率</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670" name="矩形"/>
          <p:cNvSpPr/>
          <p:nvPr/>
        </p:nvSpPr>
        <p:spPr>
          <a:xfrm>
            <a:off x="5666042" y="4834880"/>
            <a:ext cx="6023175" cy="4046240"/>
          </a:xfrm>
          <a:prstGeom prst="rect">
            <a:avLst/>
          </a:prstGeom>
          <a:ln w="38100">
            <a:solidFill>
              <a:srgbClr val="FFC400"/>
            </a:solidFill>
            <a:miter lim="400000"/>
          </a:ln>
          <a:effectLst>
            <a:outerShdw blurRad="50800" dist="25400" dir="5400000" rotWithShape="0">
              <a:srgbClr val="FFC400">
                <a:alpha val="50000"/>
              </a:srgbClr>
            </a:outerShdw>
          </a:effectLst>
        </p:spPr>
        <p:txBody>
          <a:bodyPr lIns="71437" tIns="71437" rIns="71437" bIns="71437" anchor="ctr"/>
          <a:lstStyle/>
          <a:p>
            <a:pPr defTabSz="821531">
              <a:defRPr sz="3200"/>
            </a:pPr>
            <a:endParaRPr/>
          </a:p>
        </p:txBody>
      </p:sp>
      <p:sp>
        <p:nvSpPr>
          <p:cNvPr id="671" name="纳税义务发生时间"/>
          <p:cNvSpPr txBox="1"/>
          <p:nvPr/>
        </p:nvSpPr>
        <p:spPr>
          <a:xfrm>
            <a:off x="8449461" y="6075362"/>
            <a:ext cx="8283576" cy="15652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latin typeface="Helvetica"/>
                <a:ea typeface="Helvetica"/>
                <a:cs typeface="Helvetica"/>
                <a:sym typeface="Helvetica"/>
              </a:defRPr>
            </a:lvl1pPr>
          </a:lstStyle>
          <a:p>
            <a:r>
              <a:t>纳税义务发生时间</a:t>
            </a:r>
          </a:p>
        </p:txBody>
      </p:sp>
      <p:sp>
        <p:nvSpPr>
          <p:cNvPr id="672" name="流程图"/>
          <p:cNvSpPr txBox="1"/>
          <p:nvPr/>
        </p:nvSpPr>
        <p:spPr>
          <a:xfrm>
            <a:off x="8550037" y="7431423"/>
            <a:ext cx="12223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2800" b="1">
                <a:solidFill>
                  <a:srgbClr val="FFBA02"/>
                </a:solidFill>
                <a:latin typeface="Helvetica"/>
                <a:ea typeface="Helvetica"/>
                <a:cs typeface="Helvetica"/>
                <a:sym typeface="Helvetica"/>
              </a:defRPr>
            </a:lvl1pPr>
          </a:lstStyle>
          <a:p>
            <a:r>
              <a:t>流程图</a:t>
            </a:r>
          </a:p>
        </p:txBody>
      </p:sp>
      <p:grpSp>
        <p:nvGrpSpPr>
          <p:cNvPr id="675" name="成组"/>
          <p:cNvGrpSpPr/>
          <p:nvPr/>
        </p:nvGrpSpPr>
        <p:grpSpPr>
          <a:xfrm>
            <a:off x="6051765" y="5637707"/>
            <a:ext cx="2080053" cy="2401838"/>
            <a:chOff x="160892" y="0"/>
            <a:chExt cx="2080052" cy="2401837"/>
          </a:xfrm>
        </p:grpSpPr>
        <p:sp>
          <p:nvSpPr>
            <p:cNvPr id="673" name="多边形"/>
            <p:cNvSpPr/>
            <p:nvPr/>
          </p:nvSpPr>
          <p:spPr>
            <a:xfrm>
              <a:off x="160892" y="0"/>
              <a:ext cx="2080054" cy="24018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BA02"/>
            </a:solidFill>
            <a:ln w="12700" cap="flat">
              <a:noFill/>
              <a:miter lim="400000"/>
            </a:ln>
            <a:effectLst/>
          </p:spPr>
          <p:txBody>
            <a:bodyPr wrap="square" lIns="71437" tIns="71437" rIns="71437" bIns="71437" numCol="1" anchor="ctr">
              <a:noAutofit/>
            </a:bodyPr>
            <a:lstStyle/>
            <a:p>
              <a:pPr defTabSz="821531">
                <a:defRPr sz="3200"/>
              </a:pPr>
              <a:endParaRPr/>
            </a:p>
          </p:txBody>
        </p:sp>
        <p:sp>
          <p:nvSpPr>
            <p:cNvPr id="674" name="形状"/>
            <p:cNvSpPr/>
            <p:nvPr/>
          </p:nvSpPr>
          <p:spPr>
            <a:xfrm>
              <a:off x="650280" y="668839"/>
              <a:ext cx="1101278" cy="11001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395" y="0"/>
                  </a:lnTo>
                  <a:lnTo>
                    <a:pt x="0" y="0"/>
                  </a:lnTo>
                  <a:close/>
                  <a:moveTo>
                    <a:pt x="14486" y="1856"/>
                  </a:moveTo>
                  <a:lnTo>
                    <a:pt x="10950" y="8178"/>
                  </a:lnTo>
                  <a:lnTo>
                    <a:pt x="13040" y="11111"/>
                  </a:lnTo>
                  <a:lnTo>
                    <a:pt x="8480" y="12596"/>
                  </a:lnTo>
                  <a:lnTo>
                    <a:pt x="4483" y="19744"/>
                  </a:lnTo>
                  <a:lnTo>
                    <a:pt x="12508" y="16993"/>
                  </a:lnTo>
                  <a:lnTo>
                    <a:pt x="16049" y="21600"/>
                  </a:lnTo>
                  <a:lnTo>
                    <a:pt x="14981" y="16148"/>
                  </a:lnTo>
                  <a:lnTo>
                    <a:pt x="21600" y="13879"/>
                  </a:lnTo>
                  <a:lnTo>
                    <a:pt x="14486" y="1856"/>
                  </a:lnTo>
                  <a:close/>
                </a:path>
              </a:pathLst>
            </a:custGeom>
            <a:solidFill>
              <a:srgbClr val="FFFFFF"/>
            </a:solidFill>
            <a:ln w="12700" cap="flat">
              <a:noFill/>
              <a:miter lim="400000"/>
            </a:ln>
            <a:effectLst/>
          </p:spPr>
          <p:txBody>
            <a:bodyPr wrap="square" lIns="71437" tIns="71437" rIns="71437" bIns="71437" numCol="1" anchor="ctr">
              <a:noAutofit/>
            </a:bodyPr>
            <a:lstStyle/>
            <a:p>
              <a:pPr defTabSz="821531">
                <a:defRPr sz="3200"/>
              </a:pPr>
              <a:endParaRPr/>
            </a:p>
          </p:txBody>
        </p:sp>
      </p:gr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677"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678" name="纳税义务发生时间"/>
          <p:cNvSpPr txBox="1"/>
          <p:nvPr/>
        </p:nvSpPr>
        <p:spPr>
          <a:xfrm>
            <a:off x="1672567" y="1217528"/>
            <a:ext cx="6251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6000" b="1">
                <a:latin typeface="Helvetica"/>
                <a:ea typeface="Helvetica"/>
                <a:cs typeface="Helvetica"/>
                <a:sym typeface="Helvetica"/>
              </a:defRPr>
            </a:lvl1pPr>
          </a:lstStyle>
          <a:p>
            <a:r>
              <a:t>纳税义务发生时间</a:t>
            </a:r>
          </a:p>
        </p:txBody>
      </p:sp>
      <p:sp>
        <p:nvSpPr>
          <p:cNvPr id="679" name="财税【2016】36号"/>
          <p:cNvSpPr/>
          <p:nvPr/>
        </p:nvSpPr>
        <p:spPr>
          <a:xfrm>
            <a:off x="15963803" y="1306428"/>
            <a:ext cx="5449517" cy="10318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1">
                <a:latin typeface="Helvetica"/>
                <a:ea typeface="Helvetica"/>
                <a:cs typeface="Helvetica"/>
                <a:sym typeface="Helvetica"/>
              </a:defRPr>
            </a:lvl1pPr>
          </a:lstStyle>
          <a:p>
            <a:r>
              <a:t>财税【2016】36号</a:t>
            </a:r>
          </a:p>
        </p:txBody>
      </p:sp>
      <p:sp>
        <p:nvSpPr>
          <p:cNvPr id="680" name="第一项：如果服务未提供，只要先开发票，不管是专用发票还是普通发票，都必须在当期计税；如果未开具发票，则只能做预收款处理！…"/>
          <p:cNvSpPr/>
          <p:nvPr/>
        </p:nvSpPr>
        <p:spPr>
          <a:xfrm>
            <a:off x="2784186" y="8696837"/>
            <a:ext cx="18815628" cy="32308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1377950">
              <a:lnSpc>
                <a:spcPct val="120000"/>
              </a:lnSpc>
              <a:spcBef>
                <a:spcPts val="2200"/>
              </a:spcBef>
              <a:defRPr sz="4800">
                <a:latin typeface="Lantinghei SC Extralight"/>
                <a:ea typeface="Lantinghei SC Extralight"/>
                <a:cs typeface="Lantinghei SC Extralight"/>
                <a:sym typeface="Lantinghei SC Extralight"/>
              </a:defRPr>
            </a:pPr>
            <a:r>
              <a:t>第一项：如果服务未提供，只要先开发票，不管是专用发票还是普通发票，都必须在当期计税；如果未开具发票，则只能做预收款处理！</a:t>
            </a:r>
          </a:p>
          <a:p>
            <a:pPr algn="just" defTabSz="1377950">
              <a:lnSpc>
                <a:spcPct val="120000"/>
              </a:lnSpc>
              <a:spcBef>
                <a:spcPts val="2200"/>
              </a:spcBef>
              <a:defRPr sz="4800">
                <a:latin typeface="Lantinghei SC Extralight"/>
                <a:ea typeface="Lantinghei SC Extralight"/>
                <a:cs typeface="Lantinghei SC Extralight"/>
                <a:sym typeface="Lantinghei SC Extralight"/>
              </a:defRPr>
            </a:pPr>
            <a:r>
              <a:t>第二项：如果开始提供服务，并一次性收款，则此时点确认纳税义务</a:t>
            </a:r>
          </a:p>
        </p:txBody>
      </p:sp>
      <p:sp>
        <p:nvSpPr>
          <p:cNvPr id="681" name="线条"/>
          <p:cNvSpPr/>
          <p:nvPr/>
        </p:nvSpPr>
        <p:spPr>
          <a:xfrm>
            <a:off x="4024934" y="6499553"/>
            <a:ext cx="15789408" cy="1"/>
          </a:xfrm>
          <a:prstGeom prst="line">
            <a:avLst/>
          </a:prstGeom>
          <a:ln w="50800">
            <a:solidFill>
              <a:srgbClr val="FFBA02"/>
            </a:solidFill>
            <a:tailEnd type="triangle"/>
          </a:ln>
        </p:spPr>
        <p:txBody>
          <a:bodyPr tIns="91439" bIns="91439"/>
          <a:lstStyle/>
          <a:p>
            <a:pPr algn="l" defTabSz="1828800">
              <a:defRPr sz="3600">
                <a:solidFill>
                  <a:srgbClr val="000000"/>
                </a:solidFill>
                <a:latin typeface="Arial"/>
                <a:ea typeface="Arial"/>
                <a:cs typeface="Arial"/>
                <a:sym typeface="Arial"/>
              </a:defRPr>
            </a:pPr>
            <a:endParaRPr/>
          </a:p>
        </p:txBody>
      </p:sp>
      <p:sp>
        <p:nvSpPr>
          <p:cNvPr id="682" name="圆形"/>
          <p:cNvSpPr/>
          <p:nvPr/>
        </p:nvSpPr>
        <p:spPr>
          <a:xfrm>
            <a:off x="5955095" y="5795568"/>
            <a:ext cx="1404106" cy="1404104"/>
          </a:xfrm>
          <a:prstGeom prst="ellipse">
            <a:avLst/>
          </a:prstGeom>
          <a:solidFill>
            <a:srgbClr val="FFBA02">
              <a:alpha val="95906"/>
            </a:srgbClr>
          </a:solidFill>
          <a:ln w="12700">
            <a:miter lim="400000"/>
          </a:ln>
        </p:spPr>
        <p:txBody>
          <a:bodyPr tIns="91439" bIns="91439" anchor="ctr"/>
          <a:lstStyle/>
          <a:p>
            <a:pPr defTabSz="1828800">
              <a:defRPr sz="3200">
                <a:latin typeface="微软雅黑"/>
                <a:ea typeface="微软雅黑"/>
                <a:cs typeface="微软雅黑"/>
                <a:sym typeface="微软雅黑"/>
              </a:defRPr>
            </a:pPr>
            <a:endParaRPr/>
          </a:p>
        </p:txBody>
      </p:sp>
      <p:sp>
        <p:nvSpPr>
          <p:cNvPr id="683" name="1"/>
          <p:cNvSpPr/>
          <p:nvPr/>
        </p:nvSpPr>
        <p:spPr>
          <a:xfrm>
            <a:off x="6148005" y="6066847"/>
            <a:ext cx="992885" cy="810746"/>
          </a:xfrm>
          <a:prstGeom prst="rect">
            <a:avLst/>
          </a:prstGeom>
          <a:ln w="12700">
            <a:miter lim="400000"/>
          </a:ln>
          <a:extLst>
            <a:ext uri="{C572A759-6A51-4108-AA02-DFA0A04FC94B}">
              <ma14:wrappingTextBoxFlag xmlns:ma14="http://schemas.microsoft.com/office/mac/drawingml/2011/main" val="1"/>
            </a:ext>
          </a:extLst>
        </p:spPr>
        <p:txBody>
          <a:bodyPr tIns="91439" bIns="91439" anchor="ctr"/>
          <a:lstStyle>
            <a:lvl1pPr defTabSz="1828800">
              <a:defRPr sz="4800" b="1">
                <a:latin typeface="Helvetica"/>
                <a:ea typeface="Helvetica"/>
                <a:cs typeface="Helvetica"/>
                <a:sym typeface="Helvetica"/>
              </a:defRPr>
            </a:lvl1pPr>
          </a:lstStyle>
          <a:p>
            <a:r>
              <a:t>1</a:t>
            </a:r>
          </a:p>
        </p:txBody>
      </p:sp>
      <p:sp>
        <p:nvSpPr>
          <p:cNvPr id="684" name="椭圆形"/>
          <p:cNvSpPr/>
          <p:nvPr/>
        </p:nvSpPr>
        <p:spPr>
          <a:xfrm>
            <a:off x="9115297" y="5795568"/>
            <a:ext cx="1400237" cy="1404104"/>
          </a:xfrm>
          <a:prstGeom prst="ellipse">
            <a:avLst/>
          </a:prstGeom>
          <a:solidFill>
            <a:srgbClr val="FFBA02">
              <a:alpha val="95906"/>
            </a:srgbClr>
          </a:solidFill>
          <a:ln w="12700">
            <a:miter lim="400000"/>
          </a:ln>
        </p:spPr>
        <p:txBody>
          <a:bodyPr tIns="91439" bIns="91439" anchor="ctr"/>
          <a:lstStyle/>
          <a:p>
            <a:pPr defTabSz="1828800">
              <a:defRPr sz="3200">
                <a:latin typeface="微软雅黑"/>
                <a:ea typeface="微软雅黑"/>
                <a:cs typeface="微软雅黑"/>
                <a:sym typeface="微软雅黑"/>
              </a:defRPr>
            </a:pPr>
            <a:endParaRPr/>
          </a:p>
        </p:txBody>
      </p:sp>
      <p:sp>
        <p:nvSpPr>
          <p:cNvPr id="685" name="2"/>
          <p:cNvSpPr/>
          <p:nvPr/>
        </p:nvSpPr>
        <p:spPr>
          <a:xfrm>
            <a:off x="9307641" y="6066847"/>
            <a:ext cx="990149" cy="810746"/>
          </a:xfrm>
          <a:prstGeom prst="rect">
            <a:avLst/>
          </a:prstGeom>
          <a:ln w="12700">
            <a:miter lim="400000"/>
          </a:ln>
          <a:extLst>
            <a:ext uri="{C572A759-6A51-4108-AA02-DFA0A04FC94B}">
              <ma14:wrappingTextBoxFlag xmlns:ma14="http://schemas.microsoft.com/office/mac/drawingml/2011/main" val="1"/>
            </a:ext>
          </a:extLst>
        </p:spPr>
        <p:txBody>
          <a:bodyPr tIns="91439" bIns="91439" anchor="ctr"/>
          <a:lstStyle>
            <a:lvl1pPr defTabSz="1828800">
              <a:defRPr sz="4800" b="1">
                <a:latin typeface="Helvetica"/>
                <a:ea typeface="Helvetica"/>
                <a:cs typeface="Helvetica"/>
                <a:sym typeface="Helvetica"/>
              </a:defRPr>
            </a:lvl1pPr>
          </a:lstStyle>
          <a:p>
            <a:r>
              <a:t>2</a:t>
            </a:r>
          </a:p>
        </p:txBody>
      </p:sp>
      <p:sp>
        <p:nvSpPr>
          <p:cNvPr id="686" name="椭圆形"/>
          <p:cNvSpPr/>
          <p:nvPr/>
        </p:nvSpPr>
        <p:spPr>
          <a:xfrm>
            <a:off x="12093699" y="5795568"/>
            <a:ext cx="1400238" cy="1404104"/>
          </a:xfrm>
          <a:prstGeom prst="ellipse">
            <a:avLst/>
          </a:prstGeom>
          <a:solidFill>
            <a:srgbClr val="FFBA02">
              <a:alpha val="95906"/>
            </a:srgbClr>
          </a:solidFill>
          <a:ln w="12700">
            <a:miter lim="400000"/>
          </a:ln>
        </p:spPr>
        <p:txBody>
          <a:bodyPr tIns="91439" bIns="91439" anchor="ctr"/>
          <a:lstStyle/>
          <a:p>
            <a:pPr defTabSz="1828800">
              <a:defRPr sz="3200">
                <a:latin typeface="微软雅黑"/>
                <a:ea typeface="微软雅黑"/>
                <a:cs typeface="微软雅黑"/>
                <a:sym typeface="微软雅黑"/>
              </a:defRPr>
            </a:pPr>
            <a:endParaRPr/>
          </a:p>
        </p:txBody>
      </p:sp>
      <p:sp>
        <p:nvSpPr>
          <p:cNvPr id="687" name="3"/>
          <p:cNvSpPr/>
          <p:nvPr/>
        </p:nvSpPr>
        <p:spPr>
          <a:xfrm>
            <a:off x="12286043" y="6066847"/>
            <a:ext cx="990150" cy="810746"/>
          </a:xfrm>
          <a:prstGeom prst="rect">
            <a:avLst/>
          </a:prstGeom>
          <a:ln w="12700">
            <a:miter lim="400000"/>
          </a:ln>
          <a:extLst>
            <a:ext uri="{C572A759-6A51-4108-AA02-DFA0A04FC94B}">
              <ma14:wrappingTextBoxFlag xmlns:ma14="http://schemas.microsoft.com/office/mac/drawingml/2011/main" val="1"/>
            </a:ext>
          </a:extLst>
        </p:spPr>
        <p:txBody>
          <a:bodyPr tIns="91439" bIns="91439" anchor="ctr"/>
          <a:lstStyle>
            <a:lvl1pPr defTabSz="1828800">
              <a:defRPr sz="4800" b="1">
                <a:latin typeface="Helvetica"/>
                <a:ea typeface="Helvetica"/>
                <a:cs typeface="Helvetica"/>
                <a:sym typeface="Helvetica"/>
              </a:defRPr>
            </a:lvl1pPr>
          </a:lstStyle>
          <a:p>
            <a:r>
              <a:t>3</a:t>
            </a:r>
          </a:p>
        </p:txBody>
      </p:sp>
      <p:sp>
        <p:nvSpPr>
          <p:cNvPr id="688" name="椭圆形"/>
          <p:cNvSpPr/>
          <p:nvPr/>
        </p:nvSpPr>
        <p:spPr>
          <a:xfrm>
            <a:off x="15605895" y="5795568"/>
            <a:ext cx="1400237" cy="1404104"/>
          </a:xfrm>
          <a:prstGeom prst="ellipse">
            <a:avLst/>
          </a:prstGeom>
          <a:solidFill>
            <a:srgbClr val="FFBA02">
              <a:alpha val="95906"/>
            </a:srgbClr>
          </a:solidFill>
          <a:ln w="12700">
            <a:miter lim="400000"/>
          </a:ln>
        </p:spPr>
        <p:txBody>
          <a:bodyPr tIns="91439" bIns="91439" anchor="ctr"/>
          <a:lstStyle/>
          <a:p>
            <a:pPr defTabSz="1828800">
              <a:defRPr sz="3200">
                <a:latin typeface="微软雅黑"/>
                <a:ea typeface="微软雅黑"/>
                <a:cs typeface="微软雅黑"/>
                <a:sym typeface="微软雅黑"/>
              </a:defRPr>
            </a:pPr>
            <a:endParaRPr/>
          </a:p>
        </p:txBody>
      </p:sp>
      <p:sp>
        <p:nvSpPr>
          <p:cNvPr id="689" name="4"/>
          <p:cNvSpPr/>
          <p:nvPr/>
        </p:nvSpPr>
        <p:spPr>
          <a:xfrm>
            <a:off x="15798240" y="6066847"/>
            <a:ext cx="990150" cy="810746"/>
          </a:xfrm>
          <a:prstGeom prst="rect">
            <a:avLst/>
          </a:prstGeom>
          <a:ln w="12700">
            <a:miter lim="400000"/>
          </a:ln>
          <a:extLst>
            <a:ext uri="{C572A759-6A51-4108-AA02-DFA0A04FC94B}">
              <ma14:wrappingTextBoxFlag xmlns:ma14="http://schemas.microsoft.com/office/mac/drawingml/2011/main" val="1"/>
            </a:ext>
          </a:extLst>
        </p:spPr>
        <p:txBody>
          <a:bodyPr tIns="91439" bIns="91439" anchor="ctr"/>
          <a:lstStyle>
            <a:lvl1pPr defTabSz="1828800">
              <a:defRPr sz="4800" b="1">
                <a:latin typeface="Helvetica"/>
                <a:ea typeface="Helvetica"/>
                <a:cs typeface="Helvetica"/>
                <a:sym typeface="Helvetica"/>
              </a:defRPr>
            </a:lvl1pPr>
          </a:lstStyle>
          <a:p>
            <a:r>
              <a:t>4</a:t>
            </a:r>
          </a:p>
        </p:txBody>
      </p:sp>
      <p:sp>
        <p:nvSpPr>
          <p:cNvPr id="690" name="线条"/>
          <p:cNvSpPr/>
          <p:nvPr/>
        </p:nvSpPr>
        <p:spPr>
          <a:xfrm rot="5400000">
            <a:off x="12817111" y="1798652"/>
            <a:ext cx="522853" cy="66722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63"/>
                  <a:pt x="10800" y="141"/>
                </a:cubicBezTo>
                <a:lnTo>
                  <a:pt x="10800" y="10659"/>
                </a:lnTo>
                <a:cubicBezTo>
                  <a:pt x="10800" y="10737"/>
                  <a:pt x="5965" y="10800"/>
                  <a:pt x="0" y="10800"/>
                </a:cubicBezTo>
                <a:cubicBezTo>
                  <a:pt x="5965" y="10800"/>
                  <a:pt x="10800" y="10863"/>
                  <a:pt x="10800" y="10941"/>
                </a:cubicBezTo>
                <a:lnTo>
                  <a:pt x="10800" y="21459"/>
                </a:lnTo>
                <a:cubicBezTo>
                  <a:pt x="10800" y="21537"/>
                  <a:pt x="15635" y="21600"/>
                  <a:pt x="21600" y="21600"/>
                </a:cubicBezTo>
              </a:path>
            </a:pathLst>
          </a:custGeom>
          <a:ln w="50800">
            <a:solidFill>
              <a:srgbClr val="FFBA02"/>
            </a:solidFill>
          </a:ln>
        </p:spPr>
        <p:txBody>
          <a:bodyPr tIns="91439" bIns="91439" anchor="ctr"/>
          <a:lstStyle/>
          <a:p>
            <a:pPr defTabSz="1828800">
              <a:defRPr sz="3200">
                <a:solidFill>
                  <a:srgbClr val="000000"/>
                </a:solidFill>
                <a:latin typeface="微软雅黑"/>
                <a:ea typeface="微软雅黑"/>
                <a:cs typeface="微软雅黑"/>
                <a:sym typeface="微软雅黑"/>
              </a:defRPr>
            </a:pPr>
            <a:endParaRPr/>
          </a:p>
        </p:txBody>
      </p:sp>
      <p:sp>
        <p:nvSpPr>
          <p:cNvPr id="691" name="服务过程"/>
          <p:cNvSpPr/>
          <p:nvPr/>
        </p:nvSpPr>
        <p:spPr>
          <a:xfrm>
            <a:off x="10759796" y="3452200"/>
            <a:ext cx="4637482" cy="996413"/>
          </a:xfrm>
          <a:prstGeom prst="rect">
            <a:avLst/>
          </a:prstGeom>
          <a:solidFill>
            <a:srgbClr val="FFBA02"/>
          </a:solidFill>
          <a:ln w="12700">
            <a:miter lim="400000"/>
          </a:ln>
          <a:extLst>
            <a:ext uri="{C572A759-6A51-4108-AA02-DFA0A04FC94B}">
              <ma14:wrappingTextBoxFlag xmlns:ma14="http://schemas.microsoft.com/office/mac/drawingml/2011/main" val="1"/>
            </a:ext>
          </a:extLst>
        </p:spPr>
        <p:txBody>
          <a:bodyPr tIns="91439" bIns="91439" anchor="ctr"/>
          <a:lstStyle>
            <a:lvl1pPr defTabSz="1828800">
              <a:defRPr sz="4600" b="1">
                <a:latin typeface="Helvetica"/>
                <a:ea typeface="Helvetica"/>
                <a:cs typeface="Helvetica"/>
                <a:sym typeface="Helvetica"/>
              </a:defRPr>
            </a:lvl1pPr>
          </a:lstStyle>
          <a:p>
            <a:r>
              <a:t>服务过程</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693"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694" name="纳税义务发生时间"/>
          <p:cNvSpPr txBox="1"/>
          <p:nvPr/>
        </p:nvSpPr>
        <p:spPr>
          <a:xfrm>
            <a:off x="1672567" y="1217528"/>
            <a:ext cx="6251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6000" b="1">
                <a:latin typeface="Helvetica"/>
                <a:ea typeface="Helvetica"/>
                <a:cs typeface="Helvetica"/>
                <a:sym typeface="Helvetica"/>
              </a:defRPr>
            </a:lvl1pPr>
          </a:lstStyle>
          <a:p>
            <a:r>
              <a:t>纳税义务发生时间</a:t>
            </a:r>
          </a:p>
        </p:txBody>
      </p:sp>
      <p:sp>
        <p:nvSpPr>
          <p:cNvPr id="695" name="财税【2016】36号"/>
          <p:cNvSpPr/>
          <p:nvPr/>
        </p:nvSpPr>
        <p:spPr>
          <a:xfrm>
            <a:off x="15963803" y="1306428"/>
            <a:ext cx="5449517" cy="10318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1">
                <a:latin typeface="Helvetica"/>
                <a:ea typeface="Helvetica"/>
                <a:cs typeface="Helvetica"/>
                <a:sym typeface="Helvetica"/>
              </a:defRPr>
            </a:lvl1pPr>
          </a:lstStyle>
          <a:p>
            <a:r>
              <a:t>财税【2016】36号</a:t>
            </a:r>
          </a:p>
        </p:txBody>
      </p:sp>
      <p:sp>
        <p:nvSpPr>
          <p:cNvPr id="696" name="第三项：如果约定服务过程中收取款项，有明确的付款日期，那确定的日期应做确认纳税义务，此时不管对方是否否款，哪怕欠款也要缴税。…"/>
          <p:cNvSpPr/>
          <p:nvPr/>
        </p:nvSpPr>
        <p:spPr>
          <a:xfrm>
            <a:off x="2577669" y="8244436"/>
            <a:ext cx="19228662" cy="42367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1377950">
              <a:lnSpc>
                <a:spcPct val="120000"/>
              </a:lnSpc>
              <a:spcBef>
                <a:spcPts val="2200"/>
              </a:spcBef>
              <a:defRPr sz="4800">
                <a:latin typeface="Lantinghei SC Extralight"/>
                <a:ea typeface="Lantinghei SC Extralight"/>
                <a:cs typeface="Lantinghei SC Extralight"/>
                <a:sym typeface="Lantinghei SC Extralight"/>
              </a:defRPr>
            </a:pPr>
            <a:r>
              <a:t>第三项：如果约定服务过程中收取款项，有明确的付款日期，那确定的日期应做确认纳税义务，此时不管对方是否否款，哪怕欠款也要缴税。</a:t>
            </a:r>
          </a:p>
          <a:p>
            <a:pPr algn="just" defTabSz="1377950">
              <a:lnSpc>
                <a:spcPct val="120000"/>
              </a:lnSpc>
              <a:spcBef>
                <a:spcPts val="2200"/>
              </a:spcBef>
              <a:defRPr sz="4800">
                <a:latin typeface="Lantinghei SC Extralight"/>
                <a:ea typeface="Lantinghei SC Extralight"/>
                <a:cs typeface="Lantinghei SC Extralight"/>
                <a:sym typeface="Lantinghei SC Extralight"/>
              </a:defRPr>
            </a:pPr>
            <a:r>
              <a:t>第四项：如果既没收款又没约定收款时间，那服务完成当天确认应税义务。</a:t>
            </a:r>
          </a:p>
        </p:txBody>
      </p:sp>
      <p:sp>
        <p:nvSpPr>
          <p:cNvPr id="697" name="线条"/>
          <p:cNvSpPr/>
          <p:nvPr/>
        </p:nvSpPr>
        <p:spPr>
          <a:xfrm>
            <a:off x="4024934" y="6499553"/>
            <a:ext cx="15789408" cy="1"/>
          </a:xfrm>
          <a:prstGeom prst="line">
            <a:avLst/>
          </a:prstGeom>
          <a:ln w="50800">
            <a:solidFill>
              <a:srgbClr val="FFBA02"/>
            </a:solidFill>
            <a:tailEnd type="triangle"/>
          </a:ln>
        </p:spPr>
        <p:txBody>
          <a:bodyPr tIns="91439" bIns="91439"/>
          <a:lstStyle/>
          <a:p>
            <a:pPr algn="l" defTabSz="1828800">
              <a:defRPr sz="3600">
                <a:solidFill>
                  <a:srgbClr val="000000"/>
                </a:solidFill>
                <a:latin typeface="Arial"/>
                <a:ea typeface="Arial"/>
                <a:cs typeface="Arial"/>
                <a:sym typeface="Arial"/>
              </a:defRPr>
            </a:pPr>
            <a:endParaRPr/>
          </a:p>
        </p:txBody>
      </p:sp>
      <p:sp>
        <p:nvSpPr>
          <p:cNvPr id="698" name="圆形"/>
          <p:cNvSpPr/>
          <p:nvPr/>
        </p:nvSpPr>
        <p:spPr>
          <a:xfrm>
            <a:off x="5955095" y="5795568"/>
            <a:ext cx="1404106" cy="1404104"/>
          </a:xfrm>
          <a:prstGeom prst="ellipse">
            <a:avLst/>
          </a:prstGeom>
          <a:solidFill>
            <a:srgbClr val="FFBA02">
              <a:alpha val="95906"/>
            </a:srgbClr>
          </a:solidFill>
          <a:ln w="12700">
            <a:miter lim="400000"/>
          </a:ln>
        </p:spPr>
        <p:txBody>
          <a:bodyPr tIns="91439" bIns="91439" anchor="ctr"/>
          <a:lstStyle/>
          <a:p>
            <a:pPr defTabSz="1828800">
              <a:defRPr sz="3200">
                <a:latin typeface="微软雅黑"/>
                <a:ea typeface="微软雅黑"/>
                <a:cs typeface="微软雅黑"/>
                <a:sym typeface="微软雅黑"/>
              </a:defRPr>
            </a:pPr>
            <a:endParaRPr/>
          </a:p>
        </p:txBody>
      </p:sp>
      <p:sp>
        <p:nvSpPr>
          <p:cNvPr id="699" name="1"/>
          <p:cNvSpPr/>
          <p:nvPr/>
        </p:nvSpPr>
        <p:spPr>
          <a:xfrm>
            <a:off x="6148005" y="6066847"/>
            <a:ext cx="992885" cy="810746"/>
          </a:xfrm>
          <a:prstGeom prst="rect">
            <a:avLst/>
          </a:prstGeom>
          <a:ln w="12700">
            <a:miter lim="400000"/>
          </a:ln>
          <a:extLst>
            <a:ext uri="{C572A759-6A51-4108-AA02-DFA0A04FC94B}">
              <ma14:wrappingTextBoxFlag xmlns:ma14="http://schemas.microsoft.com/office/mac/drawingml/2011/main" val="1"/>
            </a:ext>
          </a:extLst>
        </p:spPr>
        <p:txBody>
          <a:bodyPr tIns="91439" bIns="91439" anchor="ctr"/>
          <a:lstStyle>
            <a:lvl1pPr defTabSz="1828800">
              <a:defRPr sz="4800" b="1">
                <a:latin typeface="Helvetica"/>
                <a:ea typeface="Helvetica"/>
                <a:cs typeface="Helvetica"/>
                <a:sym typeface="Helvetica"/>
              </a:defRPr>
            </a:lvl1pPr>
          </a:lstStyle>
          <a:p>
            <a:r>
              <a:t>1</a:t>
            </a:r>
          </a:p>
        </p:txBody>
      </p:sp>
      <p:sp>
        <p:nvSpPr>
          <p:cNvPr id="700" name="椭圆形"/>
          <p:cNvSpPr/>
          <p:nvPr/>
        </p:nvSpPr>
        <p:spPr>
          <a:xfrm>
            <a:off x="9115297" y="5795568"/>
            <a:ext cx="1400237" cy="1404104"/>
          </a:xfrm>
          <a:prstGeom prst="ellipse">
            <a:avLst/>
          </a:prstGeom>
          <a:solidFill>
            <a:srgbClr val="FFBA02">
              <a:alpha val="95906"/>
            </a:srgbClr>
          </a:solidFill>
          <a:ln w="12700">
            <a:miter lim="400000"/>
          </a:ln>
        </p:spPr>
        <p:txBody>
          <a:bodyPr tIns="91439" bIns="91439" anchor="ctr"/>
          <a:lstStyle/>
          <a:p>
            <a:pPr defTabSz="1828800">
              <a:defRPr sz="3200">
                <a:latin typeface="微软雅黑"/>
                <a:ea typeface="微软雅黑"/>
                <a:cs typeface="微软雅黑"/>
                <a:sym typeface="微软雅黑"/>
              </a:defRPr>
            </a:pPr>
            <a:endParaRPr/>
          </a:p>
        </p:txBody>
      </p:sp>
      <p:sp>
        <p:nvSpPr>
          <p:cNvPr id="701" name="2"/>
          <p:cNvSpPr/>
          <p:nvPr/>
        </p:nvSpPr>
        <p:spPr>
          <a:xfrm>
            <a:off x="9307641" y="6066847"/>
            <a:ext cx="990149" cy="810746"/>
          </a:xfrm>
          <a:prstGeom prst="rect">
            <a:avLst/>
          </a:prstGeom>
          <a:ln w="12700">
            <a:miter lim="400000"/>
          </a:ln>
          <a:extLst>
            <a:ext uri="{C572A759-6A51-4108-AA02-DFA0A04FC94B}">
              <ma14:wrappingTextBoxFlag xmlns:ma14="http://schemas.microsoft.com/office/mac/drawingml/2011/main" val="1"/>
            </a:ext>
          </a:extLst>
        </p:spPr>
        <p:txBody>
          <a:bodyPr tIns="91439" bIns="91439" anchor="ctr"/>
          <a:lstStyle>
            <a:lvl1pPr defTabSz="1828800">
              <a:defRPr sz="4800" b="1">
                <a:latin typeface="Helvetica"/>
                <a:ea typeface="Helvetica"/>
                <a:cs typeface="Helvetica"/>
                <a:sym typeface="Helvetica"/>
              </a:defRPr>
            </a:lvl1pPr>
          </a:lstStyle>
          <a:p>
            <a:r>
              <a:t>2</a:t>
            </a:r>
          </a:p>
        </p:txBody>
      </p:sp>
      <p:sp>
        <p:nvSpPr>
          <p:cNvPr id="702" name="椭圆形"/>
          <p:cNvSpPr/>
          <p:nvPr/>
        </p:nvSpPr>
        <p:spPr>
          <a:xfrm>
            <a:off x="12093699" y="5795568"/>
            <a:ext cx="1400238" cy="1404104"/>
          </a:xfrm>
          <a:prstGeom prst="ellipse">
            <a:avLst/>
          </a:prstGeom>
          <a:solidFill>
            <a:srgbClr val="FFBA02">
              <a:alpha val="95906"/>
            </a:srgbClr>
          </a:solidFill>
          <a:ln w="12700">
            <a:miter lim="400000"/>
          </a:ln>
        </p:spPr>
        <p:txBody>
          <a:bodyPr tIns="91439" bIns="91439" anchor="ctr"/>
          <a:lstStyle/>
          <a:p>
            <a:pPr defTabSz="1828800">
              <a:defRPr sz="3200">
                <a:latin typeface="微软雅黑"/>
                <a:ea typeface="微软雅黑"/>
                <a:cs typeface="微软雅黑"/>
                <a:sym typeface="微软雅黑"/>
              </a:defRPr>
            </a:pPr>
            <a:endParaRPr/>
          </a:p>
        </p:txBody>
      </p:sp>
      <p:sp>
        <p:nvSpPr>
          <p:cNvPr id="703" name="3"/>
          <p:cNvSpPr/>
          <p:nvPr/>
        </p:nvSpPr>
        <p:spPr>
          <a:xfrm>
            <a:off x="12286043" y="6066847"/>
            <a:ext cx="990150" cy="810746"/>
          </a:xfrm>
          <a:prstGeom prst="rect">
            <a:avLst/>
          </a:prstGeom>
          <a:ln w="12700">
            <a:miter lim="400000"/>
          </a:ln>
          <a:extLst>
            <a:ext uri="{C572A759-6A51-4108-AA02-DFA0A04FC94B}">
              <ma14:wrappingTextBoxFlag xmlns:ma14="http://schemas.microsoft.com/office/mac/drawingml/2011/main" val="1"/>
            </a:ext>
          </a:extLst>
        </p:spPr>
        <p:txBody>
          <a:bodyPr tIns="91439" bIns="91439" anchor="ctr"/>
          <a:lstStyle>
            <a:lvl1pPr defTabSz="1828800">
              <a:defRPr sz="4800" b="1">
                <a:latin typeface="Helvetica"/>
                <a:ea typeface="Helvetica"/>
                <a:cs typeface="Helvetica"/>
                <a:sym typeface="Helvetica"/>
              </a:defRPr>
            </a:lvl1pPr>
          </a:lstStyle>
          <a:p>
            <a:r>
              <a:t>3</a:t>
            </a:r>
          </a:p>
        </p:txBody>
      </p:sp>
      <p:sp>
        <p:nvSpPr>
          <p:cNvPr id="704" name="椭圆形"/>
          <p:cNvSpPr/>
          <p:nvPr/>
        </p:nvSpPr>
        <p:spPr>
          <a:xfrm>
            <a:off x="15605895" y="5795568"/>
            <a:ext cx="1400237" cy="1404104"/>
          </a:xfrm>
          <a:prstGeom prst="ellipse">
            <a:avLst/>
          </a:prstGeom>
          <a:solidFill>
            <a:srgbClr val="FFBA02">
              <a:alpha val="95906"/>
            </a:srgbClr>
          </a:solidFill>
          <a:ln w="12700">
            <a:miter lim="400000"/>
          </a:ln>
        </p:spPr>
        <p:txBody>
          <a:bodyPr tIns="91439" bIns="91439" anchor="ctr"/>
          <a:lstStyle/>
          <a:p>
            <a:pPr defTabSz="1828800">
              <a:defRPr sz="3200">
                <a:latin typeface="微软雅黑"/>
                <a:ea typeface="微软雅黑"/>
                <a:cs typeface="微软雅黑"/>
                <a:sym typeface="微软雅黑"/>
              </a:defRPr>
            </a:pPr>
            <a:endParaRPr/>
          </a:p>
        </p:txBody>
      </p:sp>
      <p:sp>
        <p:nvSpPr>
          <p:cNvPr id="705" name="4"/>
          <p:cNvSpPr/>
          <p:nvPr/>
        </p:nvSpPr>
        <p:spPr>
          <a:xfrm>
            <a:off x="15798240" y="6066847"/>
            <a:ext cx="990150" cy="810746"/>
          </a:xfrm>
          <a:prstGeom prst="rect">
            <a:avLst/>
          </a:prstGeom>
          <a:ln w="12700">
            <a:miter lim="400000"/>
          </a:ln>
          <a:extLst>
            <a:ext uri="{C572A759-6A51-4108-AA02-DFA0A04FC94B}">
              <ma14:wrappingTextBoxFlag xmlns:ma14="http://schemas.microsoft.com/office/mac/drawingml/2011/main" val="1"/>
            </a:ext>
          </a:extLst>
        </p:spPr>
        <p:txBody>
          <a:bodyPr tIns="91439" bIns="91439" anchor="ctr"/>
          <a:lstStyle>
            <a:lvl1pPr defTabSz="1828800">
              <a:defRPr sz="4800" b="1">
                <a:latin typeface="Helvetica"/>
                <a:ea typeface="Helvetica"/>
                <a:cs typeface="Helvetica"/>
                <a:sym typeface="Helvetica"/>
              </a:defRPr>
            </a:lvl1pPr>
          </a:lstStyle>
          <a:p>
            <a:r>
              <a:t>4</a:t>
            </a:r>
          </a:p>
        </p:txBody>
      </p:sp>
      <p:sp>
        <p:nvSpPr>
          <p:cNvPr id="706" name="线条"/>
          <p:cNvSpPr/>
          <p:nvPr/>
        </p:nvSpPr>
        <p:spPr>
          <a:xfrm rot="5400000">
            <a:off x="12817111" y="1798652"/>
            <a:ext cx="522853" cy="66722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63"/>
                  <a:pt x="10800" y="141"/>
                </a:cubicBezTo>
                <a:lnTo>
                  <a:pt x="10800" y="10659"/>
                </a:lnTo>
                <a:cubicBezTo>
                  <a:pt x="10800" y="10737"/>
                  <a:pt x="5965" y="10800"/>
                  <a:pt x="0" y="10800"/>
                </a:cubicBezTo>
                <a:cubicBezTo>
                  <a:pt x="5965" y="10800"/>
                  <a:pt x="10800" y="10863"/>
                  <a:pt x="10800" y="10941"/>
                </a:cubicBezTo>
                <a:lnTo>
                  <a:pt x="10800" y="21459"/>
                </a:lnTo>
                <a:cubicBezTo>
                  <a:pt x="10800" y="21537"/>
                  <a:pt x="15635" y="21600"/>
                  <a:pt x="21600" y="21600"/>
                </a:cubicBezTo>
              </a:path>
            </a:pathLst>
          </a:custGeom>
          <a:ln w="50800">
            <a:solidFill>
              <a:srgbClr val="FFBA02"/>
            </a:solidFill>
          </a:ln>
        </p:spPr>
        <p:txBody>
          <a:bodyPr tIns="91439" bIns="91439" anchor="ctr"/>
          <a:lstStyle/>
          <a:p>
            <a:pPr defTabSz="1828800">
              <a:defRPr sz="3200">
                <a:solidFill>
                  <a:srgbClr val="000000"/>
                </a:solidFill>
                <a:latin typeface="微软雅黑"/>
                <a:ea typeface="微软雅黑"/>
                <a:cs typeface="微软雅黑"/>
                <a:sym typeface="微软雅黑"/>
              </a:defRPr>
            </a:pPr>
            <a:endParaRPr/>
          </a:p>
        </p:txBody>
      </p:sp>
      <p:sp>
        <p:nvSpPr>
          <p:cNvPr id="707" name="服务过程"/>
          <p:cNvSpPr/>
          <p:nvPr/>
        </p:nvSpPr>
        <p:spPr>
          <a:xfrm>
            <a:off x="10759796" y="3452200"/>
            <a:ext cx="4637482" cy="996413"/>
          </a:xfrm>
          <a:prstGeom prst="rect">
            <a:avLst/>
          </a:prstGeom>
          <a:solidFill>
            <a:srgbClr val="FFBA02"/>
          </a:solidFill>
          <a:ln w="12700">
            <a:miter lim="400000"/>
          </a:ln>
          <a:extLst>
            <a:ext uri="{C572A759-6A51-4108-AA02-DFA0A04FC94B}">
              <ma14:wrappingTextBoxFlag xmlns:ma14="http://schemas.microsoft.com/office/mac/drawingml/2011/main" val="1"/>
            </a:ext>
          </a:extLst>
        </p:spPr>
        <p:txBody>
          <a:bodyPr tIns="91439" bIns="91439" anchor="ctr"/>
          <a:lstStyle>
            <a:lvl1pPr defTabSz="1828800">
              <a:defRPr sz="4600" b="1">
                <a:latin typeface="Helvetica"/>
                <a:ea typeface="Helvetica"/>
                <a:cs typeface="Helvetica"/>
                <a:sym typeface="Helvetica"/>
              </a:defRPr>
            </a:lvl1pPr>
          </a:lstStyle>
          <a:p>
            <a:r>
              <a:t>服务过程</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709" name="矩形"/>
          <p:cNvSpPr/>
          <p:nvPr/>
        </p:nvSpPr>
        <p:spPr>
          <a:xfrm>
            <a:off x="5666042" y="4834880"/>
            <a:ext cx="6023175" cy="4046240"/>
          </a:xfrm>
          <a:prstGeom prst="rect">
            <a:avLst/>
          </a:prstGeom>
          <a:ln w="38100">
            <a:solidFill>
              <a:srgbClr val="FFC400"/>
            </a:solidFill>
            <a:miter lim="400000"/>
          </a:ln>
          <a:effectLst>
            <a:outerShdw blurRad="50800" dist="25400" dir="5400000" rotWithShape="0">
              <a:srgbClr val="FFC400">
                <a:alpha val="50000"/>
              </a:srgbClr>
            </a:outerShdw>
          </a:effectLst>
        </p:spPr>
        <p:txBody>
          <a:bodyPr lIns="71437" tIns="71437" rIns="71437" bIns="71437" anchor="ctr"/>
          <a:lstStyle/>
          <a:p>
            <a:pPr defTabSz="821531">
              <a:defRPr sz="3200"/>
            </a:pPr>
            <a:endParaRPr/>
          </a:p>
        </p:txBody>
      </p:sp>
      <p:sp>
        <p:nvSpPr>
          <p:cNvPr id="710" name="营改增后对企业的影响"/>
          <p:cNvSpPr txBox="1"/>
          <p:nvPr/>
        </p:nvSpPr>
        <p:spPr>
          <a:xfrm>
            <a:off x="6445491" y="6075362"/>
            <a:ext cx="12291517" cy="15652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latin typeface="Helvetica"/>
                <a:ea typeface="Helvetica"/>
                <a:cs typeface="Helvetica"/>
                <a:sym typeface="Helvetica"/>
              </a:defRPr>
            </a:lvl1pPr>
          </a:lstStyle>
          <a:p>
            <a:r>
              <a:t>       营改增后对企业的影响</a:t>
            </a:r>
          </a:p>
        </p:txBody>
      </p:sp>
      <p:sp>
        <p:nvSpPr>
          <p:cNvPr id="711" name="结果"/>
          <p:cNvSpPr txBox="1"/>
          <p:nvPr/>
        </p:nvSpPr>
        <p:spPr>
          <a:xfrm>
            <a:off x="8551019" y="7431423"/>
            <a:ext cx="8667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2800" b="1">
                <a:solidFill>
                  <a:srgbClr val="FFBA02"/>
                </a:solidFill>
                <a:latin typeface="Helvetica"/>
                <a:ea typeface="Helvetica"/>
                <a:cs typeface="Helvetica"/>
                <a:sym typeface="Helvetica"/>
              </a:defRPr>
            </a:lvl1pPr>
          </a:lstStyle>
          <a:p>
            <a:r>
              <a:t>结果</a:t>
            </a:r>
          </a:p>
        </p:txBody>
      </p:sp>
      <p:grpSp>
        <p:nvGrpSpPr>
          <p:cNvPr id="714" name="成组"/>
          <p:cNvGrpSpPr/>
          <p:nvPr/>
        </p:nvGrpSpPr>
        <p:grpSpPr>
          <a:xfrm>
            <a:off x="6051765" y="5637707"/>
            <a:ext cx="2080053" cy="2401838"/>
            <a:chOff x="160892" y="0"/>
            <a:chExt cx="2080052" cy="2401837"/>
          </a:xfrm>
        </p:grpSpPr>
        <p:sp>
          <p:nvSpPr>
            <p:cNvPr id="712" name="多边形"/>
            <p:cNvSpPr/>
            <p:nvPr/>
          </p:nvSpPr>
          <p:spPr>
            <a:xfrm>
              <a:off x="160892" y="0"/>
              <a:ext cx="2080054" cy="24018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BA02"/>
            </a:solidFill>
            <a:ln w="12700" cap="flat">
              <a:noFill/>
              <a:miter lim="400000"/>
            </a:ln>
            <a:effectLst/>
          </p:spPr>
          <p:txBody>
            <a:bodyPr wrap="square" lIns="71437" tIns="71437" rIns="71437" bIns="71437" numCol="1" anchor="ctr">
              <a:noAutofit/>
            </a:bodyPr>
            <a:lstStyle/>
            <a:p>
              <a:pPr defTabSz="821531">
                <a:defRPr sz="3200"/>
              </a:pPr>
              <a:endParaRPr/>
            </a:p>
          </p:txBody>
        </p:sp>
        <p:sp>
          <p:nvSpPr>
            <p:cNvPr id="713" name="形状"/>
            <p:cNvSpPr/>
            <p:nvPr/>
          </p:nvSpPr>
          <p:spPr>
            <a:xfrm>
              <a:off x="650280" y="668839"/>
              <a:ext cx="1101278" cy="11001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395" y="0"/>
                  </a:lnTo>
                  <a:lnTo>
                    <a:pt x="0" y="0"/>
                  </a:lnTo>
                  <a:close/>
                  <a:moveTo>
                    <a:pt x="14486" y="1856"/>
                  </a:moveTo>
                  <a:lnTo>
                    <a:pt x="10950" y="8178"/>
                  </a:lnTo>
                  <a:lnTo>
                    <a:pt x="13040" y="11111"/>
                  </a:lnTo>
                  <a:lnTo>
                    <a:pt x="8480" y="12596"/>
                  </a:lnTo>
                  <a:lnTo>
                    <a:pt x="4483" y="19744"/>
                  </a:lnTo>
                  <a:lnTo>
                    <a:pt x="12508" y="16993"/>
                  </a:lnTo>
                  <a:lnTo>
                    <a:pt x="16049" y="21600"/>
                  </a:lnTo>
                  <a:lnTo>
                    <a:pt x="14981" y="16148"/>
                  </a:lnTo>
                  <a:lnTo>
                    <a:pt x="21600" y="13879"/>
                  </a:lnTo>
                  <a:lnTo>
                    <a:pt x="14486" y="1856"/>
                  </a:lnTo>
                  <a:close/>
                </a:path>
              </a:pathLst>
            </a:custGeom>
            <a:solidFill>
              <a:srgbClr val="FFFFFF"/>
            </a:solidFill>
            <a:ln w="12700" cap="flat">
              <a:noFill/>
              <a:miter lim="400000"/>
            </a:ln>
            <a:effectLst/>
          </p:spPr>
          <p:txBody>
            <a:bodyPr wrap="square" lIns="71437" tIns="71437" rIns="71437" bIns="71437" numCol="1" anchor="ctr">
              <a:noAutofit/>
            </a:bodyPr>
            <a:lstStyle/>
            <a:p>
              <a:pPr defTabSz="821531">
                <a:defRPr sz="3200"/>
              </a:pPr>
              <a:endParaRPr/>
            </a:p>
          </p:txBody>
        </p:sp>
      </p:gr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716" name="营改增后对企业的影响"/>
          <p:cNvSpPr txBox="1"/>
          <p:nvPr/>
        </p:nvSpPr>
        <p:spPr>
          <a:xfrm>
            <a:off x="207765" y="1217528"/>
            <a:ext cx="9257532"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6000" b="1">
                <a:latin typeface="Helvetica"/>
                <a:ea typeface="Helvetica"/>
                <a:cs typeface="Helvetica"/>
                <a:sym typeface="Helvetica"/>
              </a:defRPr>
            </a:lvl1pPr>
          </a:lstStyle>
          <a:p>
            <a:r>
              <a:t>       营改增后对企业的影响</a:t>
            </a:r>
          </a:p>
        </p:txBody>
      </p:sp>
      <p:sp>
        <p:nvSpPr>
          <p:cNvPr id="717"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718" name="1、合同中要明确是含税价还是不含税价"/>
          <p:cNvSpPr txBox="1"/>
          <p:nvPr/>
        </p:nvSpPr>
        <p:spPr>
          <a:xfrm>
            <a:off x="3216324" y="5393668"/>
            <a:ext cx="17951352" cy="15646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1828800">
              <a:lnSpc>
                <a:spcPct val="150000"/>
              </a:lnSpc>
              <a:defRPr sz="8000" b="1">
                <a:latin typeface="微软雅黑"/>
                <a:ea typeface="微软雅黑"/>
                <a:cs typeface="微软雅黑"/>
                <a:sym typeface="微软雅黑"/>
              </a:defRPr>
            </a:pPr>
            <a:r>
              <a:rPr u="sng">
                <a:solidFill>
                  <a:srgbClr val="FFBA02"/>
                </a:solidFill>
              </a:rPr>
              <a:t>1、</a:t>
            </a:r>
            <a:r>
              <a:t>合同中要明确是含税价还是不含税价</a:t>
            </a:r>
          </a:p>
        </p:txBody>
      </p:sp>
      <p:sp>
        <p:nvSpPr>
          <p:cNvPr id="719" name="营业税是价内税，不做特别规定，由卖方承担。…"/>
          <p:cNvSpPr txBox="1"/>
          <p:nvPr/>
        </p:nvSpPr>
        <p:spPr>
          <a:xfrm>
            <a:off x="6460182" y="7352212"/>
            <a:ext cx="11463636" cy="1943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just" defTabSz="1377950">
              <a:lnSpc>
                <a:spcPct val="150000"/>
              </a:lnSpc>
              <a:defRPr sz="4200">
                <a:latin typeface="Lantinghei SC Extralight"/>
                <a:ea typeface="Lantinghei SC Extralight"/>
                <a:cs typeface="Lantinghei SC Extralight"/>
                <a:sym typeface="Lantinghei SC Extralight"/>
              </a:defRPr>
            </a:pPr>
            <a:r>
              <a:t>营业税是价内税，不做特别规定，由卖方承担。</a:t>
            </a:r>
          </a:p>
          <a:p>
            <a:pPr algn="just" defTabSz="1377950">
              <a:lnSpc>
                <a:spcPct val="150000"/>
              </a:lnSpc>
              <a:defRPr sz="4200">
                <a:latin typeface="Lantinghei SC Extralight"/>
                <a:ea typeface="Lantinghei SC Extralight"/>
                <a:cs typeface="Lantinghei SC Extralight"/>
                <a:sym typeface="Lantinghei SC Extralight"/>
              </a:defRPr>
            </a:pPr>
            <a:r>
              <a:t>增值税是价外税，一般不包括在合同价款中。</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pic>
        <p:nvPicPr>
          <p:cNvPr id="181" name="image.png" descr="image.png"/>
          <p:cNvPicPr>
            <a:picLocks noChangeAspect="1"/>
          </p:cNvPicPr>
          <p:nvPr/>
        </p:nvPicPr>
        <p:blipFill>
          <a:blip r:embed="rId3">
            <a:extLst/>
          </a:blip>
          <a:srcRect r="12617"/>
          <a:stretch>
            <a:fillRect/>
          </a:stretch>
        </p:blipFill>
        <p:spPr>
          <a:xfrm>
            <a:off x="-1974018" y="3304182"/>
            <a:ext cx="14306075" cy="7107710"/>
          </a:xfrm>
          <a:prstGeom prst="rect">
            <a:avLst/>
          </a:prstGeom>
          <a:ln w="12700">
            <a:miter lim="400000"/>
          </a:ln>
        </p:spPr>
      </p:pic>
      <p:sp>
        <p:nvSpPr>
          <p:cNvPr id="182" name="从5月1日起，将试点范围扩大到建筑业、房地产业、金融业、生活服务业，并将所有企业新增不动产所含增值税纳入抵扣范围，确保所有行业税负只减不增。"/>
          <p:cNvSpPr txBox="1"/>
          <p:nvPr/>
        </p:nvSpPr>
        <p:spPr>
          <a:xfrm>
            <a:off x="12886788" y="3711414"/>
            <a:ext cx="10519309" cy="46278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1377950">
              <a:lnSpc>
                <a:spcPct val="110000"/>
              </a:lnSpc>
              <a:defRPr sz="4800">
                <a:latin typeface="Lantinghei SC Extralight"/>
                <a:ea typeface="Lantinghei SC Extralight"/>
                <a:cs typeface="Lantinghei SC Extralight"/>
                <a:sym typeface="Lantinghei SC Extralight"/>
              </a:defRPr>
            </a:pPr>
            <a:r>
              <a:t>从</a:t>
            </a:r>
            <a:r>
              <a:rPr>
                <a:solidFill>
                  <a:srgbClr val="FFBA02"/>
                </a:solidFill>
                <a:latin typeface="Lantinghei SC Demibold"/>
                <a:ea typeface="Lantinghei SC Demibold"/>
                <a:cs typeface="Lantinghei SC Demibold"/>
                <a:sym typeface="Lantinghei SC Demibold"/>
              </a:rPr>
              <a:t>5月1日</a:t>
            </a:r>
            <a:r>
              <a:t>起，将试点范围扩大到建筑业、房地产业、金融业、生活服务业，并将所有企业新增不动产所含增值税纳入抵扣范围，确保所有行业税负只减不增。</a:t>
            </a:r>
          </a:p>
        </p:txBody>
      </p:sp>
      <p:sp>
        <p:nvSpPr>
          <p:cNvPr id="183" name="——李克强总理…"/>
          <p:cNvSpPr/>
          <p:nvPr/>
        </p:nvSpPr>
        <p:spPr>
          <a:xfrm>
            <a:off x="12886788" y="8356125"/>
            <a:ext cx="10519309" cy="16484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defTabSz="1377950">
              <a:lnSpc>
                <a:spcPct val="110000"/>
              </a:lnSpc>
              <a:defRPr sz="4200">
                <a:latin typeface="Lantinghei SC Extralight"/>
                <a:ea typeface="Lantinghei SC Extralight"/>
                <a:cs typeface="Lantinghei SC Extralight"/>
                <a:sym typeface="Lantinghei SC Extralight"/>
              </a:defRPr>
            </a:pPr>
            <a:r>
              <a:t>——李克强总理 </a:t>
            </a:r>
          </a:p>
          <a:p>
            <a:pPr algn="r" defTabSz="1377950">
              <a:lnSpc>
                <a:spcPct val="110000"/>
              </a:lnSpc>
              <a:defRPr sz="4200">
                <a:latin typeface="Lantinghei SC Extralight"/>
                <a:ea typeface="Lantinghei SC Extralight"/>
                <a:cs typeface="Lantinghei SC Extralight"/>
                <a:sym typeface="Lantinghei SC Extralight"/>
              </a:defRPr>
            </a:pPr>
            <a:r>
              <a:t>2016年3月5日全国人民代表大会政府报告</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723" name="营改增后对企业的影响"/>
          <p:cNvSpPr txBox="1"/>
          <p:nvPr/>
        </p:nvSpPr>
        <p:spPr>
          <a:xfrm>
            <a:off x="207765" y="1217528"/>
            <a:ext cx="9257532"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6000" b="1">
                <a:latin typeface="Helvetica"/>
                <a:ea typeface="Helvetica"/>
                <a:cs typeface="Helvetica"/>
                <a:sym typeface="Helvetica"/>
              </a:defRPr>
            </a:lvl1pPr>
          </a:lstStyle>
          <a:p>
            <a:r>
              <a:t>       营改增后对企业的影响</a:t>
            </a:r>
          </a:p>
        </p:txBody>
      </p:sp>
      <p:sp>
        <p:nvSpPr>
          <p:cNvPr id="724"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725" name="2、合同规范性要求更高"/>
          <p:cNvSpPr txBox="1"/>
          <p:nvPr/>
        </p:nvSpPr>
        <p:spPr>
          <a:xfrm>
            <a:off x="6348523" y="3783575"/>
            <a:ext cx="10839352" cy="15646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1828800">
              <a:lnSpc>
                <a:spcPct val="150000"/>
              </a:lnSpc>
              <a:defRPr sz="8000" b="1">
                <a:latin typeface="微软雅黑"/>
                <a:ea typeface="微软雅黑"/>
                <a:cs typeface="微软雅黑"/>
                <a:sym typeface="微软雅黑"/>
              </a:defRPr>
            </a:pPr>
            <a:r>
              <a:rPr u="sng">
                <a:solidFill>
                  <a:srgbClr val="FFBA02"/>
                </a:solidFill>
              </a:rPr>
              <a:t>2、</a:t>
            </a:r>
            <a:r>
              <a:t>合同规范性要求更高</a:t>
            </a:r>
          </a:p>
        </p:txBody>
      </p:sp>
      <p:sp>
        <p:nvSpPr>
          <p:cNvPr id="726" name="要考虑发票提供方：…"/>
          <p:cNvSpPr txBox="1">
            <a:spLocks noGrp="1"/>
          </p:cNvSpPr>
          <p:nvPr>
            <p:ph type="body" sz="half" idx="1"/>
          </p:nvPr>
        </p:nvSpPr>
        <p:spPr>
          <a:xfrm>
            <a:off x="3778773" y="6239251"/>
            <a:ext cx="16826454" cy="6220323"/>
          </a:xfrm>
          <a:prstGeom prst="rect">
            <a:avLst/>
          </a:prstGeom>
        </p:spPr>
        <p:txBody>
          <a:bodyPr lIns="50800" tIns="50800" rIns="50800" bIns="50800" anchor="t">
            <a:noAutofit/>
          </a:bodyPr>
          <a:lstStyle/>
          <a:p>
            <a:pPr marL="0" indent="0" algn="just" defTabSz="1377950">
              <a:lnSpc>
                <a:spcPct val="120000"/>
              </a:lnSpc>
              <a:spcBef>
                <a:spcPts val="0"/>
              </a:spcBef>
              <a:buSzTx/>
              <a:buNone/>
              <a:defRPr sz="4200">
                <a:solidFill>
                  <a:srgbClr val="FFFFFF"/>
                </a:solidFill>
                <a:latin typeface="Lantinghei SC Extralight"/>
                <a:ea typeface="Lantinghei SC Extralight"/>
                <a:cs typeface="Lantinghei SC Extralight"/>
                <a:sym typeface="Lantinghei SC Extralight"/>
              </a:defRPr>
            </a:pPr>
            <a:r>
              <a:t>   要考虑发票提供方：</a:t>
            </a:r>
          </a:p>
          <a:p>
            <a:pPr marL="0" indent="0" algn="just" defTabSz="1377950">
              <a:lnSpc>
                <a:spcPct val="120000"/>
              </a:lnSpc>
              <a:spcBef>
                <a:spcPts val="0"/>
              </a:spcBef>
              <a:buSzTx/>
              <a:buNone/>
              <a:defRPr sz="4200">
                <a:solidFill>
                  <a:srgbClr val="FFFFFF"/>
                </a:solidFill>
                <a:latin typeface="Lantinghei SC Extralight"/>
                <a:ea typeface="Lantinghei SC Extralight"/>
                <a:cs typeface="Lantinghei SC Extralight"/>
                <a:sym typeface="Lantinghei SC Extralight"/>
              </a:defRPr>
            </a:pPr>
            <a:r>
              <a:t>1.一般纳税人还是小规模纳税人；</a:t>
            </a:r>
          </a:p>
          <a:p>
            <a:pPr marL="0" indent="0" algn="just" defTabSz="1377950">
              <a:lnSpc>
                <a:spcPct val="120000"/>
              </a:lnSpc>
              <a:spcBef>
                <a:spcPts val="0"/>
              </a:spcBef>
              <a:buSzTx/>
              <a:buNone/>
              <a:defRPr sz="4200">
                <a:solidFill>
                  <a:srgbClr val="FFFFFF"/>
                </a:solidFill>
                <a:latin typeface="Lantinghei SC Extralight"/>
                <a:ea typeface="Lantinghei SC Extralight"/>
                <a:cs typeface="Lantinghei SC Extralight"/>
                <a:sym typeface="Lantinghei SC Extralight"/>
              </a:defRPr>
            </a:pPr>
            <a:r>
              <a:t>2. 是增值税专用发票还是普通发票，如果对方开专票，</a:t>
            </a:r>
          </a:p>
          <a:p>
            <a:pPr marL="0" indent="0" algn="just" defTabSz="1377950">
              <a:lnSpc>
                <a:spcPct val="120000"/>
              </a:lnSpc>
              <a:spcBef>
                <a:spcPts val="0"/>
              </a:spcBef>
              <a:buSzTx/>
              <a:buNone/>
              <a:defRPr sz="4200">
                <a:solidFill>
                  <a:srgbClr val="FFFFFF"/>
                </a:solidFill>
                <a:latin typeface="Lantinghei SC Extralight"/>
                <a:ea typeface="Lantinghei SC Extralight"/>
                <a:cs typeface="Lantinghei SC Extralight"/>
                <a:sym typeface="Lantinghei SC Extralight"/>
              </a:defRPr>
            </a:pPr>
            <a:r>
              <a:t>    要提供给开票方公司名称、纳税人识别号、地址、电话、开户行；</a:t>
            </a:r>
          </a:p>
          <a:p>
            <a:pPr marL="0" indent="0" algn="just" defTabSz="1377950">
              <a:lnSpc>
                <a:spcPct val="120000"/>
              </a:lnSpc>
              <a:spcBef>
                <a:spcPts val="0"/>
              </a:spcBef>
              <a:buSzTx/>
              <a:buNone/>
              <a:defRPr sz="4200">
                <a:solidFill>
                  <a:srgbClr val="FFFFFF"/>
                </a:solidFill>
                <a:latin typeface="Lantinghei SC Extralight"/>
                <a:ea typeface="Lantinghei SC Extralight"/>
                <a:cs typeface="Lantinghei SC Extralight"/>
                <a:sym typeface="Lantinghei SC Extralight"/>
              </a:defRPr>
            </a:pPr>
            <a:r>
              <a:t>3.增值税率是多少；</a:t>
            </a:r>
          </a:p>
          <a:p>
            <a:pPr marL="0" indent="0" algn="just" defTabSz="1377950">
              <a:lnSpc>
                <a:spcPct val="120000"/>
              </a:lnSpc>
              <a:spcBef>
                <a:spcPts val="0"/>
              </a:spcBef>
              <a:buSzTx/>
              <a:buNone/>
              <a:defRPr sz="4200">
                <a:solidFill>
                  <a:srgbClr val="FFFFFF"/>
                </a:solidFill>
                <a:latin typeface="Lantinghei SC Extralight"/>
                <a:ea typeface="Lantinghei SC Extralight"/>
                <a:cs typeface="Lantinghei SC Extralight"/>
                <a:sym typeface="Lantinghei SC Extralight"/>
              </a:defRPr>
            </a:pPr>
            <a:r>
              <a:t>4.能否抵扣，抵扣多少；</a:t>
            </a:r>
          </a:p>
          <a:p>
            <a:pPr marL="0" indent="0" algn="just" defTabSz="1377950">
              <a:lnSpc>
                <a:spcPct val="120000"/>
              </a:lnSpc>
              <a:spcBef>
                <a:spcPts val="0"/>
              </a:spcBef>
              <a:buSzTx/>
              <a:buNone/>
              <a:defRPr sz="4200">
                <a:solidFill>
                  <a:srgbClr val="FFFFFF"/>
                </a:solidFill>
                <a:latin typeface="Lantinghei SC Extralight"/>
                <a:ea typeface="Lantinghei SC Extralight"/>
                <a:cs typeface="Lantinghei SC Extralight"/>
                <a:sym typeface="Lantinghei SC Extralight"/>
              </a:defRPr>
            </a:pPr>
            <a:r>
              <a:t>5.分析、评定报价的合理性。</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728" name="营改增后对企业的影响"/>
          <p:cNvSpPr txBox="1"/>
          <p:nvPr/>
        </p:nvSpPr>
        <p:spPr>
          <a:xfrm>
            <a:off x="207765" y="1217528"/>
            <a:ext cx="9257532"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6000" b="1">
                <a:latin typeface="Helvetica"/>
                <a:ea typeface="Helvetica"/>
                <a:cs typeface="Helvetica"/>
                <a:sym typeface="Helvetica"/>
              </a:defRPr>
            </a:lvl1pPr>
          </a:lstStyle>
          <a:p>
            <a:r>
              <a:t>       营改增后对企业的影响</a:t>
            </a:r>
          </a:p>
        </p:txBody>
      </p:sp>
      <p:sp>
        <p:nvSpPr>
          <p:cNvPr id="729"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730" name="3、合同约定虚开发票涉及刑事犯罪情况"/>
          <p:cNvSpPr txBox="1"/>
          <p:nvPr/>
        </p:nvSpPr>
        <p:spPr>
          <a:xfrm>
            <a:off x="3216324" y="4692923"/>
            <a:ext cx="17951352" cy="15646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1828800">
              <a:lnSpc>
                <a:spcPct val="150000"/>
              </a:lnSpc>
              <a:defRPr sz="8000" b="1">
                <a:latin typeface="微软雅黑"/>
                <a:ea typeface="微软雅黑"/>
                <a:cs typeface="微软雅黑"/>
                <a:sym typeface="微软雅黑"/>
              </a:defRPr>
            </a:pPr>
            <a:r>
              <a:rPr u="sng">
                <a:solidFill>
                  <a:srgbClr val="FFBA02"/>
                </a:solidFill>
              </a:rPr>
              <a:t>3、</a:t>
            </a:r>
            <a:r>
              <a:t>合同约定虚开发票涉及刑事犯罪情况</a:t>
            </a:r>
          </a:p>
        </p:txBody>
      </p:sp>
      <p:sp>
        <p:nvSpPr>
          <p:cNvPr id="731" name="约定：“如开票方开具的发票不规范、不合法或涉嫌虚开，开票方不仅要承担赔偿责任，而且必须明确不能免除其开具合法发票的义务。”"/>
          <p:cNvSpPr txBox="1">
            <a:spLocks noGrp="1"/>
          </p:cNvSpPr>
          <p:nvPr>
            <p:ph type="body" sz="quarter" idx="1"/>
          </p:nvPr>
        </p:nvSpPr>
        <p:spPr>
          <a:xfrm>
            <a:off x="3737976" y="7765494"/>
            <a:ext cx="16908048" cy="2757478"/>
          </a:xfrm>
          <a:prstGeom prst="rect">
            <a:avLst/>
          </a:prstGeom>
        </p:spPr>
        <p:txBody>
          <a:bodyPr lIns="50800" tIns="50800" rIns="50800" bIns="50800" anchor="t">
            <a:noAutofit/>
          </a:bodyPr>
          <a:lstStyle>
            <a:lvl1pPr marL="0" indent="0" defTabSz="1377950">
              <a:lnSpc>
                <a:spcPct val="150000"/>
              </a:lnSpc>
              <a:spcBef>
                <a:spcPts val="0"/>
              </a:spcBef>
              <a:buSzTx/>
              <a:buNone/>
              <a:defRPr sz="4200">
                <a:solidFill>
                  <a:srgbClr val="FFFFFF"/>
                </a:solidFill>
                <a:latin typeface="Lantinghei SC Extralight"/>
                <a:ea typeface="Lantinghei SC Extralight"/>
                <a:cs typeface="Lantinghei SC Extralight"/>
                <a:sym typeface="Lantinghei SC Extralight"/>
              </a:defRPr>
            </a:lvl1pPr>
          </a:lstStyle>
          <a:p>
            <a:r>
              <a:t>约定：“如开票方开具的发票不规范、不合法或涉嫌虚开，开票方不仅要承担赔偿责任，而且必须明确不能免除其开具合法发票的义务。”</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735" name="营改增后对企业的影响"/>
          <p:cNvSpPr txBox="1"/>
          <p:nvPr/>
        </p:nvSpPr>
        <p:spPr>
          <a:xfrm>
            <a:off x="207765" y="1217528"/>
            <a:ext cx="9257532"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6000" b="1">
                <a:latin typeface="Helvetica"/>
                <a:ea typeface="Helvetica"/>
                <a:cs typeface="Helvetica"/>
                <a:sym typeface="Helvetica"/>
              </a:defRPr>
            </a:lvl1pPr>
          </a:lstStyle>
          <a:p>
            <a:r>
              <a:t>       营改增后对企业的影响</a:t>
            </a:r>
          </a:p>
        </p:txBody>
      </p:sp>
      <p:sp>
        <p:nvSpPr>
          <p:cNvPr id="736"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737" name="4、开发票就交税"/>
          <p:cNvSpPr txBox="1"/>
          <p:nvPr/>
        </p:nvSpPr>
        <p:spPr>
          <a:xfrm>
            <a:off x="8296324" y="4970780"/>
            <a:ext cx="7791352" cy="15646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1828800">
              <a:lnSpc>
                <a:spcPct val="150000"/>
              </a:lnSpc>
              <a:defRPr sz="8000" b="1">
                <a:latin typeface="微软雅黑"/>
                <a:ea typeface="微软雅黑"/>
                <a:cs typeface="微软雅黑"/>
                <a:sym typeface="微软雅黑"/>
              </a:defRPr>
            </a:pPr>
            <a:r>
              <a:rPr u="sng">
                <a:solidFill>
                  <a:srgbClr val="FFBA02"/>
                </a:solidFill>
              </a:rPr>
              <a:t>4、</a:t>
            </a:r>
            <a:r>
              <a:t>开发票就交税</a:t>
            </a:r>
          </a:p>
        </p:txBody>
      </p:sp>
      <p:sp>
        <p:nvSpPr>
          <p:cNvPr id="738" name="增值税规定：无论钱款是否收到，无论服务是否开始，…"/>
          <p:cNvSpPr txBox="1">
            <a:spLocks noGrp="1"/>
          </p:cNvSpPr>
          <p:nvPr>
            <p:ph type="body" sz="quarter" idx="1"/>
          </p:nvPr>
        </p:nvSpPr>
        <p:spPr>
          <a:xfrm>
            <a:off x="3914794" y="7336080"/>
            <a:ext cx="16908048" cy="2757478"/>
          </a:xfrm>
          <a:prstGeom prst="rect">
            <a:avLst/>
          </a:prstGeom>
        </p:spPr>
        <p:txBody>
          <a:bodyPr lIns="50800" tIns="50800" rIns="50800" bIns="50800" anchor="t">
            <a:noAutofit/>
          </a:bodyPr>
          <a:lstStyle/>
          <a:p>
            <a:pPr marL="0" indent="0" algn="ctr" defTabSz="1377950">
              <a:lnSpc>
                <a:spcPct val="150000"/>
              </a:lnSpc>
              <a:spcBef>
                <a:spcPts val="0"/>
              </a:spcBef>
              <a:buSzTx/>
              <a:buNone/>
              <a:defRPr sz="4200">
                <a:solidFill>
                  <a:srgbClr val="FFFFFF"/>
                </a:solidFill>
                <a:latin typeface="Lantinghei SC Extralight"/>
                <a:ea typeface="Lantinghei SC Extralight"/>
                <a:cs typeface="Lantinghei SC Extralight"/>
                <a:sym typeface="Lantinghei SC Extralight"/>
              </a:defRPr>
            </a:pPr>
            <a:r>
              <a:t>增值税规定：无论钱款是否收到，无论服务是否开始，</a:t>
            </a:r>
            <a:endParaRPr sz="3600">
              <a:latin typeface="微软雅黑"/>
              <a:ea typeface="微软雅黑"/>
              <a:cs typeface="微软雅黑"/>
              <a:sym typeface="微软雅黑"/>
            </a:endParaRPr>
          </a:p>
          <a:p>
            <a:pPr marL="0" indent="0" algn="ctr" defTabSz="1377950">
              <a:lnSpc>
                <a:spcPct val="150000"/>
              </a:lnSpc>
              <a:spcBef>
                <a:spcPts val="0"/>
              </a:spcBef>
              <a:buSzTx/>
              <a:buNone/>
              <a:defRPr sz="4200">
                <a:solidFill>
                  <a:srgbClr val="FFFFFF"/>
                </a:solidFill>
                <a:latin typeface="Lantinghei SC Extralight"/>
                <a:ea typeface="Lantinghei SC Extralight"/>
                <a:cs typeface="Lantinghei SC Extralight"/>
                <a:sym typeface="Lantinghei SC Extralight"/>
              </a:defRPr>
            </a:pPr>
            <a:r>
              <a:rPr>
                <a:latin typeface="Lantinghei SC Demibold"/>
                <a:ea typeface="Lantinghei SC Demibold"/>
                <a:cs typeface="Lantinghei SC Demibold"/>
                <a:sym typeface="Lantinghei SC Demibold"/>
              </a:rPr>
              <a:t>开具发票 = 纳税义务发生</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740" name="矩形"/>
          <p:cNvSpPr/>
          <p:nvPr/>
        </p:nvSpPr>
        <p:spPr>
          <a:xfrm>
            <a:off x="5160867" y="4834880"/>
            <a:ext cx="6023175" cy="4046240"/>
          </a:xfrm>
          <a:prstGeom prst="rect">
            <a:avLst/>
          </a:prstGeom>
          <a:ln w="38100">
            <a:solidFill>
              <a:srgbClr val="FFC400"/>
            </a:solidFill>
            <a:miter lim="400000"/>
          </a:ln>
          <a:effectLst>
            <a:outerShdw blurRad="50800" dist="25400" dir="5400000" rotWithShape="0">
              <a:srgbClr val="FFC400">
                <a:alpha val="50000"/>
              </a:srgbClr>
            </a:outerShdw>
          </a:effectLst>
        </p:spPr>
        <p:txBody>
          <a:bodyPr lIns="71437" tIns="71437" rIns="71437" bIns="71437" anchor="ctr"/>
          <a:lstStyle/>
          <a:p>
            <a:pPr defTabSz="821531">
              <a:defRPr sz="3200"/>
            </a:pPr>
            <a:endParaRPr/>
          </a:p>
        </p:txBody>
      </p:sp>
      <p:sp>
        <p:nvSpPr>
          <p:cNvPr id="741" name="营改增前后商业模式改变"/>
          <p:cNvSpPr txBox="1"/>
          <p:nvPr/>
        </p:nvSpPr>
        <p:spPr>
          <a:xfrm>
            <a:off x="7910607" y="6075362"/>
            <a:ext cx="11331576" cy="15652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latin typeface="Helvetica"/>
                <a:ea typeface="Helvetica"/>
                <a:cs typeface="Helvetica"/>
                <a:sym typeface="Helvetica"/>
              </a:defRPr>
            </a:lvl1pPr>
          </a:lstStyle>
          <a:p>
            <a:r>
              <a:t>营改增前后商业模式改变</a:t>
            </a:r>
          </a:p>
        </p:txBody>
      </p:sp>
      <p:sp>
        <p:nvSpPr>
          <p:cNvPr id="742" name="结果"/>
          <p:cNvSpPr txBox="1"/>
          <p:nvPr/>
        </p:nvSpPr>
        <p:spPr>
          <a:xfrm>
            <a:off x="8045845" y="7431423"/>
            <a:ext cx="8667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2800" b="1">
                <a:solidFill>
                  <a:srgbClr val="FFBA02"/>
                </a:solidFill>
                <a:latin typeface="Helvetica"/>
                <a:ea typeface="Helvetica"/>
                <a:cs typeface="Helvetica"/>
                <a:sym typeface="Helvetica"/>
              </a:defRPr>
            </a:lvl1pPr>
          </a:lstStyle>
          <a:p>
            <a:r>
              <a:t>结果</a:t>
            </a:r>
          </a:p>
        </p:txBody>
      </p:sp>
      <p:grpSp>
        <p:nvGrpSpPr>
          <p:cNvPr id="745" name="成组"/>
          <p:cNvGrpSpPr/>
          <p:nvPr/>
        </p:nvGrpSpPr>
        <p:grpSpPr>
          <a:xfrm>
            <a:off x="5546590" y="5637707"/>
            <a:ext cx="2080053" cy="2401838"/>
            <a:chOff x="160892" y="0"/>
            <a:chExt cx="2080052" cy="2401837"/>
          </a:xfrm>
        </p:grpSpPr>
        <p:sp>
          <p:nvSpPr>
            <p:cNvPr id="743" name="多边形"/>
            <p:cNvSpPr/>
            <p:nvPr/>
          </p:nvSpPr>
          <p:spPr>
            <a:xfrm>
              <a:off x="160892" y="0"/>
              <a:ext cx="2080054" cy="24018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BA02"/>
            </a:solidFill>
            <a:ln w="12700" cap="flat">
              <a:noFill/>
              <a:miter lim="400000"/>
            </a:ln>
            <a:effectLst/>
          </p:spPr>
          <p:txBody>
            <a:bodyPr wrap="square" lIns="71437" tIns="71437" rIns="71437" bIns="71437" numCol="1" anchor="ctr">
              <a:noAutofit/>
            </a:bodyPr>
            <a:lstStyle/>
            <a:p>
              <a:pPr defTabSz="821531">
                <a:defRPr sz="3200"/>
              </a:pPr>
              <a:endParaRPr/>
            </a:p>
          </p:txBody>
        </p:sp>
        <p:sp>
          <p:nvSpPr>
            <p:cNvPr id="744" name="形状"/>
            <p:cNvSpPr/>
            <p:nvPr/>
          </p:nvSpPr>
          <p:spPr>
            <a:xfrm>
              <a:off x="650280" y="668839"/>
              <a:ext cx="1101278" cy="11001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395" y="0"/>
                  </a:lnTo>
                  <a:lnTo>
                    <a:pt x="0" y="0"/>
                  </a:lnTo>
                  <a:close/>
                  <a:moveTo>
                    <a:pt x="14486" y="1856"/>
                  </a:moveTo>
                  <a:lnTo>
                    <a:pt x="10950" y="8178"/>
                  </a:lnTo>
                  <a:lnTo>
                    <a:pt x="13040" y="11111"/>
                  </a:lnTo>
                  <a:lnTo>
                    <a:pt x="8480" y="12596"/>
                  </a:lnTo>
                  <a:lnTo>
                    <a:pt x="4483" y="19744"/>
                  </a:lnTo>
                  <a:lnTo>
                    <a:pt x="12508" y="16993"/>
                  </a:lnTo>
                  <a:lnTo>
                    <a:pt x="16049" y="21600"/>
                  </a:lnTo>
                  <a:lnTo>
                    <a:pt x="14981" y="16148"/>
                  </a:lnTo>
                  <a:lnTo>
                    <a:pt x="21600" y="13879"/>
                  </a:lnTo>
                  <a:lnTo>
                    <a:pt x="14486" y="1856"/>
                  </a:lnTo>
                  <a:close/>
                </a:path>
              </a:pathLst>
            </a:custGeom>
            <a:solidFill>
              <a:srgbClr val="FFFFFF"/>
            </a:solidFill>
            <a:ln w="12700" cap="flat">
              <a:noFill/>
              <a:miter lim="400000"/>
            </a:ln>
            <a:effectLst/>
          </p:spPr>
          <p:txBody>
            <a:bodyPr wrap="square" lIns="71437" tIns="71437" rIns="71437" bIns="71437" numCol="1" anchor="ctr">
              <a:noAutofit/>
            </a:bodyPr>
            <a:lstStyle/>
            <a:p>
              <a:pPr defTabSz="821531">
                <a:defRPr sz="3200"/>
              </a:pPr>
              <a:endParaRPr/>
            </a:p>
          </p:txBody>
        </p:sp>
      </p:gr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747" name="营改增前后商业模式改变"/>
          <p:cNvSpPr txBox="1"/>
          <p:nvPr/>
        </p:nvSpPr>
        <p:spPr>
          <a:xfrm>
            <a:off x="1628649" y="1217528"/>
            <a:ext cx="8537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6000" b="1">
                <a:latin typeface="Helvetica"/>
                <a:ea typeface="Helvetica"/>
                <a:cs typeface="Helvetica"/>
                <a:sym typeface="Helvetica"/>
              </a:defRPr>
            </a:lvl1pPr>
          </a:lstStyle>
          <a:p>
            <a:r>
              <a:t>营改增前后商业模式改变</a:t>
            </a:r>
          </a:p>
        </p:txBody>
      </p:sp>
      <p:sp>
        <p:nvSpPr>
          <p:cNvPr id="748"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749" name="之前："/>
          <p:cNvSpPr txBox="1">
            <a:spLocks noGrp="1"/>
          </p:cNvSpPr>
          <p:nvPr>
            <p:ph type="body" sz="quarter" idx="1"/>
          </p:nvPr>
        </p:nvSpPr>
        <p:spPr>
          <a:xfrm>
            <a:off x="4925181" y="3597649"/>
            <a:ext cx="2636138" cy="885401"/>
          </a:xfrm>
          <a:prstGeom prst="rect">
            <a:avLst/>
          </a:prstGeom>
        </p:spPr>
        <p:txBody>
          <a:bodyPr lIns="50800" tIns="50800" rIns="50800" bIns="50800" anchor="t">
            <a:noAutofit/>
          </a:bodyPr>
          <a:lstStyle>
            <a:lvl1pPr marL="0" indent="0" defTabSz="1377950">
              <a:lnSpc>
                <a:spcPct val="150000"/>
              </a:lnSpc>
              <a:spcBef>
                <a:spcPts val="0"/>
              </a:spcBef>
              <a:buSzTx/>
              <a:buNone/>
              <a:defRPr sz="4200">
                <a:solidFill>
                  <a:srgbClr val="FFFFFF"/>
                </a:solidFill>
                <a:latin typeface="Lantinghei SC Demibold"/>
                <a:ea typeface="Lantinghei SC Demibold"/>
                <a:cs typeface="Lantinghei SC Demibold"/>
                <a:sym typeface="Lantinghei SC Demibold"/>
              </a:defRPr>
            </a:lvl1pPr>
          </a:lstStyle>
          <a:p>
            <a:pPr>
              <a:defRPr>
                <a:latin typeface="Lantinghei SC Extralight"/>
                <a:ea typeface="Lantinghei SC Extralight"/>
                <a:cs typeface="Lantinghei SC Extralight"/>
                <a:sym typeface="Lantinghei SC Extralight"/>
              </a:defRPr>
            </a:pPr>
            <a:r>
              <a:rPr>
                <a:latin typeface="Lantinghei SC Demibold"/>
                <a:ea typeface="Lantinghei SC Demibold"/>
                <a:cs typeface="Lantinghei SC Demibold"/>
                <a:sym typeface="Lantinghei SC Demibold"/>
              </a:rPr>
              <a:t>之前：</a:t>
            </a:r>
          </a:p>
        </p:txBody>
      </p:sp>
      <p:sp>
        <p:nvSpPr>
          <p:cNvPr id="750" name="机械制造商"/>
          <p:cNvSpPr/>
          <p:nvPr/>
        </p:nvSpPr>
        <p:spPr>
          <a:xfrm>
            <a:off x="9529603" y="4987841"/>
            <a:ext cx="5452791" cy="1071881"/>
          </a:xfrm>
          <a:prstGeom prst="rect">
            <a:avLst/>
          </a:prstGeom>
          <a:solidFill>
            <a:srgbClr val="FFBA02">
              <a:alpha val="89311"/>
            </a:srgbClr>
          </a:solidFill>
          <a:ln w="12700">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a:latin typeface="微软雅黑"/>
                <a:ea typeface="微软雅黑"/>
                <a:cs typeface="微软雅黑"/>
                <a:sym typeface="微软雅黑"/>
              </a:defRPr>
            </a:lvl1pPr>
          </a:lstStyle>
          <a:p>
            <a:r>
              <a:t>机械制造商</a:t>
            </a:r>
          </a:p>
        </p:txBody>
      </p:sp>
      <p:sp>
        <p:nvSpPr>
          <p:cNvPr id="751" name="销售"/>
          <p:cNvSpPr/>
          <p:nvPr/>
        </p:nvSpPr>
        <p:spPr>
          <a:xfrm>
            <a:off x="3503032" y="7832167"/>
            <a:ext cx="2754286" cy="10972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a:solidFill>
                  <a:srgbClr val="FFBA02"/>
                </a:solidFill>
                <a:latin typeface="微软雅黑"/>
                <a:ea typeface="微软雅黑"/>
                <a:cs typeface="微软雅黑"/>
                <a:sym typeface="微软雅黑"/>
              </a:defRPr>
            </a:lvl1pPr>
          </a:lstStyle>
          <a:p>
            <a:r>
              <a:t>销售</a:t>
            </a:r>
          </a:p>
        </p:txBody>
      </p:sp>
      <p:sp>
        <p:nvSpPr>
          <p:cNvPr id="752" name="17%"/>
          <p:cNvSpPr/>
          <p:nvPr/>
        </p:nvSpPr>
        <p:spPr>
          <a:xfrm>
            <a:off x="3490695" y="9720726"/>
            <a:ext cx="2778961" cy="8178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000">
                <a:solidFill>
                  <a:srgbClr val="FFBA02"/>
                </a:solidFill>
                <a:latin typeface="微软雅黑"/>
                <a:ea typeface="微软雅黑"/>
                <a:cs typeface="微软雅黑"/>
                <a:sym typeface="微软雅黑"/>
              </a:defRPr>
            </a:lvl1pPr>
          </a:lstStyle>
          <a:p>
            <a:r>
              <a:t>17%</a:t>
            </a:r>
          </a:p>
        </p:txBody>
      </p:sp>
      <p:sp>
        <p:nvSpPr>
          <p:cNvPr id="753" name="安装"/>
          <p:cNvSpPr/>
          <p:nvPr/>
        </p:nvSpPr>
        <p:spPr>
          <a:xfrm>
            <a:off x="7190944" y="7832167"/>
            <a:ext cx="2754286" cy="10972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a:solidFill>
                  <a:srgbClr val="FFBA02"/>
                </a:solidFill>
                <a:latin typeface="微软雅黑"/>
                <a:ea typeface="微软雅黑"/>
                <a:cs typeface="微软雅黑"/>
                <a:sym typeface="微软雅黑"/>
              </a:defRPr>
            </a:lvl1pPr>
          </a:lstStyle>
          <a:p>
            <a:r>
              <a:t>安装</a:t>
            </a:r>
          </a:p>
        </p:txBody>
      </p:sp>
      <p:sp>
        <p:nvSpPr>
          <p:cNvPr id="754" name="设计"/>
          <p:cNvSpPr/>
          <p:nvPr/>
        </p:nvSpPr>
        <p:spPr>
          <a:xfrm>
            <a:off x="10878856" y="7832167"/>
            <a:ext cx="2754286" cy="10972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a:solidFill>
                  <a:srgbClr val="FFBA02"/>
                </a:solidFill>
                <a:latin typeface="微软雅黑"/>
                <a:ea typeface="微软雅黑"/>
                <a:cs typeface="微软雅黑"/>
                <a:sym typeface="微软雅黑"/>
              </a:defRPr>
            </a:lvl1pPr>
          </a:lstStyle>
          <a:p>
            <a:r>
              <a:t>设计</a:t>
            </a:r>
          </a:p>
        </p:txBody>
      </p:sp>
      <p:sp>
        <p:nvSpPr>
          <p:cNvPr id="755" name="培训"/>
          <p:cNvSpPr/>
          <p:nvPr/>
        </p:nvSpPr>
        <p:spPr>
          <a:xfrm>
            <a:off x="14566768" y="7832167"/>
            <a:ext cx="2754286" cy="10972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a:solidFill>
                  <a:srgbClr val="FFBA02"/>
                </a:solidFill>
                <a:latin typeface="微软雅黑"/>
                <a:ea typeface="微软雅黑"/>
                <a:cs typeface="微软雅黑"/>
                <a:sym typeface="微软雅黑"/>
              </a:defRPr>
            </a:lvl1pPr>
          </a:lstStyle>
          <a:p>
            <a:r>
              <a:t>培训</a:t>
            </a:r>
          </a:p>
        </p:txBody>
      </p:sp>
      <p:sp>
        <p:nvSpPr>
          <p:cNvPr id="756" name="运输"/>
          <p:cNvSpPr/>
          <p:nvPr/>
        </p:nvSpPr>
        <p:spPr>
          <a:xfrm>
            <a:off x="18254679" y="7832167"/>
            <a:ext cx="2754286" cy="10972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a:solidFill>
                  <a:srgbClr val="FFBA02"/>
                </a:solidFill>
                <a:latin typeface="微软雅黑"/>
                <a:ea typeface="微软雅黑"/>
                <a:cs typeface="微软雅黑"/>
                <a:sym typeface="微软雅黑"/>
              </a:defRPr>
            </a:lvl1pPr>
          </a:lstStyle>
          <a:p>
            <a:r>
              <a:t>运输</a:t>
            </a:r>
          </a:p>
        </p:txBody>
      </p:sp>
      <p:sp>
        <p:nvSpPr>
          <p:cNvPr id="757" name="11%"/>
          <p:cNvSpPr/>
          <p:nvPr/>
        </p:nvSpPr>
        <p:spPr>
          <a:xfrm>
            <a:off x="7178606" y="9720726"/>
            <a:ext cx="2778961" cy="8178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000">
                <a:solidFill>
                  <a:srgbClr val="FFBA02"/>
                </a:solidFill>
                <a:latin typeface="微软雅黑"/>
                <a:ea typeface="微软雅黑"/>
                <a:cs typeface="微软雅黑"/>
                <a:sym typeface="微软雅黑"/>
              </a:defRPr>
            </a:lvl1pPr>
          </a:lstStyle>
          <a:p>
            <a:r>
              <a:t>11%</a:t>
            </a:r>
          </a:p>
        </p:txBody>
      </p:sp>
      <p:sp>
        <p:nvSpPr>
          <p:cNvPr id="758" name="6%"/>
          <p:cNvSpPr/>
          <p:nvPr/>
        </p:nvSpPr>
        <p:spPr>
          <a:xfrm>
            <a:off x="10866518" y="9720726"/>
            <a:ext cx="2778961" cy="8178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000">
                <a:solidFill>
                  <a:srgbClr val="FFBA02"/>
                </a:solidFill>
                <a:latin typeface="微软雅黑"/>
                <a:ea typeface="微软雅黑"/>
                <a:cs typeface="微软雅黑"/>
                <a:sym typeface="微软雅黑"/>
              </a:defRPr>
            </a:lvl1pPr>
          </a:lstStyle>
          <a:p>
            <a:r>
              <a:t>6%</a:t>
            </a:r>
          </a:p>
        </p:txBody>
      </p:sp>
      <p:sp>
        <p:nvSpPr>
          <p:cNvPr id="759" name="6%"/>
          <p:cNvSpPr/>
          <p:nvPr/>
        </p:nvSpPr>
        <p:spPr>
          <a:xfrm>
            <a:off x="14554430" y="9720726"/>
            <a:ext cx="2778961" cy="8178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000">
                <a:solidFill>
                  <a:srgbClr val="FFBA02"/>
                </a:solidFill>
                <a:latin typeface="微软雅黑"/>
                <a:ea typeface="微软雅黑"/>
                <a:cs typeface="微软雅黑"/>
                <a:sym typeface="微软雅黑"/>
              </a:defRPr>
            </a:lvl1pPr>
          </a:lstStyle>
          <a:p>
            <a:r>
              <a:t>6%</a:t>
            </a:r>
          </a:p>
        </p:txBody>
      </p:sp>
      <p:sp>
        <p:nvSpPr>
          <p:cNvPr id="760" name="11%"/>
          <p:cNvSpPr/>
          <p:nvPr/>
        </p:nvSpPr>
        <p:spPr>
          <a:xfrm>
            <a:off x="18242342" y="9720726"/>
            <a:ext cx="2778960" cy="8178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000">
                <a:solidFill>
                  <a:srgbClr val="FFBA02"/>
                </a:solidFill>
                <a:latin typeface="微软雅黑"/>
                <a:ea typeface="微软雅黑"/>
                <a:cs typeface="微软雅黑"/>
                <a:sym typeface="微软雅黑"/>
              </a:defRPr>
            </a:lvl1pPr>
          </a:lstStyle>
          <a:p>
            <a:r>
              <a:t>11%</a:t>
            </a:r>
          </a:p>
        </p:txBody>
      </p:sp>
      <p:cxnSp>
        <p:nvCxnSpPr>
          <p:cNvPr id="761" name="连接线"/>
          <p:cNvCxnSpPr>
            <a:stCxn id="751" idx="0"/>
            <a:endCxn id="752" idx="0"/>
          </p:cNvCxnSpPr>
          <p:nvPr/>
        </p:nvCxnSpPr>
        <p:spPr>
          <a:xfrm>
            <a:off x="4880175" y="8380807"/>
            <a:ext cx="1" cy="1748860"/>
          </a:xfrm>
          <a:prstGeom prst="straightConnector1">
            <a:avLst/>
          </a:prstGeom>
          <a:ln w="25400">
            <a:solidFill>
              <a:srgbClr val="FFFFFF"/>
            </a:solidFill>
            <a:miter lim="400000"/>
          </a:ln>
        </p:spPr>
      </p:cxnSp>
      <p:cxnSp>
        <p:nvCxnSpPr>
          <p:cNvPr id="762" name="连接线"/>
          <p:cNvCxnSpPr>
            <a:stCxn id="757" idx="0"/>
            <a:endCxn id="753" idx="0"/>
          </p:cNvCxnSpPr>
          <p:nvPr/>
        </p:nvCxnSpPr>
        <p:spPr>
          <a:xfrm flipV="1">
            <a:off x="8568086" y="8380807"/>
            <a:ext cx="2" cy="1748860"/>
          </a:xfrm>
          <a:prstGeom prst="straightConnector1">
            <a:avLst/>
          </a:prstGeom>
          <a:ln w="25400">
            <a:solidFill>
              <a:srgbClr val="FFFFFF"/>
            </a:solidFill>
            <a:miter lim="400000"/>
          </a:ln>
        </p:spPr>
      </p:cxnSp>
      <p:cxnSp>
        <p:nvCxnSpPr>
          <p:cNvPr id="763" name="连接线"/>
          <p:cNvCxnSpPr>
            <a:stCxn id="754" idx="0"/>
            <a:endCxn id="758" idx="0"/>
          </p:cNvCxnSpPr>
          <p:nvPr/>
        </p:nvCxnSpPr>
        <p:spPr>
          <a:xfrm>
            <a:off x="12255998" y="8380807"/>
            <a:ext cx="1" cy="1748860"/>
          </a:xfrm>
          <a:prstGeom prst="straightConnector1">
            <a:avLst/>
          </a:prstGeom>
          <a:ln w="25400">
            <a:solidFill>
              <a:srgbClr val="FFFFFF"/>
            </a:solidFill>
            <a:miter lim="400000"/>
          </a:ln>
        </p:spPr>
      </p:cxnSp>
      <p:cxnSp>
        <p:nvCxnSpPr>
          <p:cNvPr id="764" name="连接线"/>
          <p:cNvCxnSpPr>
            <a:stCxn id="755" idx="0"/>
            <a:endCxn id="759" idx="0"/>
          </p:cNvCxnSpPr>
          <p:nvPr/>
        </p:nvCxnSpPr>
        <p:spPr>
          <a:xfrm>
            <a:off x="15943910" y="8380807"/>
            <a:ext cx="1" cy="1748860"/>
          </a:xfrm>
          <a:prstGeom prst="straightConnector1">
            <a:avLst/>
          </a:prstGeom>
          <a:ln w="25400">
            <a:solidFill>
              <a:srgbClr val="FFFFFF"/>
            </a:solidFill>
            <a:miter lim="400000"/>
          </a:ln>
        </p:spPr>
      </p:cxnSp>
      <p:cxnSp>
        <p:nvCxnSpPr>
          <p:cNvPr id="765" name="连接线"/>
          <p:cNvCxnSpPr>
            <a:stCxn id="756" idx="0"/>
            <a:endCxn id="760" idx="0"/>
          </p:cNvCxnSpPr>
          <p:nvPr/>
        </p:nvCxnSpPr>
        <p:spPr>
          <a:xfrm>
            <a:off x="19631822" y="8380807"/>
            <a:ext cx="1" cy="1748860"/>
          </a:xfrm>
          <a:prstGeom prst="straightConnector1">
            <a:avLst/>
          </a:prstGeom>
          <a:ln w="25400">
            <a:solidFill>
              <a:srgbClr val="FFFFFF"/>
            </a:solidFill>
            <a:miter lim="400000"/>
          </a:ln>
        </p:spPr>
      </p:cxnSp>
      <p:cxnSp>
        <p:nvCxnSpPr>
          <p:cNvPr id="766" name="连接线"/>
          <p:cNvCxnSpPr>
            <a:stCxn id="751" idx="0"/>
            <a:endCxn id="750" idx="0"/>
          </p:cNvCxnSpPr>
          <p:nvPr/>
        </p:nvCxnSpPr>
        <p:spPr>
          <a:xfrm rot="5400000" flipH="1" flipV="1">
            <a:off x="7137400" y="3263900"/>
            <a:ext cx="2857500" cy="7378700"/>
          </a:xfrm>
          <a:prstGeom prst="bentConnector3">
            <a:avLst>
              <a:gd name="adj1" fmla="val 64888"/>
            </a:avLst>
          </a:prstGeom>
          <a:ln w="25400">
            <a:solidFill>
              <a:srgbClr val="FFFFFF"/>
            </a:solidFill>
            <a:miter lim="400000"/>
          </a:ln>
        </p:spPr>
      </p:cxnSp>
      <p:cxnSp>
        <p:nvCxnSpPr>
          <p:cNvPr id="767" name="连接线"/>
          <p:cNvCxnSpPr>
            <a:stCxn id="750" idx="0"/>
            <a:endCxn id="753" idx="0"/>
          </p:cNvCxnSpPr>
          <p:nvPr/>
        </p:nvCxnSpPr>
        <p:spPr>
          <a:xfrm rot="5400000">
            <a:off x="8985250" y="5111750"/>
            <a:ext cx="2857500" cy="3683000"/>
          </a:xfrm>
          <a:prstGeom prst="bentConnector3">
            <a:avLst>
              <a:gd name="adj1" fmla="val 35111"/>
            </a:avLst>
          </a:prstGeom>
          <a:ln w="25400">
            <a:solidFill>
              <a:srgbClr val="FFFFFF"/>
            </a:solidFill>
            <a:miter lim="400000"/>
          </a:ln>
        </p:spPr>
      </p:cxnSp>
      <p:cxnSp>
        <p:nvCxnSpPr>
          <p:cNvPr id="768" name="连接线"/>
          <p:cNvCxnSpPr>
            <a:stCxn id="754" idx="0"/>
            <a:endCxn id="750" idx="0"/>
          </p:cNvCxnSpPr>
          <p:nvPr/>
        </p:nvCxnSpPr>
        <p:spPr>
          <a:xfrm rot="5400000" flipH="1" flipV="1">
            <a:off x="10833100" y="6946900"/>
            <a:ext cx="2857500" cy="12700"/>
          </a:xfrm>
          <a:prstGeom prst="bentConnector2">
            <a:avLst/>
          </a:prstGeom>
          <a:ln w="25400">
            <a:solidFill>
              <a:srgbClr val="FFFFFF"/>
            </a:solidFill>
            <a:miter lim="400000"/>
          </a:ln>
        </p:spPr>
      </p:cxnSp>
      <p:cxnSp>
        <p:nvCxnSpPr>
          <p:cNvPr id="769" name="连接线"/>
          <p:cNvCxnSpPr>
            <a:stCxn id="750" idx="0"/>
            <a:endCxn id="755" idx="0"/>
          </p:cNvCxnSpPr>
          <p:nvPr/>
        </p:nvCxnSpPr>
        <p:spPr>
          <a:xfrm rot="16200000" flipH="1">
            <a:off x="12668250" y="5111750"/>
            <a:ext cx="2857500" cy="3683000"/>
          </a:xfrm>
          <a:prstGeom prst="bentConnector3">
            <a:avLst>
              <a:gd name="adj1" fmla="val 35111"/>
            </a:avLst>
          </a:prstGeom>
          <a:ln w="25400">
            <a:solidFill>
              <a:srgbClr val="FFFFFF"/>
            </a:solidFill>
            <a:miter lim="400000"/>
          </a:ln>
        </p:spPr>
      </p:cxnSp>
      <p:cxnSp>
        <p:nvCxnSpPr>
          <p:cNvPr id="770" name="连接线"/>
          <p:cNvCxnSpPr>
            <a:stCxn id="750" idx="0"/>
            <a:endCxn id="756" idx="0"/>
          </p:cNvCxnSpPr>
          <p:nvPr/>
        </p:nvCxnSpPr>
        <p:spPr>
          <a:xfrm rot="16200000" flipH="1">
            <a:off x="14516100" y="3263900"/>
            <a:ext cx="2857500" cy="7378700"/>
          </a:xfrm>
          <a:prstGeom prst="bentConnector3">
            <a:avLst>
              <a:gd name="adj1" fmla="val 35111"/>
            </a:avLst>
          </a:prstGeom>
          <a:ln w="25400">
            <a:solidFill>
              <a:srgbClr val="FFFFFF"/>
            </a:solidFill>
            <a:miter lim="400000"/>
          </a:ln>
        </p:spPr>
      </p:cxn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772" name="营改增前后商业模式改变"/>
          <p:cNvSpPr txBox="1"/>
          <p:nvPr/>
        </p:nvSpPr>
        <p:spPr>
          <a:xfrm>
            <a:off x="1628649" y="1217528"/>
            <a:ext cx="8537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6000" b="1">
                <a:latin typeface="Helvetica"/>
                <a:ea typeface="Helvetica"/>
                <a:cs typeface="Helvetica"/>
                <a:sym typeface="Helvetica"/>
              </a:defRPr>
            </a:lvl1pPr>
          </a:lstStyle>
          <a:p>
            <a:r>
              <a:t>营改增前后商业模式改变</a:t>
            </a:r>
          </a:p>
        </p:txBody>
      </p:sp>
      <p:sp>
        <p:nvSpPr>
          <p:cNvPr id="773"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774" name="之后："/>
          <p:cNvSpPr txBox="1">
            <a:spLocks noGrp="1"/>
          </p:cNvSpPr>
          <p:nvPr>
            <p:ph type="body" sz="quarter" idx="1"/>
          </p:nvPr>
        </p:nvSpPr>
        <p:spPr>
          <a:xfrm>
            <a:off x="4925181" y="3597649"/>
            <a:ext cx="2636138" cy="885401"/>
          </a:xfrm>
          <a:prstGeom prst="rect">
            <a:avLst/>
          </a:prstGeom>
        </p:spPr>
        <p:txBody>
          <a:bodyPr lIns="50800" tIns="50800" rIns="50800" bIns="50800" anchor="t">
            <a:noAutofit/>
          </a:bodyPr>
          <a:lstStyle>
            <a:lvl1pPr marL="0" indent="0" defTabSz="1377950">
              <a:lnSpc>
                <a:spcPct val="150000"/>
              </a:lnSpc>
              <a:spcBef>
                <a:spcPts val="0"/>
              </a:spcBef>
              <a:buSzTx/>
              <a:buNone/>
              <a:defRPr sz="4200">
                <a:solidFill>
                  <a:srgbClr val="FFFFFF"/>
                </a:solidFill>
                <a:latin typeface="Lantinghei SC Demibold"/>
                <a:ea typeface="Lantinghei SC Demibold"/>
                <a:cs typeface="Lantinghei SC Demibold"/>
                <a:sym typeface="Lantinghei SC Demibold"/>
              </a:defRPr>
            </a:lvl1pPr>
          </a:lstStyle>
          <a:p>
            <a:pPr>
              <a:defRPr>
                <a:latin typeface="Lantinghei SC Extralight"/>
                <a:ea typeface="Lantinghei SC Extralight"/>
                <a:cs typeface="Lantinghei SC Extralight"/>
                <a:sym typeface="Lantinghei SC Extralight"/>
              </a:defRPr>
            </a:pPr>
            <a:r>
              <a:rPr>
                <a:latin typeface="Lantinghei SC Demibold"/>
                <a:ea typeface="Lantinghei SC Demibold"/>
                <a:cs typeface="Lantinghei SC Demibold"/>
                <a:sym typeface="Lantinghei SC Demibold"/>
              </a:rPr>
              <a:t>之后：</a:t>
            </a:r>
          </a:p>
        </p:txBody>
      </p:sp>
      <p:sp>
        <p:nvSpPr>
          <p:cNvPr id="775" name="子公司"/>
          <p:cNvSpPr/>
          <p:nvPr/>
        </p:nvSpPr>
        <p:spPr>
          <a:xfrm>
            <a:off x="13596410" y="7225935"/>
            <a:ext cx="5452791" cy="10972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a:solidFill>
                  <a:srgbClr val="FFBA02"/>
                </a:solidFill>
                <a:latin typeface="微软雅黑"/>
                <a:ea typeface="微软雅黑"/>
                <a:cs typeface="微软雅黑"/>
                <a:sym typeface="微软雅黑"/>
              </a:defRPr>
            </a:lvl1pPr>
          </a:lstStyle>
          <a:p>
            <a:r>
              <a:t>子公司</a:t>
            </a:r>
          </a:p>
        </p:txBody>
      </p:sp>
      <p:sp>
        <p:nvSpPr>
          <p:cNvPr id="776" name="安装"/>
          <p:cNvSpPr/>
          <p:nvPr/>
        </p:nvSpPr>
        <p:spPr>
          <a:xfrm>
            <a:off x="9413795" y="9316571"/>
            <a:ext cx="2754286" cy="10972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a:solidFill>
                  <a:srgbClr val="FFBA02"/>
                </a:solidFill>
                <a:latin typeface="微软雅黑"/>
                <a:ea typeface="微软雅黑"/>
                <a:cs typeface="微软雅黑"/>
                <a:sym typeface="微软雅黑"/>
              </a:defRPr>
            </a:lvl1pPr>
          </a:lstStyle>
          <a:p>
            <a:r>
              <a:t>安装</a:t>
            </a:r>
          </a:p>
        </p:txBody>
      </p:sp>
      <p:sp>
        <p:nvSpPr>
          <p:cNvPr id="777" name="设计"/>
          <p:cNvSpPr/>
          <p:nvPr/>
        </p:nvSpPr>
        <p:spPr>
          <a:xfrm>
            <a:off x="13101707" y="9316571"/>
            <a:ext cx="2754286" cy="10972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a:solidFill>
                  <a:srgbClr val="FFBA02"/>
                </a:solidFill>
                <a:latin typeface="微软雅黑"/>
                <a:ea typeface="微软雅黑"/>
                <a:cs typeface="微软雅黑"/>
                <a:sym typeface="微软雅黑"/>
              </a:defRPr>
            </a:lvl1pPr>
          </a:lstStyle>
          <a:p>
            <a:r>
              <a:t>设计</a:t>
            </a:r>
          </a:p>
        </p:txBody>
      </p:sp>
      <p:sp>
        <p:nvSpPr>
          <p:cNvPr id="778" name="培训"/>
          <p:cNvSpPr/>
          <p:nvPr/>
        </p:nvSpPr>
        <p:spPr>
          <a:xfrm>
            <a:off x="16789618" y="9316571"/>
            <a:ext cx="2754286" cy="10972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a:solidFill>
                  <a:srgbClr val="FFBA02"/>
                </a:solidFill>
                <a:latin typeface="微软雅黑"/>
                <a:ea typeface="微软雅黑"/>
                <a:cs typeface="微软雅黑"/>
                <a:sym typeface="微软雅黑"/>
              </a:defRPr>
            </a:lvl1pPr>
          </a:lstStyle>
          <a:p>
            <a:r>
              <a:t>培训</a:t>
            </a:r>
          </a:p>
        </p:txBody>
      </p:sp>
      <p:sp>
        <p:nvSpPr>
          <p:cNvPr id="779" name="运输"/>
          <p:cNvSpPr/>
          <p:nvPr/>
        </p:nvSpPr>
        <p:spPr>
          <a:xfrm>
            <a:off x="20477529" y="9316571"/>
            <a:ext cx="2754286" cy="10972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a:solidFill>
                  <a:srgbClr val="FFBA02"/>
                </a:solidFill>
                <a:latin typeface="微软雅黑"/>
                <a:ea typeface="微软雅黑"/>
                <a:cs typeface="微软雅黑"/>
                <a:sym typeface="微软雅黑"/>
              </a:defRPr>
            </a:lvl1pPr>
          </a:lstStyle>
          <a:p>
            <a:r>
              <a:t>运输</a:t>
            </a:r>
          </a:p>
        </p:txBody>
      </p:sp>
      <p:sp>
        <p:nvSpPr>
          <p:cNvPr id="780" name="11%"/>
          <p:cNvSpPr/>
          <p:nvPr/>
        </p:nvSpPr>
        <p:spPr>
          <a:xfrm>
            <a:off x="9401457" y="11205130"/>
            <a:ext cx="2778961" cy="8178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000">
                <a:solidFill>
                  <a:srgbClr val="FFBA02"/>
                </a:solidFill>
                <a:latin typeface="微软雅黑"/>
                <a:ea typeface="微软雅黑"/>
                <a:cs typeface="微软雅黑"/>
                <a:sym typeface="微软雅黑"/>
              </a:defRPr>
            </a:lvl1pPr>
          </a:lstStyle>
          <a:p>
            <a:r>
              <a:t>11%</a:t>
            </a:r>
          </a:p>
        </p:txBody>
      </p:sp>
      <p:sp>
        <p:nvSpPr>
          <p:cNvPr id="781" name="6%"/>
          <p:cNvSpPr/>
          <p:nvPr/>
        </p:nvSpPr>
        <p:spPr>
          <a:xfrm>
            <a:off x="13089370" y="11205130"/>
            <a:ext cx="2778960" cy="8178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000">
                <a:solidFill>
                  <a:srgbClr val="FFBA02"/>
                </a:solidFill>
                <a:latin typeface="微软雅黑"/>
                <a:ea typeface="微软雅黑"/>
                <a:cs typeface="微软雅黑"/>
                <a:sym typeface="微软雅黑"/>
              </a:defRPr>
            </a:lvl1pPr>
          </a:lstStyle>
          <a:p>
            <a:r>
              <a:t>6%</a:t>
            </a:r>
          </a:p>
        </p:txBody>
      </p:sp>
      <p:sp>
        <p:nvSpPr>
          <p:cNvPr id="782" name="6%"/>
          <p:cNvSpPr/>
          <p:nvPr/>
        </p:nvSpPr>
        <p:spPr>
          <a:xfrm>
            <a:off x="16777281" y="11205130"/>
            <a:ext cx="2778960" cy="8178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000">
                <a:solidFill>
                  <a:srgbClr val="FFBA02"/>
                </a:solidFill>
                <a:latin typeface="微软雅黑"/>
                <a:ea typeface="微软雅黑"/>
                <a:cs typeface="微软雅黑"/>
                <a:sym typeface="微软雅黑"/>
              </a:defRPr>
            </a:lvl1pPr>
          </a:lstStyle>
          <a:p>
            <a:r>
              <a:t>6%</a:t>
            </a:r>
          </a:p>
        </p:txBody>
      </p:sp>
      <p:sp>
        <p:nvSpPr>
          <p:cNvPr id="783" name="11%"/>
          <p:cNvSpPr/>
          <p:nvPr/>
        </p:nvSpPr>
        <p:spPr>
          <a:xfrm>
            <a:off x="20465192" y="11205130"/>
            <a:ext cx="2778961" cy="8178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000">
                <a:solidFill>
                  <a:srgbClr val="FFBA02"/>
                </a:solidFill>
                <a:latin typeface="微软雅黑"/>
                <a:ea typeface="微软雅黑"/>
                <a:cs typeface="微软雅黑"/>
                <a:sym typeface="微软雅黑"/>
              </a:defRPr>
            </a:lvl1pPr>
          </a:lstStyle>
          <a:p>
            <a:r>
              <a:t>11%</a:t>
            </a:r>
          </a:p>
        </p:txBody>
      </p:sp>
      <p:cxnSp>
        <p:nvCxnSpPr>
          <p:cNvPr id="784" name="连接线"/>
          <p:cNvCxnSpPr>
            <a:stCxn id="780" idx="0"/>
            <a:endCxn id="776" idx="0"/>
          </p:cNvCxnSpPr>
          <p:nvPr/>
        </p:nvCxnSpPr>
        <p:spPr>
          <a:xfrm flipV="1">
            <a:off x="10790937" y="9865211"/>
            <a:ext cx="2" cy="1748860"/>
          </a:xfrm>
          <a:prstGeom prst="straightConnector1">
            <a:avLst/>
          </a:prstGeom>
          <a:ln w="25400">
            <a:solidFill>
              <a:srgbClr val="FFFFFF"/>
            </a:solidFill>
            <a:miter lim="400000"/>
          </a:ln>
        </p:spPr>
      </p:cxnSp>
      <p:cxnSp>
        <p:nvCxnSpPr>
          <p:cNvPr id="785" name="连接线"/>
          <p:cNvCxnSpPr>
            <a:stCxn id="777" idx="0"/>
            <a:endCxn id="781" idx="0"/>
          </p:cNvCxnSpPr>
          <p:nvPr/>
        </p:nvCxnSpPr>
        <p:spPr>
          <a:xfrm>
            <a:off x="14478849" y="9865211"/>
            <a:ext cx="1" cy="1748860"/>
          </a:xfrm>
          <a:prstGeom prst="straightConnector1">
            <a:avLst/>
          </a:prstGeom>
          <a:ln w="25400">
            <a:solidFill>
              <a:srgbClr val="FFFFFF"/>
            </a:solidFill>
            <a:miter lim="400000"/>
          </a:ln>
        </p:spPr>
      </p:cxnSp>
      <p:cxnSp>
        <p:nvCxnSpPr>
          <p:cNvPr id="786" name="连接线"/>
          <p:cNvCxnSpPr>
            <a:stCxn id="778" idx="0"/>
            <a:endCxn id="782" idx="0"/>
          </p:cNvCxnSpPr>
          <p:nvPr/>
        </p:nvCxnSpPr>
        <p:spPr>
          <a:xfrm>
            <a:off x="18166761" y="9865211"/>
            <a:ext cx="1" cy="1748860"/>
          </a:xfrm>
          <a:prstGeom prst="straightConnector1">
            <a:avLst/>
          </a:prstGeom>
          <a:ln w="25400">
            <a:solidFill>
              <a:srgbClr val="FFFFFF"/>
            </a:solidFill>
            <a:miter lim="400000"/>
          </a:ln>
        </p:spPr>
      </p:cxnSp>
      <p:cxnSp>
        <p:nvCxnSpPr>
          <p:cNvPr id="787" name="连接线"/>
          <p:cNvCxnSpPr>
            <a:stCxn id="779" idx="0"/>
            <a:endCxn id="783" idx="0"/>
          </p:cNvCxnSpPr>
          <p:nvPr/>
        </p:nvCxnSpPr>
        <p:spPr>
          <a:xfrm>
            <a:off x="21854672" y="9865211"/>
            <a:ext cx="1" cy="1748860"/>
          </a:xfrm>
          <a:prstGeom prst="straightConnector1">
            <a:avLst/>
          </a:prstGeom>
          <a:ln w="25400">
            <a:solidFill>
              <a:srgbClr val="FFFFFF"/>
            </a:solidFill>
            <a:miter lim="400000"/>
          </a:ln>
        </p:spPr>
      </p:cxnSp>
      <p:cxnSp>
        <p:nvCxnSpPr>
          <p:cNvPr id="788" name="连接线"/>
          <p:cNvCxnSpPr>
            <a:stCxn id="775" idx="0"/>
            <a:endCxn id="776" idx="0"/>
          </p:cNvCxnSpPr>
          <p:nvPr/>
        </p:nvCxnSpPr>
        <p:spPr>
          <a:xfrm rot="5400000">
            <a:off x="12509500" y="6057900"/>
            <a:ext cx="2095500" cy="5524500"/>
          </a:xfrm>
          <a:prstGeom prst="bentConnector3">
            <a:avLst>
              <a:gd name="adj1" fmla="val 47878"/>
            </a:avLst>
          </a:prstGeom>
          <a:ln w="25400">
            <a:solidFill>
              <a:srgbClr val="FFFFFF"/>
            </a:solidFill>
            <a:miter lim="400000"/>
          </a:ln>
        </p:spPr>
      </p:cxnSp>
      <p:cxnSp>
        <p:nvCxnSpPr>
          <p:cNvPr id="789" name="连接线"/>
          <p:cNvCxnSpPr>
            <a:stCxn id="777" idx="0"/>
            <a:endCxn id="775" idx="0"/>
          </p:cNvCxnSpPr>
          <p:nvPr/>
        </p:nvCxnSpPr>
        <p:spPr>
          <a:xfrm rot="5400000" flipH="1" flipV="1">
            <a:off x="14351000" y="7899400"/>
            <a:ext cx="2095500" cy="1841500"/>
          </a:xfrm>
          <a:prstGeom prst="bentConnector3">
            <a:avLst>
              <a:gd name="adj1" fmla="val 52121"/>
            </a:avLst>
          </a:prstGeom>
          <a:ln w="25400">
            <a:solidFill>
              <a:srgbClr val="FFFFFF"/>
            </a:solidFill>
            <a:miter lim="400000"/>
          </a:ln>
        </p:spPr>
      </p:cxnSp>
      <p:cxnSp>
        <p:nvCxnSpPr>
          <p:cNvPr id="790" name="连接线"/>
          <p:cNvCxnSpPr>
            <a:stCxn id="775" idx="0"/>
            <a:endCxn id="778" idx="0"/>
          </p:cNvCxnSpPr>
          <p:nvPr/>
        </p:nvCxnSpPr>
        <p:spPr>
          <a:xfrm rot="16200000" flipH="1">
            <a:off x="16192500" y="7899400"/>
            <a:ext cx="2095500" cy="1841500"/>
          </a:xfrm>
          <a:prstGeom prst="bentConnector3">
            <a:avLst>
              <a:gd name="adj1" fmla="val 47878"/>
            </a:avLst>
          </a:prstGeom>
          <a:ln w="25400">
            <a:solidFill>
              <a:srgbClr val="FFFFFF"/>
            </a:solidFill>
            <a:miter lim="400000"/>
          </a:ln>
        </p:spPr>
      </p:cxnSp>
      <p:cxnSp>
        <p:nvCxnSpPr>
          <p:cNvPr id="791" name="连接线"/>
          <p:cNvCxnSpPr>
            <a:stCxn id="775" idx="0"/>
            <a:endCxn id="779" idx="0"/>
          </p:cNvCxnSpPr>
          <p:nvPr/>
        </p:nvCxnSpPr>
        <p:spPr>
          <a:xfrm rot="16200000" flipH="1">
            <a:off x="18040350" y="6051550"/>
            <a:ext cx="2095500" cy="5537200"/>
          </a:xfrm>
          <a:prstGeom prst="bentConnector3">
            <a:avLst>
              <a:gd name="adj1" fmla="val 47878"/>
            </a:avLst>
          </a:prstGeom>
          <a:ln w="25400">
            <a:solidFill>
              <a:srgbClr val="FFFFFF"/>
            </a:solidFill>
            <a:miter lim="400000"/>
          </a:ln>
        </p:spPr>
      </p:cxnSp>
      <p:sp>
        <p:nvSpPr>
          <p:cNvPr id="792" name="销售"/>
          <p:cNvSpPr/>
          <p:nvPr/>
        </p:nvSpPr>
        <p:spPr>
          <a:xfrm>
            <a:off x="4159784" y="7225935"/>
            <a:ext cx="2754286" cy="10972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a:solidFill>
                  <a:srgbClr val="FFBA02"/>
                </a:solidFill>
                <a:latin typeface="微软雅黑"/>
                <a:ea typeface="微软雅黑"/>
                <a:cs typeface="微软雅黑"/>
                <a:sym typeface="微软雅黑"/>
              </a:defRPr>
            </a:lvl1pPr>
          </a:lstStyle>
          <a:p>
            <a:r>
              <a:t>销售</a:t>
            </a:r>
          </a:p>
        </p:txBody>
      </p:sp>
      <p:sp>
        <p:nvSpPr>
          <p:cNvPr id="793" name="17%"/>
          <p:cNvSpPr/>
          <p:nvPr/>
        </p:nvSpPr>
        <p:spPr>
          <a:xfrm>
            <a:off x="4147446" y="9392350"/>
            <a:ext cx="2778961" cy="8178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000">
                <a:solidFill>
                  <a:srgbClr val="FFBA02"/>
                </a:solidFill>
                <a:latin typeface="微软雅黑"/>
                <a:ea typeface="微软雅黑"/>
                <a:cs typeface="微软雅黑"/>
                <a:sym typeface="微软雅黑"/>
              </a:defRPr>
            </a:lvl1pPr>
          </a:lstStyle>
          <a:p>
            <a:r>
              <a:t>17%</a:t>
            </a:r>
          </a:p>
        </p:txBody>
      </p:sp>
      <p:cxnSp>
        <p:nvCxnSpPr>
          <p:cNvPr id="794" name="连接线"/>
          <p:cNvCxnSpPr>
            <a:stCxn id="792" idx="0"/>
            <a:endCxn id="793" idx="0"/>
          </p:cNvCxnSpPr>
          <p:nvPr/>
        </p:nvCxnSpPr>
        <p:spPr>
          <a:xfrm>
            <a:off x="5536926" y="7774575"/>
            <a:ext cx="1" cy="2026716"/>
          </a:xfrm>
          <a:prstGeom prst="straightConnector1">
            <a:avLst/>
          </a:prstGeom>
          <a:ln w="25400">
            <a:solidFill>
              <a:srgbClr val="FFFFFF"/>
            </a:solidFill>
            <a:miter lim="400000"/>
          </a:ln>
        </p:spPr>
      </p:cxnSp>
      <p:sp>
        <p:nvSpPr>
          <p:cNvPr id="795" name="机械制造商"/>
          <p:cNvSpPr/>
          <p:nvPr/>
        </p:nvSpPr>
        <p:spPr>
          <a:xfrm>
            <a:off x="9529603" y="4987841"/>
            <a:ext cx="5452791" cy="1071881"/>
          </a:xfrm>
          <a:prstGeom prst="rect">
            <a:avLst/>
          </a:prstGeom>
          <a:solidFill>
            <a:srgbClr val="FFBA02">
              <a:alpha val="89311"/>
            </a:srgbClr>
          </a:solidFill>
          <a:ln w="12700">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a:latin typeface="微软雅黑"/>
                <a:ea typeface="微软雅黑"/>
                <a:cs typeface="微软雅黑"/>
                <a:sym typeface="微软雅黑"/>
              </a:defRPr>
            </a:lvl1pPr>
          </a:lstStyle>
          <a:p>
            <a:r>
              <a:t>机械制造商</a:t>
            </a:r>
          </a:p>
        </p:txBody>
      </p:sp>
      <p:cxnSp>
        <p:nvCxnSpPr>
          <p:cNvPr id="796" name="连接线"/>
          <p:cNvCxnSpPr>
            <a:stCxn id="792" idx="0"/>
            <a:endCxn id="795" idx="0"/>
          </p:cNvCxnSpPr>
          <p:nvPr/>
        </p:nvCxnSpPr>
        <p:spPr>
          <a:xfrm rot="5400000" flipH="1" flipV="1">
            <a:off x="7772400" y="3289300"/>
            <a:ext cx="2247900" cy="6718300"/>
          </a:xfrm>
          <a:prstGeom prst="bentConnector3">
            <a:avLst>
              <a:gd name="adj1" fmla="val 46892"/>
            </a:avLst>
          </a:prstGeom>
          <a:ln w="25400">
            <a:solidFill>
              <a:srgbClr val="FFFFFF"/>
            </a:solidFill>
            <a:miter lim="400000"/>
          </a:ln>
        </p:spPr>
      </p:cxnSp>
      <p:cxnSp>
        <p:nvCxnSpPr>
          <p:cNvPr id="797" name="连接线"/>
          <p:cNvCxnSpPr>
            <a:stCxn id="775" idx="0"/>
            <a:endCxn id="795" idx="0"/>
          </p:cNvCxnSpPr>
          <p:nvPr/>
        </p:nvCxnSpPr>
        <p:spPr>
          <a:xfrm rot="16200000" flipV="1">
            <a:off x="13163550" y="4616450"/>
            <a:ext cx="2247900" cy="4064000"/>
          </a:xfrm>
          <a:prstGeom prst="bentConnector3">
            <a:avLst>
              <a:gd name="adj1" fmla="val 46892"/>
            </a:avLst>
          </a:prstGeom>
          <a:ln w="25400">
            <a:solidFill>
              <a:srgbClr val="FFFFFF"/>
            </a:solidFill>
            <a:miter lim="400000"/>
          </a:ln>
        </p:spPr>
      </p:cxn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799" name="营改增前后商业模式改变"/>
          <p:cNvSpPr txBox="1"/>
          <p:nvPr/>
        </p:nvSpPr>
        <p:spPr>
          <a:xfrm>
            <a:off x="1628649" y="1217528"/>
            <a:ext cx="8537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6000" b="1">
                <a:latin typeface="Helvetica"/>
                <a:ea typeface="Helvetica"/>
                <a:cs typeface="Helvetica"/>
                <a:sym typeface="Helvetica"/>
              </a:defRPr>
            </a:lvl1pPr>
          </a:lstStyle>
          <a:p>
            <a:r>
              <a:t>营改增前后商业模式改变</a:t>
            </a:r>
          </a:p>
        </p:txBody>
      </p:sp>
      <p:sp>
        <p:nvSpPr>
          <p:cNvPr id="800"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801" name="之后："/>
          <p:cNvSpPr txBox="1">
            <a:spLocks noGrp="1"/>
          </p:cNvSpPr>
          <p:nvPr>
            <p:ph type="body" sz="quarter" idx="1"/>
          </p:nvPr>
        </p:nvSpPr>
        <p:spPr>
          <a:xfrm>
            <a:off x="4925181" y="3597649"/>
            <a:ext cx="2636138" cy="885401"/>
          </a:xfrm>
          <a:prstGeom prst="rect">
            <a:avLst/>
          </a:prstGeom>
        </p:spPr>
        <p:txBody>
          <a:bodyPr lIns="50800" tIns="50800" rIns="50800" bIns="50800" anchor="t">
            <a:noAutofit/>
          </a:bodyPr>
          <a:lstStyle>
            <a:lvl1pPr marL="0" indent="0" defTabSz="1377950">
              <a:lnSpc>
                <a:spcPct val="150000"/>
              </a:lnSpc>
              <a:spcBef>
                <a:spcPts val="0"/>
              </a:spcBef>
              <a:buSzTx/>
              <a:buNone/>
              <a:defRPr sz="4200">
                <a:solidFill>
                  <a:srgbClr val="FFFFFF"/>
                </a:solidFill>
                <a:latin typeface="Lantinghei SC Demibold"/>
                <a:ea typeface="Lantinghei SC Demibold"/>
                <a:cs typeface="Lantinghei SC Demibold"/>
                <a:sym typeface="Lantinghei SC Demibold"/>
              </a:defRPr>
            </a:lvl1pPr>
          </a:lstStyle>
          <a:p>
            <a:pPr>
              <a:defRPr>
                <a:latin typeface="Lantinghei SC Extralight"/>
                <a:ea typeface="Lantinghei SC Extralight"/>
                <a:cs typeface="Lantinghei SC Extralight"/>
                <a:sym typeface="Lantinghei SC Extralight"/>
              </a:defRPr>
            </a:pPr>
            <a:r>
              <a:rPr>
                <a:latin typeface="Lantinghei SC Demibold"/>
                <a:ea typeface="Lantinghei SC Demibold"/>
                <a:cs typeface="Lantinghei SC Demibold"/>
                <a:sym typeface="Lantinghei SC Demibold"/>
              </a:rPr>
              <a:t>之后：</a:t>
            </a:r>
          </a:p>
        </p:txBody>
      </p:sp>
      <p:sp>
        <p:nvSpPr>
          <p:cNvPr id="802" name="股东"/>
          <p:cNvSpPr/>
          <p:nvPr/>
        </p:nvSpPr>
        <p:spPr>
          <a:xfrm>
            <a:off x="9529603" y="4987841"/>
            <a:ext cx="5452791" cy="1071881"/>
          </a:xfrm>
          <a:prstGeom prst="rect">
            <a:avLst/>
          </a:prstGeom>
          <a:solidFill>
            <a:srgbClr val="FFBA02">
              <a:alpha val="89311"/>
            </a:srgbClr>
          </a:solidFill>
          <a:ln w="12700">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a:latin typeface="微软雅黑"/>
                <a:ea typeface="微软雅黑"/>
                <a:cs typeface="微软雅黑"/>
                <a:sym typeface="微软雅黑"/>
              </a:defRPr>
            </a:lvl1pPr>
          </a:lstStyle>
          <a:p>
            <a:r>
              <a:t>股东</a:t>
            </a:r>
          </a:p>
        </p:txBody>
      </p:sp>
      <p:sp>
        <p:nvSpPr>
          <p:cNvPr id="803" name="制造销售"/>
          <p:cNvSpPr/>
          <p:nvPr/>
        </p:nvSpPr>
        <p:spPr>
          <a:xfrm>
            <a:off x="3503032" y="7902017"/>
            <a:ext cx="2754286" cy="9575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200">
                <a:solidFill>
                  <a:srgbClr val="FFBA02"/>
                </a:solidFill>
                <a:latin typeface="微软雅黑"/>
                <a:ea typeface="微软雅黑"/>
                <a:cs typeface="微软雅黑"/>
                <a:sym typeface="微软雅黑"/>
              </a:defRPr>
            </a:lvl1pPr>
          </a:lstStyle>
          <a:p>
            <a:r>
              <a:t>制造销售</a:t>
            </a:r>
          </a:p>
        </p:txBody>
      </p:sp>
      <p:sp>
        <p:nvSpPr>
          <p:cNvPr id="804" name="17%"/>
          <p:cNvSpPr/>
          <p:nvPr/>
        </p:nvSpPr>
        <p:spPr>
          <a:xfrm>
            <a:off x="3490695" y="9720726"/>
            <a:ext cx="2778961" cy="8178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000">
                <a:solidFill>
                  <a:srgbClr val="FFBA02"/>
                </a:solidFill>
                <a:latin typeface="微软雅黑"/>
                <a:ea typeface="微软雅黑"/>
                <a:cs typeface="微软雅黑"/>
                <a:sym typeface="微软雅黑"/>
              </a:defRPr>
            </a:lvl1pPr>
          </a:lstStyle>
          <a:p>
            <a:r>
              <a:t>17%</a:t>
            </a:r>
          </a:p>
        </p:txBody>
      </p:sp>
      <p:sp>
        <p:nvSpPr>
          <p:cNvPr id="805" name="安装公司"/>
          <p:cNvSpPr/>
          <p:nvPr/>
        </p:nvSpPr>
        <p:spPr>
          <a:xfrm>
            <a:off x="7190944" y="7902017"/>
            <a:ext cx="2754286" cy="9575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200">
                <a:solidFill>
                  <a:srgbClr val="FFBA02"/>
                </a:solidFill>
                <a:latin typeface="微软雅黑"/>
                <a:ea typeface="微软雅黑"/>
                <a:cs typeface="微软雅黑"/>
                <a:sym typeface="微软雅黑"/>
              </a:defRPr>
            </a:lvl1pPr>
          </a:lstStyle>
          <a:p>
            <a:r>
              <a:t>安装公司</a:t>
            </a:r>
          </a:p>
        </p:txBody>
      </p:sp>
      <p:sp>
        <p:nvSpPr>
          <p:cNvPr id="806" name="设计公司"/>
          <p:cNvSpPr/>
          <p:nvPr/>
        </p:nvSpPr>
        <p:spPr>
          <a:xfrm>
            <a:off x="10878856" y="7902017"/>
            <a:ext cx="2754286" cy="9575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200">
                <a:solidFill>
                  <a:srgbClr val="FFBA02"/>
                </a:solidFill>
                <a:latin typeface="微软雅黑"/>
                <a:ea typeface="微软雅黑"/>
                <a:cs typeface="微软雅黑"/>
                <a:sym typeface="微软雅黑"/>
              </a:defRPr>
            </a:lvl1pPr>
          </a:lstStyle>
          <a:p>
            <a:r>
              <a:t>设计公司</a:t>
            </a:r>
          </a:p>
        </p:txBody>
      </p:sp>
      <p:sp>
        <p:nvSpPr>
          <p:cNvPr id="807" name="培训公司"/>
          <p:cNvSpPr/>
          <p:nvPr/>
        </p:nvSpPr>
        <p:spPr>
          <a:xfrm>
            <a:off x="14566768" y="7902017"/>
            <a:ext cx="2754286" cy="9575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200">
                <a:solidFill>
                  <a:srgbClr val="FFBA02"/>
                </a:solidFill>
                <a:latin typeface="微软雅黑"/>
                <a:ea typeface="微软雅黑"/>
                <a:cs typeface="微软雅黑"/>
                <a:sym typeface="微软雅黑"/>
              </a:defRPr>
            </a:lvl1pPr>
          </a:lstStyle>
          <a:p>
            <a:r>
              <a:t>培训公司</a:t>
            </a:r>
          </a:p>
        </p:txBody>
      </p:sp>
      <p:sp>
        <p:nvSpPr>
          <p:cNvPr id="808" name="运输公司"/>
          <p:cNvSpPr/>
          <p:nvPr/>
        </p:nvSpPr>
        <p:spPr>
          <a:xfrm>
            <a:off x="18254679" y="7902017"/>
            <a:ext cx="2754286" cy="9575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200">
                <a:solidFill>
                  <a:srgbClr val="FFBA02"/>
                </a:solidFill>
                <a:latin typeface="微软雅黑"/>
                <a:ea typeface="微软雅黑"/>
                <a:cs typeface="微软雅黑"/>
                <a:sym typeface="微软雅黑"/>
              </a:defRPr>
            </a:lvl1pPr>
          </a:lstStyle>
          <a:p>
            <a:r>
              <a:t>运输公司</a:t>
            </a:r>
          </a:p>
        </p:txBody>
      </p:sp>
      <p:sp>
        <p:nvSpPr>
          <p:cNvPr id="809" name="11%"/>
          <p:cNvSpPr/>
          <p:nvPr/>
        </p:nvSpPr>
        <p:spPr>
          <a:xfrm>
            <a:off x="7178606" y="9720726"/>
            <a:ext cx="2778961" cy="8178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000">
                <a:solidFill>
                  <a:srgbClr val="FFBA02"/>
                </a:solidFill>
                <a:latin typeface="微软雅黑"/>
                <a:ea typeface="微软雅黑"/>
                <a:cs typeface="微软雅黑"/>
                <a:sym typeface="微软雅黑"/>
              </a:defRPr>
            </a:lvl1pPr>
          </a:lstStyle>
          <a:p>
            <a:r>
              <a:t>11%</a:t>
            </a:r>
          </a:p>
        </p:txBody>
      </p:sp>
      <p:sp>
        <p:nvSpPr>
          <p:cNvPr id="810" name="6%"/>
          <p:cNvSpPr/>
          <p:nvPr/>
        </p:nvSpPr>
        <p:spPr>
          <a:xfrm>
            <a:off x="10866518" y="9720726"/>
            <a:ext cx="2778961" cy="8178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000">
                <a:solidFill>
                  <a:srgbClr val="FFBA02"/>
                </a:solidFill>
                <a:latin typeface="微软雅黑"/>
                <a:ea typeface="微软雅黑"/>
                <a:cs typeface="微软雅黑"/>
                <a:sym typeface="微软雅黑"/>
              </a:defRPr>
            </a:lvl1pPr>
          </a:lstStyle>
          <a:p>
            <a:r>
              <a:t>6%</a:t>
            </a:r>
          </a:p>
        </p:txBody>
      </p:sp>
      <p:sp>
        <p:nvSpPr>
          <p:cNvPr id="811" name="6%"/>
          <p:cNvSpPr/>
          <p:nvPr/>
        </p:nvSpPr>
        <p:spPr>
          <a:xfrm>
            <a:off x="14554430" y="9720726"/>
            <a:ext cx="2778961" cy="8178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000">
                <a:solidFill>
                  <a:srgbClr val="FFBA02"/>
                </a:solidFill>
                <a:latin typeface="微软雅黑"/>
                <a:ea typeface="微软雅黑"/>
                <a:cs typeface="微软雅黑"/>
                <a:sym typeface="微软雅黑"/>
              </a:defRPr>
            </a:lvl1pPr>
          </a:lstStyle>
          <a:p>
            <a:r>
              <a:t>6%</a:t>
            </a:r>
          </a:p>
        </p:txBody>
      </p:sp>
      <p:sp>
        <p:nvSpPr>
          <p:cNvPr id="812" name="11%"/>
          <p:cNvSpPr/>
          <p:nvPr/>
        </p:nvSpPr>
        <p:spPr>
          <a:xfrm>
            <a:off x="18242342" y="9720726"/>
            <a:ext cx="2778960" cy="817881"/>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000">
                <a:solidFill>
                  <a:srgbClr val="FFBA02"/>
                </a:solidFill>
                <a:latin typeface="微软雅黑"/>
                <a:ea typeface="微软雅黑"/>
                <a:cs typeface="微软雅黑"/>
                <a:sym typeface="微软雅黑"/>
              </a:defRPr>
            </a:lvl1pPr>
          </a:lstStyle>
          <a:p>
            <a:r>
              <a:t>11%</a:t>
            </a:r>
          </a:p>
        </p:txBody>
      </p:sp>
      <p:cxnSp>
        <p:nvCxnSpPr>
          <p:cNvPr id="813" name="连接线"/>
          <p:cNvCxnSpPr>
            <a:stCxn id="803" idx="0"/>
            <a:endCxn id="804" idx="0"/>
          </p:cNvCxnSpPr>
          <p:nvPr/>
        </p:nvCxnSpPr>
        <p:spPr>
          <a:xfrm>
            <a:off x="4880175" y="8380807"/>
            <a:ext cx="1" cy="1748860"/>
          </a:xfrm>
          <a:prstGeom prst="straightConnector1">
            <a:avLst/>
          </a:prstGeom>
          <a:ln w="25400">
            <a:solidFill>
              <a:srgbClr val="FFFFFF"/>
            </a:solidFill>
            <a:miter lim="400000"/>
          </a:ln>
        </p:spPr>
      </p:cxnSp>
      <p:cxnSp>
        <p:nvCxnSpPr>
          <p:cNvPr id="814" name="连接线"/>
          <p:cNvCxnSpPr>
            <a:stCxn id="809" idx="0"/>
            <a:endCxn id="805" idx="0"/>
          </p:cNvCxnSpPr>
          <p:nvPr/>
        </p:nvCxnSpPr>
        <p:spPr>
          <a:xfrm flipV="1">
            <a:off x="8568086" y="8380807"/>
            <a:ext cx="2" cy="1748860"/>
          </a:xfrm>
          <a:prstGeom prst="straightConnector1">
            <a:avLst/>
          </a:prstGeom>
          <a:ln w="25400">
            <a:solidFill>
              <a:srgbClr val="FFFFFF"/>
            </a:solidFill>
            <a:miter lim="400000"/>
          </a:ln>
        </p:spPr>
      </p:cxnSp>
      <p:cxnSp>
        <p:nvCxnSpPr>
          <p:cNvPr id="815" name="连接线"/>
          <p:cNvCxnSpPr>
            <a:stCxn id="806" idx="0"/>
            <a:endCxn id="810" idx="0"/>
          </p:cNvCxnSpPr>
          <p:nvPr/>
        </p:nvCxnSpPr>
        <p:spPr>
          <a:xfrm>
            <a:off x="12255998" y="8380807"/>
            <a:ext cx="1" cy="1748860"/>
          </a:xfrm>
          <a:prstGeom prst="straightConnector1">
            <a:avLst/>
          </a:prstGeom>
          <a:ln w="25400">
            <a:solidFill>
              <a:srgbClr val="FFFFFF"/>
            </a:solidFill>
            <a:miter lim="400000"/>
          </a:ln>
        </p:spPr>
      </p:cxnSp>
      <p:cxnSp>
        <p:nvCxnSpPr>
          <p:cNvPr id="816" name="连接线"/>
          <p:cNvCxnSpPr>
            <a:stCxn id="807" idx="0"/>
            <a:endCxn id="811" idx="0"/>
          </p:cNvCxnSpPr>
          <p:nvPr/>
        </p:nvCxnSpPr>
        <p:spPr>
          <a:xfrm>
            <a:off x="15943910" y="8380807"/>
            <a:ext cx="1" cy="1748860"/>
          </a:xfrm>
          <a:prstGeom prst="straightConnector1">
            <a:avLst/>
          </a:prstGeom>
          <a:ln w="25400">
            <a:solidFill>
              <a:srgbClr val="FFFFFF"/>
            </a:solidFill>
            <a:miter lim="400000"/>
          </a:ln>
        </p:spPr>
      </p:cxnSp>
      <p:cxnSp>
        <p:nvCxnSpPr>
          <p:cNvPr id="817" name="连接线"/>
          <p:cNvCxnSpPr>
            <a:stCxn id="808" idx="0"/>
            <a:endCxn id="812" idx="0"/>
          </p:cNvCxnSpPr>
          <p:nvPr/>
        </p:nvCxnSpPr>
        <p:spPr>
          <a:xfrm>
            <a:off x="19631822" y="8380807"/>
            <a:ext cx="1" cy="1748860"/>
          </a:xfrm>
          <a:prstGeom prst="straightConnector1">
            <a:avLst/>
          </a:prstGeom>
          <a:ln w="25400">
            <a:solidFill>
              <a:srgbClr val="FFFFFF"/>
            </a:solidFill>
            <a:miter lim="400000"/>
          </a:ln>
        </p:spPr>
      </p:cxnSp>
      <p:cxnSp>
        <p:nvCxnSpPr>
          <p:cNvPr id="818" name="连接线"/>
          <p:cNvCxnSpPr>
            <a:stCxn id="803" idx="0"/>
            <a:endCxn id="802" idx="0"/>
          </p:cNvCxnSpPr>
          <p:nvPr/>
        </p:nvCxnSpPr>
        <p:spPr>
          <a:xfrm rot="5400000" flipH="1" flipV="1">
            <a:off x="7137400" y="3263900"/>
            <a:ext cx="2857500" cy="7378700"/>
          </a:xfrm>
          <a:prstGeom prst="bentConnector3">
            <a:avLst>
              <a:gd name="adj1" fmla="val 64888"/>
            </a:avLst>
          </a:prstGeom>
          <a:ln w="25400">
            <a:solidFill>
              <a:srgbClr val="FFFFFF"/>
            </a:solidFill>
            <a:miter lim="400000"/>
          </a:ln>
        </p:spPr>
      </p:cxnSp>
      <p:cxnSp>
        <p:nvCxnSpPr>
          <p:cNvPr id="819" name="连接线"/>
          <p:cNvCxnSpPr>
            <a:stCxn id="802" idx="0"/>
            <a:endCxn id="805" idx="0"/>
          </p:cNvCxnSpPr>
          <p:nvPr/>
        </p:nvCxnSpPr>
        <p:spPr>
          <a:xfrm rot="5400000">
            <a:off x="8985250" y="5111750"/>
            <a:ext cx="2857500" cy="3683000"/>
          </a:xfrm>
          <a:prstGeom prst="bentConnector3">
            <a:avLst>
              <a:gd name="adj1" fmla="val 35111"/>
            </a:avLst>
          </a:prstGeom>
          <a:ln w="25400">
            <a:solidFill>
              <a:srgbClr val="FFFFFF"/>
            </a:solidFill>
            <a:miter lim="400000"/>
          </a:ln>
        </p:spPr>
      </p:cxnSp>
      <p:cxnSp>
        <p:nvCxnSpPr>
          <p:cNvPr id="820" name="连接线"/>
          <p:cNvCxnSpPr>
            <a:stCxn id="806" idx="0"/>
            <a:endCxn id="802" idx="0"/>
          </p:cNvCxnSpPr>
          <p:nvPr/>
        </p:nvCxnSpPr>
        <p:spPr>
          <a:xfrm rot="5400000" flipH="1" flipV="1">
            <a:off x="10833100" y="6946900"/>
            <a:ext cx="2857500" cy="12700"/>
          </a:xfrm>
          <a:prstGeom prst="bentConnector2">
            <a:avLst/>
          </a:prstGeom>
          <a:ln w="25400">
            <a:solidFill>
              <a:srgbClr val="FFFFFF"/>
            </a:solidFill>
            <a:miter lim="400000"/>
          </a:ln>
        </p:spPr>
      </p:cxnSp>
      <p:cxnSp>
        <p:nvCxnSpPr>
          <p:cNvPr id="821" name="连接线"/>
          <p:cNvCxnSpPr>
            <a:stCxn id="802" idx="0"/>
            <a:endCxn id="807" idx="0"/>
          </p:cNvCxnSpPr>
          <p:nvPr/>
        </p:nvCxnSpPr>
        <p:spPr>
          <a:xfrm rot="16200000" flipH="1">
            <a:off x="12668250" y="5111750"/>
            <a:ext cx="2857500" cy="3683000"/>
          </a:xfrm>
          <a:prstGeom prst="bentConnector3">
            <a:avLst>
              <a:gd name="adj1" fmla="val 35111"/>
            </a:avLst>
          </a:prstGeom>
          <a:ln w="25400">
            <a:solidFill>
              <a:srgbClr val="FFFFFF"/>
            </a:solidFill>
            <a:miter lim="400000"/>
          </a:ln>
        </p:spPr>
      </p:cxnSp>
      <p:cxnSp>
        <p:nvCxnSpPr>
          <p:cNvPr id="822" name="连接线"/>
          <p:cNvCxnSpPr>
            <a:stCxn id="802" idx="0"/>
            <a:endCxn id="808" idx="0"/>
          </p:cNvCxnSpPr>
          <p:nvPr/>
        </p:nvCxnSpPr>
        <p:spPr>
          <a:xfrm rot="16200000" flipH="1">
            <a:off x="14516100" y="3263900"/>
            <a:ext cx="2857500" cy="7378700"/>
          </a:xfrm>
          <a:prstGeom prst="bentConnector3">
            <a:avLst>
              <a:gd name="adj1" fmla="val 35111"/>
            </a:avLst>
          </a:prstGeom>
          <a:ln w="25400">
            <a:solidFill>
              <a:srgbClr val="FFFFFF"/>
            </a:solidFill>
            <a:miter lim="400000"/>
          </a:ln>
        </p:spPr>
      </p:cxn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824" name="某公司出租公司1000平方米房屋，该房屋的房产原值为1000万元，自2016年开始出租，租期三年，第一年免租，第二年第三年均为33万元，当地房产余值计算房产税的扣除率为30%，该公司的房产税为多少？"/>
          <p:cNvSpPr txBox="1"/>
          <p:nvPr/>
        </p:nvSpPr>
        <p:spPr>
          <a:xfrm>
            <a:off x="665476" y="6255673"/>
            <a:ext cx="23053048" cy="3454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1377950">
              <a:lnSpc>
                <a:spcPct val="150000"/>
              </a:lnSpc>
              <a:spcBef>
                <a:spcPts val="2600"/>
              </a:spcBef>
              <a:defRPr sz="4800">
                <a:latin typeface="Lantinghei SC Extralight"/>
                <a:ea typeface="Lantinghei SC Extralight"/>
                <a:cs typeface="Lantinghei SC Extralight"/>
                <a:sym typeface="Lantinghei SC Extralight"/>
              </a:defRPr>
            </a:pPr>
            <a:r>
              <a:t>某公司出租公司1000平方米房屋，该房屋的房产原值为1000万元，自2016年开始出租，租期三年，第一年免租，第二年第三年均为33万元，当地房产余值计算房产税的扣除率为30%，该公司的房产税为多少？</a:t>
            </a:r>
          </a:p>
        </p:txBody>
      </p:sp>
      <p:sp>
        <p:nvSpPr>
          <p:cNvPr id="825" name="矩形"/>
          <p:cNvSpPr/>
          <p:nvPr/>
        </p:nvSpPr>
        <p:spPr>
          <a:xfrm>
            <a:off x="10008741" y="3215827"/>
            <a:ext cx="4366518" cy="1368013"/>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826" name="案例"/>
          <p:cNvSpPr txBox="1"/>
          <p:nvPr/>
        </p:nvSpPr>
        <p:spPr>
          <a:xfrm>
            <a:off x="11098212" y="3117196"/>
            <a:ext cx="2187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案例</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830"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831" name="案例"/>
          <p:cNvSpPr txBox="1"/>
          <p:nvPr/>
        </p:nvSpPr>
        <p:spPr>
          <a:xfrm>
            <a:off x="1973931" y="1217528"/>
            <a:ext cx="1679576" cy="1209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6000" b="1">
                <a:solidFill>
                  <a:srgbClr val="FFBA02"/>
                </a:solidFill>
                <a:latin typeface="Helvetica"/>
                <a:ea typeface="Helvetica"/>
                <a:cs typeface="Helvetica"/>
                <a:sym typeface="Helvetica"/>
              </a:defRPr>
            </a:lvl1pPr>
          </a:lstStyle>
          <a:p>
            <a:r>
              <a:t>案例</a:t>
            </a:r>
          </a:p>
        </p:txBody>
      </p:sp>
      <p:sp>
        <p:nvSpPr>
          <p:cNvPr id="832" name="不能再签无偿使用了"/>
          <p:cNvSpPr txBox="1">
            <a:spLocks noGrp="1"/>
          </p:cNvSpPr>
          <p:nvPr>
            <p:ph type="title"/>
          </p:nvPr>
        </p:nvSpPr>
        <p:spPr>
          <a:xfrm>
            <a:off x="3962400" y="11926787"/>
            <a:ext cx="16459200" cy="1076300"/>
          </a:xfrm>
          <a:prstGeom prst="rect">
            <a:avLst/>
          </a:prstGeom>
        </p:spPr>
        <p:txBody>
          <a:bodyPr>
            <a:noAutofit/>
          </a:bodyPr>
          <a:lstStyle>
            <a:lvl1pPr>
              <a:defRPr sz="6000" b="1">
                <a:solidFill>
                  <a:srgbClr val="FFFFFF"/>
                </a:solidFill>
                <a:latin typeface="Helvetica"/>
                <a:ea typeface="Helvetica"/>
                <a:cs typeface="Helvetica"/>
                <a:sym typeface="Helvetica"/>
              </a:defRPr>
            </a:lvl1pPr>
          </a:lstStyle>
          <a:p>
            <a:r>
              <a:t>不能再签无偿使用了</a:t>
            </a:r>
          </a:p>
        </p:txBody>
      </p:sp>
      <p:sp>
        <p:nvSpPr>
          <p:cNvPr id="833" name="无偿使用的第一年"/>
          <p:cNvSpPr/>
          <p:nvPr/>
        </p:nvSpPr>
        <p:spPr>
          <a:xfrm>
            <a:off x="2638021" y="4241028"/>
            <a:ext cx="5600701" cy="93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1377950">
              <a:lnSpc>
                <a:spcPct val="120000"/>
              </a:lnSpc>
              <a:defRPr sz="4800">
                <a:latin typeface="Lantinghei SC Extralight"/>
                <a:ea typeface="Lantinghei SC Extralight"/>
                <a:cs typeface="Lantinghei SC Extralight"/>
                <a:sym typeface="Lantinghei SC Extralight"/>
              </a:defRPr>
            </a:lvl1pPr>
          </a:lstStyle>
          <a:p>
            <a:r>
              <a:t>无偿使用的第一年</a:t>
            </a:r>
          </a:p>
        </p:txBody>
      </p:sp>
      <p:sp>
        <p:nvSpPr>
          <p:cNvPr id="834" name="增值税：33*5%（11%）=1.65万…"/>
          <p:cNvSpPr txBox="1"/>
          <p:nvPr/>
        </p:nvSpPr>
        <p:spPr>
          <a:xfrm>
            <a:off x="10579012" y="2965948"/>
            <a:ext cx="9865520" cy="34899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1377950">
              <a:lnSpc>
                <a:spcPct val="120000"/>
              </a:lnSpc>
              <a:defRPr sz="4200">
                <a:latin typeface="Lantinghei SC Extralight"/>
                <a:ea typeface="Lantinghei SC Extralight"/>
                <a:cs typeface="Lantinghei SC Extralight"/>
                <a:sym typeface="Lantinghei SC Extralight"/>
              </a:defRPr>
            </a:pPr>
            <a:r>
              <a:t>增值税：33*5%（11%）=1.65万</a:t>
            </a:r>
          </a:p>
          <a:p>
            <a:pPr algn="l" defTabSz="1377950">
              <a:lnSpc>
                <a:spcPct val="120000"/>
              </a:lnSpc>
              <a:defRPr sz="4200">
                <a:latin typeface="Lantinghei SC Extralight"/>
                <a:ea typeface="Lantinghei SC Extralight"/>
                <a:cs typeface="Lantinghei SC Extralight"/>
                <a:sym typeface="Lantinghei SC Extralight"/>
              </a:defRPr>
            </a:pPr>
            <a:r>
              <a:t>房产税：1000*（1-30%）*1.2%=8.4万</a:t>
            </a:r>
          </a:p>
          <a:p>
            <a:pPr algn="l" defTabSz="1377950">
              <a:lnSpc>
                <a:spcPct val="120000"/>
              </a:lnSpc>
              <a:defRPr sz="4200">
                <a:latin typeface="Lantinghei SC Extralight"/>
                <a:ea typeface="Lantinghei SC Extralight"/>
                <a:cs typeface="Lantinghei SC Extralight"/>
                <a:sym typeface="Lantinghei SC Extralight"/>
              </a:defRPr>
            </a:pPr>
            <a:r>
              <a:t>所得税：（33-8.4）*25%=6.15万</a:t>
            </a:r>
          </a:p>
          <a:p>
            <a:pPr algn="l" defTabSz="1377950">
              <a:lnSpc>
                <a:spcPct val="120000"/>
              </a:lnSpc>
              <a:defRPr sz="4200">
                <a:latin typeface="Lantinghei SC Extralight"/>
                <a:ea typeface="Lantinghei SC Extralight"/>
                <a:cs typeface="Lantinghei SC Extralight"/>
                <a:sym typeface="Lantinghei SC Extralight"/>
              </a:defRPr>
            </a:pPr>
            <a:r>
              <a:t>合计：1.65+8.4+6.15=16.2万</a:t>
            </a:r>
          </a:p>
        </p:txBody>
      </p:sp>
      <p:sp>
        <p:nvSpPr>
          <p:cNvPr id="835" name="增值税：33*5%（11%）=1.65万…"/>
          <p:cNvSpPr txBox="1"/>
          <p:nvPr/>
        </p:nvSpPr>
        <p:spPr>
          <a:xfrm>
            <a:off x="10633926" y="7790544"/>
            <a:ext cx="8973741" cy="34899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1377950">
              <a:lnSpc>
                <a:spcPct val="120000"/>
              </a:lnSpc>
              <a:defRPr sz="4200">
                <a:latin typeface="Lantinghei SC Extralight"/>
                <a:ea typeface="Lantinghei SC Extralight"/>
                <a:cs typeface="Lantinghei SC Extralight"/>
                <a:sym typeface="Lantinghei SC Extralight"/>
              </a:defRPr>
            </a:pPr>
            <a:r>
              <a:t>增值税：33*5%（11%）=1.65万</a:t>
            </a:r>
          </a:p>
          <a:p>
            <a:pPr algn="l" defTabSz="1377950">
              <a:lnSpc>
                <a:spcPct val="120000"/>
              </a:lnSpc>
              <a:defRPr sz="4200">
                <a:latin typeface="Lantinghei SC Extralight"/>
                <a:ea typeface="Lantinghei SC Extralight"/>
                <a:cs typeface="Lantinghei SC Extralight"/>
                <a:sym typeface="Lantinghei SC Extralight"/>
              </a:defRPr>
            </a:pPr>
            <a:r>
              <a:t>房产税：33*12%=3.96万</a:t>
            </a:r>
          </a:p>
          <a:p>
            <a:pPr algn="l" defTabSz="1377950">
              <a:lnSpc>
                <a:spcPct val="120000"/>
              </a:lnSpc>
              <a:defRPr sz="4200">
                <a:latin typeface="Lantinghei SC Extralight"/>
                <a:ea typeface="Lantinghei SC Extralight"/>
                <a:cs typeface="Lantinghei SC Extralight"/>
                <a:sym typeface="Lantinghei SC Extralight"/>
              </a:defRPr>
            </a:pPr>
            <a:r>
              <a:t>所得税：（33-3.96）*25%=7.26万</a:t>
            </a:r>
          </a:p>
          <a:p>
            <a:pPr algn="l" defTabSz="1377950">
              <a:lnSpc>
                <a:spcPct val="120000"/>
              </a:lnSpc>
              <a:defRPr sz="4200">
                <a:latin typeface="Lantinghei SC Extralight"/>
                <a:ea typeface="Lantinghei SC Extralight"/>
                <a:cs typeface="Lantinghei SC Extralight"/>
                <a:sym typeface="Lantinghei SC Extralight"/>
              </a:defRPr>
            </a:pPr>
            <a:r>
              <a:t>合计：1.65+3.96+7.26=12.87万  </a:t>
            </a:r>
          </a:p>
        </p:txBody>
      </p:sp>
      <p:sp>
        <p:nvSpPr>
          <p:cNvPr id="836" name="有租金的第二、三年"/>
          <p:cNvSpPr txBox="1"/>
          <p:nvPr/>
        </p:nvSpPr>
        <p:spPr>
          <a:xfrm>
            <a:off x="2369462" y="9343480"/>
            <a:ext cx="5600701"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1377950">
              <a:lnSpc>
                <a:spcPct val="120000"/>
              </a:lnSpc>
              <a:defRPr sz="4800">
                <a:latin typeface="Lantinghei SC Extralight"/>
                <a:ea typeface="Lantinghei SC Extralight"/>
                <a:cs typeface="Lantinghei SC Extralight"/>
                <a:sym typeface="Lantinghei SC Extralight"/>
              </a:defRPr>
            </a:lvl1pPr>
          </a:lstStyle>
          <a:p>
            <a:r>
              <a:t>有租金的第二、三年</a:t>
            </a:r>
          </a:p>
        </p:txBody>
      </p:sp>
      <p:sp>
        <p:nvSpPr>
          <p:cNvPr id="837" name="线条"/>
          <p:cNvSpPr/>
          <p:nvPr/>
        </p:nvSpPr>
        <p:spPr>
          <a:xfrm flipV="1">
            <a:off x="9178021" y="3216155"/>
            <a:ext cx="1" cy="2989546"/>
          </a:xfrm>
          <a:prstGeom prst="line">
            <a:avLst/>
          </a:prstGeom>
          <a:ln w="25400">
            <a:solidFill>
              <a:srgbClr val="FFBA02"/>
            </a:solidFill>
            <a:miter lim="400000"/>
          </a:ln>
        </p:spPr>
        <p:txBody>
          <a:bodyPr lIns="50800" tIns="50800" rIns="50800" bIns="50800" anchor="ctr"/>
          <a:lstStyle/>
          <a:p>
            <a:pPr>
              <a:defRPr sz="3600"/>
            </a:pPr>
            <a:endParaRPr/>
          </a:p>
        </p:txBody>
      </p:sp>
      <p:sp>
        <p:nvSpPr>
          <p:cNvPr id="838" name="线条"/>
          <p:cNvSpPr/>
          <p:nvPr/>
        </p:nvSpPr>
        <p:spPr>
          <a:xfrm flipV="1">
            <a:off x="9178021" y="8040752"/>
            <a:ext cx="1" cy="2989546"/>
          </a:xfrm>
          <a:prstGeom prst="line">
            <a:avLst/>
          </a:prstGeom>
          <a:ln w="25400">
            <a:solidFill>
              <a:srgbClr val="FFBA02"/>
            </a:solidFill>
            <a:miter lim="400000"/>
          </a:ln>
        </p:spPr>
        <p:txBody>
          <a:bodyPr lIns="50800" tIns="50800" rIns="50800" bIns="50800" anchor="ctr"/>
          <a:lstStyle/>
          <a:p>
            <a:pPr>
              <a:defRPr sz="3600"/>
            </a:pPr>
            <a:endParaRP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0" name="great-orme-1399638_1920.jpg" descr="great-orme-1399638_1920.jpg"/>
          <p:cNvPicPr>
            <a:picLocks noChangeAspect="1"/>
          </p:cNvPicPr>
          <p:nvPr/>
        </p:nvPicPr>
        <p:blipFill>
          <a:blip r:embed="rId2">
            <a:extLst/>
          </a:blip>
          <a:srcRect l="22483" t="15492" r="52529"/>
          <a:stretch>
            <a:fillRect/>
          </a:stretch>
        </p:blipFill>
        <p:spPr>
          <a:xfrm>
            <a:off x="-387424" y="-2980182"/>
            <a:ext cx="8255001" cy="18583428"/>
          </a:xfrm>
          <a:prstGeom prst="rect">
            <a:avLst/>
          </a:prstGeom>
          <a:ln w="12700">
            <a:miter lim="400000"/>
          </a:ln>
        </p:spPr>
      </p:pic>
      <p:sp>
        <p:nvSpPr>
          <p:cNvPr id="841" name="锐普的每一件作品，都立足于给客户带来惊喜。这是一个需要技术、审美和创意的过程，因为我们爱设计、爱创作、爱分享"/>
          <p:cNvSpPr txBox="1"/>
          <p:nvPr/>
        </p:nvSpPr>
        <p:spPr>
          <a:xfrm>
            <a:off x="13799762" y="-3203949"/>
            <a:ext cx="8987589" cy="2174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l" defTabSz="821531">
              <a:lnSpc>
                <a:spcPct val="150000"/>
              </a:lnSpc>
              <a:defRPr sz="2800"/>
            </a:lvl1pPr>
          </a:lstStyle>
          <a:p>
            <a:r>
              <a:t>锐普的每一件作品，都立足于给客户带来惊喜。这是一个需要技术、审美和创意的过程，因为我们爱设计、爱创作、爱分享</a:t>
            </a:r>
          </a:p>
        </p:txBody>
      </p:sp>
      <p:pic>
        <p:nvPicPr>
          <p:cNvPr id="842" name="london-eye-945497_1920.jpg" descr="london-eye-945497_1920.jpg"/>
          <p:cNvPicPr>
            <a:picLocks noChangeAspect="1"/>
          </p:cNvPicPr>
          <p:nvPr/>
        </p:nvPicPr>
        <p:blipFill>
          <a:blip r:embed="rId3">
            <a:extLst/>
          </a:blip>
          <a:srcRect l="60101" r="14888"/>
          <a:stretch>
            <a:fillRect/>
          </a:stretch>
        </p:blipFill>
        <p:spPr>
          <a:xfrm>
            <a:off x="7851925" y="-3215132"/>
            <a:ext cx="8255001" cy="18566193"/>
          </a:xfrm>
          <a:prstGeom prst="rect">
            <a:avLst/>
          </a:prstGeom>
          <a:ln w="12700">
            <a:miter lim="400000"/>
          </a:ln>
          <a:effectLst>
            <a:outerShdw blurRad="50800" dist="25400" dir="5400000" rotWithShape="0">
              <a:srgbClr val="000000">
                <a:alpha val="50000"/>
              </a:srgbClr>
            </a:outerShdw>
          </a:effectLst>
        </p:spPr>
      </p:pic>
      <p:pic>
        <p:nvPicPr>
          <p:cNvPr id="843" name="london-1475101_1920.jpg" descr="london-1475101_1920.jpg"/>
          <p:cNvPicPr>
            <a:picLocks noChangeAspect="1"/>
          </p:cNvPicPr>
          <p:nvPr/>
        </p:nvPicPr>
        <p:blipFill>
          <a:blip r:embed="rId4">
            <a:extLst/>
          </a:blip>
          <a:srcRect l="40217" t="395" r="25928" b="8618"/>
          <a:stretch>
            <a:fillRect/>
          </a:stretch>
        </p:blipFill>
        <p:spPr>
          <a:xfrm>
            <a:off x="16106379" y="-1"/>
            <a:ext cx="8255001" cy="13716001"/>
          </a:xfrm>
          <a:prstGeom prst="rect">
            <a:avLst/>
          </a:prstGeom>
          <a:ln w="12700">
            <a:miter lim="400000"/>
          </a:ln>
        </p:spPr>
      </p:pic>
      <p:sp>
        <p:nvSpPr>
          <p:cNvPr id="844" name="矩形"/>
          <p:cNvSpPr/>
          <p:nvPr/>
        </p:nvSpPr>
        <p:spPr>
          <a:xfrm>
            <a:off x="16106379" y="-51436"/>
            <a:ext cx="8255002" cy="13716001"/>
          </a:xfrm>
          <a:prstGeom prst="rect">
            <a:avLst/>
          </a:prstGeom>
          <a:solidFill>
            <a:srgbClr val="000000">
              <a:alpha val="53688"/>
            </a:srgbClr>
          </a:solidFill>
          <a:ln w="12700">
            <a:miter lim="400000"/>
          </a:ln>
        </p:spPr>
        <p:txBody>
          <a:bodyPr lIns="71437" tIns="71437" rIns="71437" bIns="71437" anchor="ctr"/>
          <a:lstStyle/>
          <a:p>
            <a:pPr defTabSz="821531">
              <a:defRPr sz="3200"/>
            </a:pPr>
            <a:endParaRPr/>
          </a:p>
        </p:txBody>
      </p:sp>
      <p:sp>
        <p:nvSpPr>
          <p:cNvPr id="845" name="矩形"/>
          <p:cNvSpPr/>
          <p:nvPr/>
        </p:nvSpPr>
        <p:spPr>
          <a:xfrm>
            <a:off x="-387424" y="-1"/>
            <a:ext cx="8255002" cy="13716001"/>
          </a:xfrm>
          <a:prstGeom prst="rect">
            <a:avLst/>
          </a:prstGeom>
          <a:solidFill>
            <a:srgbClr val="000000">
              <a:alpha val="53688"/>
            </a:srgbClr>
          </a:solidFill>
          <a:ln w="12700">
            <a:miter lim="400000"/>
          </a:ln>
        </p:spPr>
        <p:txBody>
          <a:bodyPr lIns="71437" tIns="71437" rIns="71437" bIns="71437" anchor="ctr"/>
          <a:lstStyle/>
          <a:p>
            <a:pPr defTabSz="821531">
              <a:defRPr sz="3200"/>
            </a:pPr>
            <a:endParaRPr/>
          </a:p>
        </p:txBody>
      </p:sp>
      <p:sp>
        <p:nvSpPr>
          <p:cNvPr id="846" name="营改增"/>
          <p:cNvSpPr txBox="1"/>
          <p:nvPr/>
        </p:nvSpPr>
        <p:spPr>
          <a:xfrm>
            <a:off x="2747888" y="5561560"/>
            <a:ext cx="1984376" cy="9937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4800" b="1">
                <a:solidFill>
                  <a:srgbClr val="FFBA02"/>
                </a:solidFill>
                <a:latin typeface="Helvetica"/>
                <a:ea typeface="Helvetica"/>
                <a:cs typeface="Helvetica"/>
                <a:sym typeface="Helvetica"/>
              </a:defRPr>
            </a:lvl1pPr>
          </a:lstStyle>
          <a:p>
            <a:r>
              <a:t>营改增</a:t>
            </a:r>
          </a:p>
        </p:txBody>
      </p:sp>
      <p:sp>
        <p:nvSpPr>
          <p:cNvPr id="847" name="矩形"/>
          <p:cNvSpPr/>
          <p:nvPr/>
        </p:nvSpPr>
        <p:spPr>
          <a:xfrm>
            <a:off x="1556817" y="6767377"/>
            <a:ext cx="4366519" cy="1368013"/>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848" name="企业发展新机遇"/>
          <p:cNvSpPr txBox="1"/>
          <p:nvPr/>
        </p:nvSpPr>
        <p:spPr>
          <a:xfrm>
            <a:off x="1884288" y="7024346"/>
            <a:ext cx="3711576"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4000" b="1">
                <a:solidFill>
                  <a:srgbClr val="FFBA02"/>
                </a:solidFill>
                <a:latin typeface="Helvetica"/>
                <a:ea typeface="Helvetica"/>
                <a:cs typeface="Helvetica"/>
                <a:sym typeface="Helvetica"/>
              </a:defRPr>
            </a:lvl1pPr>
          </a:lstStyle>
          <a:p>
            <a:r>
              <a:t>企业发展新机遇</a:t>
            </a:r>
          </a:p>
        </p:txBody>
      </p:sp>
      <p:sp>
        <p:nvSpPr>
          <p:cNvPr id="849" name="矩形"/>
          <p:cNvSpPr/>
          <p:nvPr/>
        </p:nvSpPr>
        <p:spPr>
          <a:xfrm>
            <a:off x="7851925" y="-1"/>
            <a:ext cx="8255001" cy="13716001"/>
          </a:xfrm>
          <a:prstGeom prst="rect">
            <a:avLst/>
          </a:prstGeom>
          <a:solidFill>
            <a:srgbClr val="FFBA02">
              <a:alpha val="84178"/>
            </a:srgbClr>
          </a:solidFill>
          <a:ln w="12700">
            <a:miter lim="400000"/>
          </a:ln>
        </p:spPr>
        <p:txBody>
          <a:bodyPr lIns="71437" tIns="71437" rIns="71437" bIns="71437" anchor="ctr"/>
          <a:lstStyle/>
          <a:p>
            <a:pPr defTabSz="821531">
              <a:defRPr sz="3200"/>
            </a:pPr>
            <a:endParaRPr/>
          </a:p>
        </p:txBody>
      </p:sp>
      <p:sp>
        <p:nvSpPr>
          <p:cNvPr id="850" name="会计原理"/>
          <p:cNvSpPr txBox="1"/>
          <p:nvPr/>
        </p:nvSpPr>
        <p:spPr>
          <a:xfrm>
            <a:off x="10895012" y="5561560"/>
            <a:ext cx="2593976" cy="9937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4800" b="1">
                <a:latin typeface="Helvetica"/>
                <a:ea typeface="Helvetica"/>
                <a:cs typeface="Helvetica"/>
                <a:sym typeface="Helvetica"/>
              </a:defRPr>
            </a:lvl1pPr>
          </a:lstStyle>
          <a:p>
            <a:r>
              <a:t>会计原理</a:t>
            </a:r>
          </a:p>
        </p:txBody>
      </p:sp>
      <p:sp>
        <p:nvSpPr>
          <p:cNvPr id="851" name="矩形"/>
          <p:cNvSpPr/>
          <p:nvPr/>
        </p:nvSpPr>
        <p:spPr>
          <a:xfrm>
            <a:off x="10008741" y="6767377"/>
            <a:ext cx="4366518" cy="1368013"/>
          </a:xfrm>
          <a:prstGeom prst="rect">
            <a:avLst/>
          </a:prstGeom>
          <a:ln w="38100">
            <a:solidFill>
              <a:srgbClr val="FFFFFF"/>
            </a:solidFill>
            <a:miter lim="400000"/>
          </a:ln>
        </p:spPr>
        <p:txBody>
          <a:bodyPr lIns="71437" tIns="71437" rIns="71437" bIns="71437" anchor="ctr"/>
          <a:lstStyle/>
          <a:p>
            <a:pPr defTabSz="821531">
              <a:defRPr sz="3200"/>
            </a:pPr>
            <a:endParaRPr/>
          </a:p>
        </p:txBody>
      </p:sp>
      <p:sp>
        <p:nvSpPr>
          <p:cNvPr id="852" name="与财务报表"/>
          <p:cNvSpPr txBox="1"/>
          <p:nvPr/>
        </p:nvSpPr>
        <p:spPr>
          <a:xfrm>
            <a:off x="10844212" y="7024346"/>
            <a:ext cx="2695576"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4000" b="1">
                <a:latin typeface="Helvetica"/>
                <a:ea typeface="Helvetica"/>
                <a:cs typeface="Helvetica"/>
                <a:sym typeface="Helvetica"/>
              </a:defRPr>
            </a:lvl1pPr>
          </a:lstStyle>
          <a:p>
            <a:r>
              <a:t>与财务报表</a:t>
            </a:r>
          </a:p>
        </p:txBody>
      </p:sp>
      <p:sp>
        <p:nvSpPr>
          <p:cNvPr id="853" name="税收筹划"/>
          <p:cNvSpPr txBox="1"/>
          <p:nvPr/>
        </p:nvSpPr>
        <p:spPr>
          <a:xfrm>
            <a:off x="18936892" y="5561560"/>
            <a:ext cx="2593976" cy="9937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4800" b="1">
                <a:solidFill>
                  <a:srgbClr val="FFBA02"/>
                </a:solidFill>
                <a:latin typeface="Helvetica"/>
                <a:ea typeface="Helvetica"/>
                <a:cs typeface="Helvetica"/>
                <a:sym typeface="Helvetica"/>
              </a:defRPr>
            </a:lvl1pPr>
          </a:lstStyle>
          <a:p>
            <a:r>
              <a:t>税收筹划</a:t>
            </a:r>
          </a:p>
        </p:txBody>
      </p:sp>
      <p:sp>
        <p:nvSpPr>
          <p:cNvPr id="854" name="矩形"/>
          <p:cNvSpPr/>
          <p:nvPr/>
        </p:nvSpPr>
        <p:spPr>
          <a:xfrm>
            <a:off x="18050620" y="6767377"/>
            <a:ext cx="4366519" cy="1368013"/>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855" name="那点儿事儿"/>
          <p:cNvSpPr txBox="1"/>
          <p:nvPr/>
        </p:nvSpPr>
        <p:spPr>
          <a:xfrm>
            <a:off x="18886092" y="7024346"/>
            <a:ext cx="2695576" cy="85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4000" b="1">
                <a:solidFill>
                  <a:srgbClr val="FFBA02"/>
                </a:solidFill>
                <a:latin typeface="Helvetica"/>
                <a:ea typeface="Helvetica"/>
                <a:cs typeface="Helvetica"/>
                <a:sym typeface="Helvetica"/>
              </a:defRPr>
            </a:lvl1pPr>
          </a:lstStyle>
          <a:p>
            <a:r>
              <a:t>那点儿事儿</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87" name="营改增行业范围"/>
          <p:cNvSpPr txBox="1"/>
          <p:nvPr/>
        </p:nvSpPr>
        <p:spPr>
          <a:xfrm>
            <a:off x="8558212" y="1697400"/>
            <a:ext cx="7267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营改增行业范围</a:t>
            </a:r>
          </a:p>
        </p:txBody>
      </p:sp>
      <p:sp>
        <p:nvSpPr>
          <p:cNvPr id="188" name="线条"/>
          <p:cNvSpPr/>
          <p:nvPr/>
        </p:nvSpPr>
        <p:spPr>
          <a:xfrm>
            <a:off x="11169974" y="3624659"/>
            <a:ext cx="2044052" cy="1"/>
          </a:xfrm>
          <a:prstGeom prst="line">
            <a:avLst/>
          </a:prstGeom>
          <a:ln w="25400">
            <a:solidFill>
              <a:srgbClr val="FFFFFF"/>
            </a:solidFill>
            <a:miter lim="400000"/>
          </a:ln>
        </p:spPr>
        <p:txBody>
          <a:bodyPr lIns="71437" tIns="71437" rIns="71437" bIns="71437" anchor="ctr"/>
          <a:lstStyle/>
          <a:p>
            <a:pPr defTabSz="821531">
              <a:defRPr sz="3200">
                <a:solidFill>
                  <a:srgbClr val="000000"/>
                </a:solidFill>
              </a:defRPr>
            </a:pPr>
            <a:endParaRPr/>
          </a:p>
        </p:txBody>
      </p:sp>
      <p:grpSp>
        <p:nvGrpSpPr>
          <p:cNvPr id="192" name="成组"/>
          <p:cNvGrpSpPr/>
          <p:nvPr/>
        </p:nvGrpSpPr>
        <p:grpSpPr>
          <a:xfrm>
            <a:off x="5168612" y="5908722"/>
            <a:ext cx="4667846" cy="2159001"/>
            <a:chOff x="0" y="0"/>
            <a:chExt cx="4667845" cy="2159000"/>
          </a:xfrm>
        </p:grpSpPr>
        <p:sp>
          <p:nvSpPr>
            <p:cNvPr id="189" name="矩形"/>
            <p:cNvSpPr/>
            <p:nvPr/>
          </p:nvSpPr>
          <p:spPr>
            <a:xfrm>
              <a:off x="0" y="0"/>
              <a:ext cx="4667846" cy="2159000"/>
            </a:xfrm>
            <a:prstGeom prst="rect">
              <a:avLst/>
            </a:prstGeom>
            <a:solidFill>
              <a:srgbClr val="1E1E1E"/>
            </a:solidFill>
            <a:ln w="25400" cap="flat">
              <a:solidFill>
                <a:srgbClr val="616161"/>
              </a:solidFill>
              <a:prstDash val="solid"/>
              <a:miter lim="400000"/>
            </a:ln>
            <a:effectLst>
              <a:outerShdw blurRad="50800" dist="25400" dir="5400000" rotWithShape="0">
                <a:srgbClr val="000000">
                  <a:alpha val="50000"/>
                </a:srgbClr>
              </a:outerShdw>
            </a:effectLst>
          </p:spPr>
          <p:txBody>
            <a:bodyPr wrap="square" lIns="71437" tIns="71437" rIns="71437" bIns="71437" numCol="1" anchor="ctr">
              <a:noAutofit/>
            </a:bodyPr>
            <a:lstStyle/>
            <a:p>
              <a:pPr defTabSz="821531">
                <a:defRPr sz="3200"/>
              </a:pPr>
              <a:endParaRPr/>
            </a:p>
          </p:txBody>
        </p:sp>
        <p:pic>
          <p:nvPicPr>
            <p:cNvPr id="190" name="pasted-image.pdf" descr="pasted-image.pdf"/>
            <p:cNvPicPr>
              <a:picLocks noChangeAspect="1"/>
            </p:cNvPicPr>
            <p:nvPr/>
          </p:nvPicPr>
          <p:blipFill>
            <a:blip r:embed="rId3">
              <a:extLst/>
            </a:blip>
            <a:stretch>
              <a:fillRect/>
            </a:stretch>
          </p:blipFill>
          <p:spPr>
            <a:xfrm>
              <a:off x="701671" y="544902"/>
              <a:ext cx="1055206" cy="1066801"/>
            </a:xfrm>
            <a:prstGeom prst="rect">
              <a:avLst/>
            </a:prstGeom>
            <a:ln w="12700" cap="flat">
              <a:noFill/>
              <a:miter lim="400000"/>
            </a:ln>
            <a:effectLst/>
          </p:spPr>
        </p:pic>
        <p:sp>
          <p:nvSpPr>
            <p:cNvPr id="191" name="成组"/>
            <p:cNvSpPr txBox="1"/>
            <p:nvPr/>
          </p:nvSpPr>
          <p:spPr>
            <a:xfrm>
              <a:off x="2130427" y="696912"/>
              <a:ext cx="1933576" cy="7651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sz="3500" b="1">
                  <a:solidFill>
                    <a:srgbClr val="FFBA02"/>
                  </a:solidFill>
                  <a:latin typeface="Helvetica"/>
                  <a:ea typeface="Helvetica"/>
                  <a:cs typeface="Helvetica"/>
                  <a:sym typeface="Helvetica"/>
                </a:defRPr>
              </a:lvl1pPr>
            </a:lstStyle>
            <a:p>
              <a:r>
                <a:t>房地产业</a:t>
              </a:r>
            </a:p>
          </p:txBody>
        </p:sp>
      </p:grpSp>
      <p:grpSp>
        <p:nvGrpSpPr>
          <p:cNvPr id="196" name="成组"/>
          <p:cNvGrpSpPr/>
          <p:nvPr/>
        </p:nvGrpSpPr>
        <p:grpSpPr>
          <a:xfrm>
            <a:off x="5131454" y="9112638"/>
            <a:ext cx="4667846" cy="2159001"/>
            <a:chOff x="0" y="0"/>
            <a:chExt cx="4667845" cy="2159000"/>
          </a:xfrm>
        </p:grpSpPr>
        <p:sp>
          <p:nvSpPr>
            <p:cNvPr id="193" name="矩形"/>
            <p:cNvSpPr/>
            <p:nvPr/>
          </p:nvSpPr>
          <p:spPr>
            <a:xfrm>
              <a:off x="0" y="0"/>
              <a:ext cx="4667846" cy="2159000"/>
            </a:xfrm>
            <a:prstGeom prst="rect">
              <a:avLst/>
            </a:prstGeom>
            <a:solidFill>
              <a:srgbClr val="1E1E1E"/>
            </a:solidFill>
            <a:ln w="25400" cap="flat">
              <a:solidFill>
                <a:srgbClr val="616161"/>
              </a:solidFill>
              <a:prstDash val="solid"/>
              <a:miter lim="400000"/>
            </a:ln>
            <a:effectLst>
              <a:outerShdw blurRad="50800" dist="25400" dir="5400000" rotWithShape="0">
                <a:srgbClr val="000000">
                  <a:alpha val="50000"/>
                </a:srgbClr>
              </a:outerShdw>
            </a:effectLst>
          </p:spPr>
          <p:txBody>
            <a:bodyPr wrap="square" lIns="71437" tIns="71437" rIns="71437" bIns="71437" numCol="1" anchor="ctr">
              <a:noAutofit/>
            </a:bodyPr>
            <a:lstStyle/>
            <a:p>
              <a:pPr defTabSz="821531">
                <a:defRPr sz="3200"/>
              </a:pPr>
              <a:endParaRPr/>
            </a:p>
          </p:txBody>
        </p:sp>
        <p:pic>
          <p:nvPicPr>
            <p:cNvPr id="194" name="pasted-image.pdf" descr="pasted-image.pdf"/>
            <p:cNvPicPr>
              <a:picLocks noChangeAspect="1"/>
            </p:cNvPicPr>
            <p:nvPr/>
          </p:nvPicPr>
          <p:blipFill>
            <a:blip r:embed="rId4">
              <a:extLst/>
            </a:blip>
            <a:stretch>
              <a:fillRect/>
            </a:stretch>
          </p:blipFill>
          <p:spPr>
            <a:xfrm>
              <a:off x="668963" y="546100"/>
              <a:ext cx="1102361" cy="1066800"/>
            </a:xfrm>
            <a:prstGeom prst="rect">
              <a:avLst/>
            </a:prstGeom>
            <a:ln w="12700" cap="flat">
              <a:noFill/>
              <a:miter lim="400000"/>
            </a:ln>
            <a:effectLst/>
          </p:spPr>
        </p:pic>
        <p:sp>
          <p:nvSpPr>
            <p:cNvPr id="195" name="成组"/>
            <p:cNvSpPr txBox="1"/>
            <p:nvPr/>
          </p:nvSpPr>
          <p:spPr>
            <a:xfrm>
              <a:off x="2287558" y="721251"/>
              <a:ext cx="1489076" cy="7651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sz="3500" b="1">
                  <a:solidFill>
                    <a:srgbClr val="FFBA02"/>
                  </a:solidFill>
                  <a:latin typeface="Helvetica"/>
                  <a:ea typeface="Helvetica"/>
                  <a:cs typeface="Helvetica"/>
                  <a:sym typeface="Helvetica"/>
                </a:defRPr>
              </a:lvl1pPr>
            </a:lstStyle>
            <a:p>
              <a:r>
                <a:t>金融业</a:t>
              </a:r>
            </a:p>
          </p:txBody>
        </p:sp>
      </p:grpSp>
      <p:grpSp>
        <p:nvGrpSpPr>
          <p:cNvPr id="200" name="成组"/>
          <p:cNvGrpSpPr/>
          <p:nvPr/>
        </p:nvGrpSpPr>
        <p:grpSpPr>
          <a:xfrm>
            <a:off x="14614565" y="9161553"/>
            <a:ext cx="4667846" cy="2159001"/>
            <a:chOff x="0" y="0"/>
            <a:chExt cx="4667845" cy="2159000"/>
          </a:xfrm>
        </p:grpSpPr>
        <p:sp>
          <p:nvSpPr>
            <p:cNvPr id="197" name="矩形"/>
            <p:cNvSpPr/>
            <p:nvPr/>
          </p:nvSpPr>
          <p:spPr>
            <a:xfrm>
              <a:off x="0" y="0"/>
              <a:ext cx="4667846" cy="2159000"/>
            </a:xfrm>
            <a:prstGeom prst="rect">
              <a:avLst/>
            </a:prstGeom>
            <a:solidFill>
              <a:srgbClr val="1E1E1E"/>
            </a:solidFill>
            <a:ln w="25400" cap="flat">
              <a:solidFill>
                <a:srgbClr val="616161"/>
              </a:solidFill>
              <a:prstDash val="solid"/>
              <a:miter lim="400000"/>
            </a:ln>
            <a:effectLst>
              <a:outerShdw blurRad="50800" dist="25400" dir="5400000" rotWithShape="0">
                <a:srgbClr val="000000">
                  <a:alpha val="50000"/>
                </a:srgbClr>
              </a:outerShdw>
            </a:effectLst>
          </p:spPr>
          <p:txBody>
            <a:bodyPr wrap="square" lIns="71437" tIns="71437" rIns="71437" bIns="71437" numCol="1" anchor="ctr">
              <a:noAutofit/>
            </a:bodyPr>
            <a:lstStyle/>
            <a:p>
              <a:pPr defTabSz="821531">
                <a:defRPr sz="3200"/>
              </a:pPr>
              <a:endParaRPr/>
            </a:p>
          </p:txBody>
        </p:sp>
        <p:pic>
          <p:nvPicPr>
            <p:cNvPr id="198" name="pasted-image.pdf" descr="pasted-image.pdf"/>
            <p:cNvPicPr>
              <a:picLocks noChangeAspect="1"/>
            </p:cNvPicPr>
            <p:nvPr/>
          </p:nvPicPr>
          <p:blipFill>
            <a:blip r:embed="rId5">
              <a:extLst/>
            </a:blip>
            <a:stretch>
              <a:fillRect/>
            </a:stretch>
          </p:blipFill>
          <p:spPr>
            <a:xfrm>
              <a:off x="668963" y="527050"/>
              <a:ext cx="1122949" cy="1066800"/>
            </a:xfrm>
            <a:prstGeom prst="rect">
              <a:avLst/>
            </a:prstGeom>
            <a:ln w="12700" cap="flat">
              <a:noFill/>
              <a:miter lim="400000"/>
            </a:ln>
            <a:effectLst/>
          </p:spPr>
        </p:pic>
        <p:sp>
          <p:nvSpPr>
            <p:cNvPr id="199" name="成组"/>
            <p:cNvSpPr txBox="1"/>
            <p:nvPr/>
          </p:nvSpPr>
          <p:spPr>
            <a:xfrm>
              <a:off x="2087631" y="696912"/>
              <a:ext cx="2378076" cy="7651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sz="3500" b="1">
                  <a:solidFill>
                    <a:srgbClr val="FFBA02"/>
                  </a:solidFill>
                  <a:latin typeface="Helvetica"/>
                  <a:ea typeface="Helvetica"/>
                  <a:cs typeface="Helvetica"/>
                  <a:sym typeface="Helvetica"/>
                </a:defRPr>
              </a:lvl1pPr>
            </a:lstStyle>
            <a:p>
              <a:r>
                <a:t>生活服务业</a:t>
              </a:r>
            </a:p>
          </p:txBody>
        </p:sp>
      </p:grpSp>
      <p:grpSp>
        <p:nvGrpSpPr>
          <p:cNvPr id="204" name="成组"/>
          <p:cNvGrpSpPr/>
          <p:nvPr/>
        </p:nvGrpSpPr>
        <p:grpSpPr>
          <a:xfrm>
            <a:off x="14651722" y="5957637"/>
            <a:ext cx="4667847" cy="2159001"/>
            <a:chOff x="0" y="0"/>
            <a:chExt cx="4667845" cy="2159000"/>
          </a:xfrm>
        </p:grpSpPr>
        <p:sp>
          <p:nvSpPr>
            <p:cNvPr id="201" name="矩形"/>
            <p:cNvSpPr/>
            <p:nvPr/>
          </p:nvSpPr>
          <p:spPr>
            <a:xfrm>
              <a:off x="0" y="0"/>
              <a:ext cx="4667846" cy="2159000"/>
            </a:xfrm>
            <a:prstGeom prst="rect">
              <a:avLst/>
            </a:prstGeom>
            <a:solidFill>
              <a:srgbClr val="1E1E1E"/>
            </a:solidFill>
            <a:ln w="25400" cap="flat">
              <a:solidFill>
                <a:srgbClr val="616161"/>
              </a:solidFill>
              <a:prstDash val="solid"/>
              <a:miter lim="400000"/>
            </a:ln>
            <a:effectLst>
              <a:outerShdw blurRad="50800" dist="25400" dir="5400000" rotWithShape="0">
                <a:srgbClr val="000000">
                  <a:alpha val="50000"/>
                </a:srgbClr>
              </a:outerShdw>
            </a:effectLst>
          </p:spPr>
          <p:txBody>
            <a:bodyPr wrap="square" lIns="71437" tIns="71437" rIns="71437" bIns="71437" numCol="1" anchor="ctr">
              <a:noAutofit/>
            </a:bodyPr>
            <a:lstStyle/>
            <a:p>
              <a:pPr defTabSz="821531">
                <a:defRPr sz="3200"/>
              </a:pPr>
              <a:endParaRPr/>
            </a:p>
          </p:txBody>
        </p:sp>
        <p:pic>
          <p:nvPicPr>
            <p:cNvPr id="202" name="pasted-image.pdf" descr="pasted-image.pdf"/>
            <p:cNvPicPr>
              <a:picLocks noChangeAspect="1"/>
            </p:cNvPicPr>
            <p:nvPr/>
          </p:nvPicPr>
          <p:blipFill>
            <a:blip r:embed="rId6">
              <a:extLst/>
            </a:blip>
            <a:stretch>
              <a:fillRect/>
            </a:stretch>
          </p:blipFill>
          <p:spPr>
            <a:xfrm>
              <a:off x="701671" y="527050"/>
              <a:ext cx="1162813" cy="1066800"/>
            </a:xfrm>
            <a:prstGeom prst="rect">
              <a:avLst/>
            </a:prstGeom>
            <a:ln w="12700" cap="flat">
              <a:noFill/>
              <a:miter lim="400000"/>
            </a:ln>
            <a:effectLst/>
          </p:spPr>
        </p:pic>
        <p:sp>
          <p:nvSpPr>
            <p:cNvPr id="203" name="成组"/>
            <p:cNvSpPr txBox="1"/>
            <p:nvPr/>
          </p:nvSpPr>
          <p:spPr>
            <a:xfrm>
              <a:off x="2377135" y="696912"/>
              <a:ext cx="1489076" cy="7651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sz="3500" b="1">
                  <a:solidFill>
                    <a:srgbClr val="FFBA02"/>
                  </a:solidFill>
                  <a:latin typeface="Helvetica"/>
                  <a:ea typeface="Helvetica"/>
                  <a:cs typeface="Helvetica"/>
                  <a:sym typeface="Helvetica"/>
                </a:defRPr>
              </a:lvl1pPr>
            </a:lstStyle>
            <a:p>
              <a:r>
                <a:t>建筑业</a:t>
              </a:r>
            </a:p>
          </p:txBody>
        </p:sp>
      </p:gr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857" name="矩形"/>
          <p:cNvSpPr/>
          <p:nvPr/>
        </p:nvSpPr>
        <p:spPr>
          <a:xfrm>
            <a:off x="10008741" y="4610698"/>
            <a:ext cx="4366518" cy="1368013"/>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858" name="提问"/>
          <p:cNvSpPr txBox="1"/>
          <p:nvPr/>
        </p:nvSpPr>
        <p:spPr>
          <a:xfrm>
            <a:off x="11098212" y="4512067"/>
            <a:ext cx="2187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提问</a:t>
            </a:r>
          </a:p>
        </p:txBody>
      </p:sp>
      <p:sp>
        <p:nvSpPr>
          <p:cNvPr id="859" name="完整的财务报表长什么样子？"/>
          <p:cNvSpPr/>
          <p:nvPr/>
        </p:nvSpPr>
        <p:spPr>
          <a:xfrm>
            <a:off x="3879850" y="6554786"/>
            <a:ext cx="16624300" cy="187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just" defTabSz="1377950">
              <a:lnSpc>
                <a:spcPct val="150000"/>
              </a:lnSpc>
              <a:defRPr sz="10000" b="1">
                <a:latin typeface="Helvetica"/>
                <a:ea typeface="Helvetica"/>
                <a:cs typeface="Helvetica"/>
                <a:sym typeface="Helvetica"/>
              </a:defRPr>
            </a:lvl1pPr>
          </a:lstStyle>
          <a:p>
            <a:r>
              <a:t>完整的财务报表长什么样子？</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861" name="财务报表之资产负债表…"/>
          <p:cNvSpPr txBox="1"/>
          <p:nvPr/>
        </p:nvSpPr>
        <p:spPr>
          <a:xfrm>
            <a:off x="6822122" y="581564"/>
            <a:ext cx="10739756" cy="20859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sz="5900" b="1">
                <a:latin typeface="Helvetica"/>
                <a:ea typeface="Helvetica"/>
                <a:cs typeface="Helvetica"/>
                <a:sym typeface="Helvetica"/>
              </a:defRPr>
            </a:pPr>
            <a:r>
              <a:t>财务报表之资产负债表</a:t>
            </a:r>
          </a:p>
          <a:p>
            <a:pPr defTabSz="821531"/>
            <a:r>
              <a:t>编制单位： 20xx年xx月xx日 单位：元</a:t>
            </a:r>
          </a:p>
        </p:txBody>
      </p:sp>
      <p:sp>
        <p:nvSpPr>
          <p:cNvPr id="862" name="线条"/>
          <p:cNvSpPr/>
          <p:nvPr/>
        </p:nvSpPr>
        <p:spPr>
          <a:xfrm>
            <a:off x="11169974" y="2712689"/>
            <a:ext cx="2044052" cy="1"/>
          </a:xfrm>
          <a:prstGeom prst="line">
            <a:avLst/>
          </a:prstGeom>
          <a:ln w="25400">
            <a:solidFill>
              <a:srgbClr val="FFC400"/>
            </a:solidFill>
            <a:miter lim="400000"/>
          </a:ln>
        </p:spPr>
        <p:txBody>
          <a:bodyPr lIns="71437" tIns="71437" rIns="71437" bIns="71437" anchor="ctr"/>
          <a:lstStyle/>
          <a:p>
            <a:pPr defTabSz="821531">
              <a:defRPr sz="3200">
                <a:solidFill>
                  <a:srgbClr val="000000"/>
                </a:solidFill>
              </a:defRPr>
            </a:pPr>
            <a:endParaRPr/>
          </a:p>
        </p:txBody>
      </p:sp>
      <p:graphicFrame>
        <p:nvGraphicFramePr>
          <p:cNvPr id="863" name="表格"/>
          <p:cNvGraphicFramePr/>
          <p:nvPr/>
        </p:nvGraphicFramePr>
        <p:xfrm>
          <a:off x="2107726" y="3077029"/>
          <a:ext cx="20533334" cy="10388600"/>
        </p:xfrm>
        <a:graphic>
          <a:graphicData uri="http://schemas.openxmlformats.org/drawingml/2006/table">
            <a:tbl>
              <a:tblPr>
                <a:tableStyleId>{4C3C2611-4C71-4FC5-86AE-919BDF0F9419}</a:tableStyleId>
              </a:tblPr>
              <a:tblGrid>
                <a:gridCol w="4593849"/>
                <a:gridCol w="1708063"/>
                <a:gridCol w="3566085"/>
                <a:gridCol w="6488446"/>
                <a:gridCol w="2077473"/>
                <a:gridCol w="2099418"/>
              </a:tblGrid>
              <a:tr h="330200">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资产</a:t>
                      </a:r>
                    </a:p>
                  </a:txBody>
                  <a:tcPr marL="0" marR="0" marT="0" marB="0" anchor="ctr" horzOverflow="overflow">
                    <a:lnL w="25400">
                      <a:solidFill>
                        <a:srgbClr val="FFFFFF"/>
                      </a:solidFill>
                      <a:miter lim="400000"/>
                    </a:lnL>
                    <a:lnR w="25400">
                      <a:solidFill>
                        <a:srgbClr val="FFFFFF"/>
                      </a:solidFill>
                    </a:lnR>
                    <a:lnT w="25400">
                      <a:solidFill>
                        <a:srgbClr val="FFFFFF"/>
                      </a:solidFill>
                      <a:miter lim="400000"/>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期末余额</a:t>
                      </a:r>
                    </a:p>
                  </a:txBody>
                  <a:tcPr marL="0" marR="0" marT="0" marB="0" anchor="ctr" horzOverflow="overflow">
                    <a:lnL w="25400">
                      <a:solidFill>
                        <a:srgbClr val="FFFFFF"/>
                      </a:solidFill>
                    </a:lnL>
                    <a:lnR w="25400">
                      <a:solidFill>
                        <a:srgbClr val="FFFFFF"/>
                      </a:solidFill>
                    </a:lnR>
                    <a:lnT w="25400">
                      <a:solidFill>
                        <a:srgbClr val="FFFFFF"/>
                      </a:solidFill>
                      <a:miter lim="400000"/>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年初余额</a:t>
                      </a:r>
                    </a:p>
                  </a:txBody>
                  <a:tcPr marL="0" marR="0" marT="0" marB="0" anchor="ctr" horzOverflow="overflow">
                    <a:lnL w="25400">
                      <a:solidFill>
                        <a:srgbClr val="FFFFFF"/>
                      </a:solidFill>
                    </a:lnL>
                    <a:lnR w="25400">
                      <a:solidFill>
                        <a:srgbClr val="FFFFFF"/>
                      </a:solidFill>
                    </a:lnR>
                    <a:lnT w="25400">
                      <a:solidFill>
                        <a:srgbClr val="FFFFFF"/>
                      </a:solidFill>
                      <a:miter lim="400000"/>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负债和所有者权益（或股东权益）</a:t>
                      </a:r>
                    </a:p>
                  </a:txBody>
                  <a:tcPr marL="0" marR="0" marT="0" marB="0" anchor="ctr" horzOverflow="overflow">
                    <a:lnL w="25400">
                      <a:solidFill>
                        <a:srgbClr val="FFFFFF"/>
                      </a:solidFill>
                    </a:lnL>
                    <a:lnR w="25400">
                      <a:solidFill>
                        <a:srgbClr val="FFFFFF"/>
                      </a:solidFill>
                    </a:lnR>
                    <a:lnT w="25400">
                      <a:solidFill>
                        <a:srgbClr val="FFFFFF"/>
                      </a:solidFill>
                      <a:miter lim="400000"/>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期末余额</a:t>
                      </a:r>
                    </a:p>
                  </a:txBody>
                  <a:tcPr marL="0" marR="0" marT="0" marB="0" anchor="ctr" horzOverflow="overflow">
                    <a:lnL w="25400">
                      <a:solidFill>
                        <a:srgbClr val="FFFFFF"/>
                      </a:solidFill>
                    </a:lnL>
                    <a:lnR w="25400">
                      <a:solidFill>
                        <a:srgbClr val="FFFFFF"/>
                      </a:solidFill>
                    </a:lnR>
                    <a:lnT w="25400">
                      <a:solidFill>
                        <a:srgbClr val="FFFFFF"/>
                      </a:solidFill>
                      <a:miter lim="400000"/>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年初余额</a:t>
                      </a:r>
                    </a:p>
                  </a:txBody>
                  <a:tcPr marL="0" marR="0" marT="0" marB="0" anchor="ctr" horzOverflow="overflow">
                    <a:lnL w="25400">
                      <a:solidFill>
                        <a:srgbClr val="FFFFFF"/>
                      </a:solidFill>
                    </a:lnL>
                    <a:lnR w="25400">
                      <a:solidFill>
                        <a:srgbClr val="FFFFFF"/>
                      </a:solidFill>
                      <a:miter lim="400000"/>
                    </a:lnR>
                    <a:lnT w="25400">
                      <a:solidFill>
                        <a:srgbClr val="FFFFFF"/>
                      </a:solidFill>
                      <a:miter lim="400000"/>
                    </a:lnT>
                    <a:lnB w="25400">
                      <a:solidFill>
                        <a:srgbClr val="FFFFFF"/>
                      </a:solidFill>
                    </a:lnB>
                  </a:tcPr>
                </a:tc>
              </a:tr>
              <a:tr h="304800">
                <a:tc>
                  <a:txBody>
                    <a:bodyPr/>
                    <a:lstStyle/>
                    <a:p>
                      <a:pPr defTabSz="1828800">
                        <a:defRPr sz="1800">
                          <a:solidFill>
                            <a:srgbClr val="000000"/>
                          </a:solidFill>
                        </a:defRPr>
                      </a:pPr>
                      <a:r>
                        <a:rPr sz="1600">
                          <a:solidFill>
                            <a:srgbClr val="FFFFFF"/>
                          </a:solidFill>
                          <a:latin typeface="微软雅黑"/>
                          <a:ea typeface="微软雅黑"/>
                          <a:cs typeface="微软雅黑"/>
                          <a:sym typeface="微软雅黑"/>
                        </a:rPr>
                        <a:t>流动资产：</a:t>
                      </a:r>
                    </a:p>
                  </a:txBody>
                  <a:tcPr marL="0" marR="0" marT="0" marB="0" horzOverflow="overflow">
                    <a:lnL w="25400">
                      <a:solidFill>
                        <a:srgbClr val="FFFFFF"/>
                      </a:solidFill>
                      <a:miter lim="400000"/>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defTabSz="1828800">
                        <a:defRPr sz="1800">
                          <a:solidFill>
                            <a:srgbClr val="000000"/>
                          </a:solidFill>
                        </a:defRPr>
                      </a:pPr>
                      <a:r>
                        <a:rPr sz="1600">
                          <a:solidFill>
                            <a:srgbClr val="FFFFFF"/>
                          </a:solidFill>
                          <a:latin typeface="微软雅黑"/>
                          <a:ea typeface="微软雅黑"/>
                          <a:cs typeface="微软雅黑"/>
                          <a:sym typeface="微软雅黑"/>
                        </a:rPr>
                        <a:t>流动负债：</a:t>
                      </a:r>
                    </a:p>
                  </a:txBody>
                  <a:tcPr marL="0" marR="0" marT="0" marB="0"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miter lim="400000"/>
                    </a:lnR>
                    <a:lnT w="25400">
                      <a:solidFill>
                        <a:srgbClr val="FFFFFF"/>
                      </a:solidFill>
                    </a:lnT>
                    <a:lnB w="25400">
                      <a:solidFill>
                        <a:srgbClr val="FFFFFF"/>
                      </a:solidFill>
                    </a:lnB>
                  </a:tcPr>
                </a:tc>
              </a:tr>
              <a:tr h="304800">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货币资金</a:t>
                      </a:r>
                    </a:p>
                  </a:txBody>
                  <a:tcPr marL="0" marR="0" marT="0" marB="0" anchor="ctr" horzOverflow="overflow">
                    <a:lnL w="25400">
                      <a:solidFill>
                        <a:srgbClr val="FFFFFF"/>
                      </a:solidFill>
                      <a:miter lim="400000"/>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短期借款</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miter lim="400000"/>
                    </a:lnR>
                    <a:lnT w="25400">
                      <a:solidFill>
                        <a:srgbClr val="FFFFFF"/>
                      </a:solidFill>
                    </a:lnT>
                    <a:lnB w="25400">
                      <a:solidFill>
                        <a:srgbClr val="FFFFFF"/>
                      </a:solidFill>
                    </a:lnB>
                  </a:tcPr>
                </a:tc>
              </a:tr>
              <a:tr h="304800">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银行存款</a:t>
                      </a:r>
                    </a:p>
                  </a:txBody>
                  <a:tcPr marL="0" marR="0" marT="0" marB="0" anchor="ctr" horzOverflow="overflow">
                    <a:lnL w="25400">
                      <a:solidFill>
                        <a:srgbClr val="FFFFFF"/>
                      </a:solidFill>
                      <a:miter lim="400000"/>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交易性金融负债</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miter lim="400000"/>
                    </a:lnR>
                    <a:lnT w="25400">
                      <a:solidFill>
                        <a:srgbClr val="FFFFFF"/>
                      </a:solidFill>
                    </a:lnT>
                    <a:lnB w="25400">
                      <a:solidFill>
                        <a:srgbClr val="FFFFFF"/>
                      </a:solidFill>
                    </a:lnB>
                  </a:tcPr>
                </a:tc>
              </a:tr>
              <a:tr h="304800">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交易性金融资产</a:t>
                      </a:r>
                    </a:p>
                  </a:txBody>
                  <a:tcPr marL="0" marR="0" marT="0" marB="0" anchor="ctr" horzOverflow="overflow">
                    <a:lnL w="25400">
                      <a:solidFill>
                        <a:srgbClr val="FFFFFF"/>
                      </a:solidFill>
                      <a:miter lim="400000"/>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应付票据</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miter lim="400000"/>
                    </a:lnR>
                    <a:lnT w="25400">
                      <a:solidFill>
                        <a:srgbClr val="FFFFFF"/>
                      </a:solidFill>
                    </a:lnT>
                    <a:lnB w="25400">
                      <a:solidFill>
                        <a:srgbClr val="FFFFFF"/>
                      </a:solidFill>
                    </a:lnB>
                  </a:tcPr>
                </a:tc>
              </a:tr>
              <a:tr h="304800">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应收账款</a:t>
                      </a:r>
                    </a:p>
                  </a:txBody>
                  <a:tcPr marL="0" marR="0" marT="0" marB="0" anchor="ctr" horzOverflow="overflow">
                    <a:lnL w="25400">
                      <a:solidFill>
                        <a:srgbClr val="FFFFFF"/>
                      </a:solidFill>
                      <a:miter lim="400000"/>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应付账款</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miter lim="400000"/>
                    </a:lnR>
                    <a:lnT w="25400">
                      <a:solidFill>
                        <a:srgbClr val="FFFFFF"/>
                      </a:solidFill>
                    </a:lnT>
                    <a:lnB w="25400">
                      <a:solidFill>
                        <a:srgbClr val="FFFFFF"/>
                      </a:solidFill>
                    </a:lnB>
                  </a:tcPr>
                </a:tc>
              </a:tr>
              <a:tr h="304800">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预付款项</a:t>
                      </a:r>
                    </a:p>
                  </a:txBody>
                  <a:tcPr marL="0" marR="0" marT="0" marB="0" anchor="ctr" horzOverflow="overflow">
                    <a:lnL w="25400">
                      <a:solidFill>
                        <a:srgbClr val="FFFFFF"/>
                      </a:solidFill>
                      <a:miter lim="400000"/>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预付账款</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miter lim="400000"/>
                    </a:lnR>
                    <a:lnT w="25400">
                      <a:solidFill>
                        <a:srgbClr val="FFFFFF"/>
                      </a:solidFill>
                    </a:lnT>
                    <a:lnB w="25400">
                      <a:solidFill>
                        <a:srgbClr val="FFFFFF"/>
                      </a:solidFill>
                    </a:lnB>
                  </a:tcPr>
                </a:tc>
              </a:tr>
              <a:tr h="304800">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应收利息</a:t>
                      </a:r>
                    </a:p>
                  </a:txBody>
                  <a:tcPr marL="0" marR="0" marT="0" marB="0" anchor="ctr" horzOverflow="overflow">
                    <a:lnL w="25400">
                      <a:solidFill>
                        <a:srgbClr val="FFFFFF"/>
                      </a:solidFill>
                      <a:miter lim="400000"/>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应付职工薪酬</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miter lim="400000"/>
                    </a:lnR>
                    <a:lnT w="25400">
                      <a:solidFill>
                        <a:srgbClr val="FFFFFF"/>
                      </a:solidFill>
                    </a:lnT>
                    <a:lnB w="25400">
                      <a:solidFill>
                        <a:srgbClr val="FFFFFF"/>
                      </a:solidFill>
                    </a:lnB>
                  </a:tcPr>
                </a:tc>
              </a:tr>
              <a:tr h="304800">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应收股利</a:t>
                      </a:r>
                    </a:p>
                  </a:txBody>
                  <a:tcPr marL="0" marR="0" marT="0" marB="0" anchor="ctr" horzOverflow="overflow">
                    <a:lnL w="25400">
                      <a:solidFill>
                        <a:srgbClr val="FFFFFF"/>
                      </a:solidFill>
                      <a:miter lim="400000"/>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应交税金</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miter lim="400000"/>
                    </a:lnR>
                    <a:lnT w="25400">
                      <a:solidFill>
                        <a:srgbClr val="FFFFFF"/>
                      </a:solidFill>
                    </a:lnT>
                    <a:lnB w="25400">
                      <a:solidFill>
                        <a:srgbClr val="FFFFFF"/>
                      </a:solidFill>
                    </a:lnB>
                  </a:tcPr>
                </a:tc>
              </a:tr>
              <a:tr h="304800">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其他应收款</a:t>
                      </a:r>
                    </a:p>
                  </a:txBody>
                  <a:tcPr marL="0" marR="0" marT="0" marB="0" anchor="ctr" horzOverflow="overflow">
                    <a:lnL w="25400">
                      <a:solidFill>
                        <a:srgbClr val="FFFFFF"/>
                      </a:solidFill>
                      <a:miter lim="400000"/>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应付利息</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miter lim="400000"/>
                    </a:lnR>
                    <a:lnT w="25400">
                      <a:solidFill>
                        <a:srgbClr val="FFFFFF"/>
                      </a:solidFill>
                    </a:lnT>
                    <a:lnB w="25400">
                      <a:solidFill>
                        <a:srgbClr val="FFFFFF"/>
                      </a:solidFill>
                    </a:lnB>
                  </a:tcPr>
                </a:tc>
              </a:tr>
              <a:tr h="304800">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存货</a:t>
                      </a:r>
                    </a:p>
                  </a:txBody>
                  <a:tcPr marL="0" marR="0" marT="0" marB="0" anchor="ctr" horzOverflow="overflow">
                    <a:lnL w="25400">
                      <a:solidFill>
                        <a:srgbClr val="FFFFFF"/>
                      </a:solidFill>
                      <a:miter lim="400000"/>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应付股利</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miter lim="400000"/>
                    </a:lnR>
                    <a:lnT w="25400">
                      <a:solidFill>
                        <a:srgbClr val="FFFFFF"/>
                      </a:solidFill>
                    </a:lnT>
                    <a:lnB w="25400">
                      <a:solidFill>
                        <a:srgbClr val="FFFFFF"/>
                      </a:solidFill>
                    </a:lnB>
                  </a:tcPr>
                </a:tc>
              </a:tr>
              <a:tr h="304800">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一年内到期的非流动性资产</a:t>
                      </a:r>
                    </a:p>
                  </a:txBody>
                  <a:tcPr marL="0" marR="0" marT="0" marB="0" anchor="ctr" horzOverflow="overflow">
                    <a:lnL w="25400">
                      <a:solidFill>
                        <a:srgbClr val="FFFFFF"/>
                      </a:solidFill>
                      <a:miter lim="400000"/>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其他应付款</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miter lim="400000"/>
                    </a:lnR>
                    <a:lnT w="25400">
                      <a:solidFill>
                        <a:srgbClr val="FFFFFF"/>
                      </a:solidFill>
                    </a:lnT>
                    <a:lnB w="25400">
                      <a:solidFill>
                        <a:srgbClr val="FFFFFF"/>
                      </a:solidFill>
                    </a:lnB>
                  </a:tcPr>
                </a:tc>
              </a:tr>
              <a:tr h="304800">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流动资产合计</a:t>
                      </a:r>
                    </a:p>
                  </a:txBody>
                  <a:tcPr marL="0" marR="0" marT="0" marB="0" anchor="ctr" horzOverflow="overflow">
                    <a:lnL w="25400">
                      <a:solidFill>
                        <a:srgbClr val="FFFFFF"/>
                      </a:solidFill>
                      <a:miter lim="400000"/>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一年内到期的非流动负债</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miter lim="400000"/>
                    </a:lnR>
                    <a:lnT w="25400">
                      <a:solidFill>
                        <a:srgbClr val="FFFFFF"/>
                      </a:solidFill>
                    </a:lnT>
                    <a:lnB w="25400">
                      <a:solidFill>
                        <a:srgbClr val="FFFFFF"/>
                      </a:solidFill>
                    </a:lnB>
                  </a:tcPr>
                </a:tc>
              </a:tr>
              <a:tr h="304800">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非流动性资产：</a:t>
                      </a:r>
                    </a:p>
                  </a:txBody>
                  <a:tcPr marL="0" marR="0" marT="0" marB="0" anchor="ctr" horzOverflow="overflow">
                    <a:lnL w="25400">
                      <a:solidFill>
                        <a:srgbClr val="FFFFFF"/>
                      </a:solidFill>
                      <a:miter lim="400000"/>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流动负债合计</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miter lim="400000"/>
                    </a:lnR>
                    <a:lnT w="25400">
                      <a:solidFill>
                        <a:srgbClr val="FFFFFF"/>
                      </a:solidFill>
                    </a:lnT>
                    <a:lnB w="25400">
                      <a:solidFill>
                        <a:srgbClr val="FFFFFF"/>
                      </a:solidFill>
                    </a:lnB>
                  </a:tcPr>
                </a:tc>
              </a:tr>
              <a:tr h="304800">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可供出售金融资产</a:t>
                      </a:r>
                    </a:p>
                  </a:txBody>
                  <a:tcPr marL="0" marR="0" marT="0" marB="0" anchor="ctr" horzOverflow="overflow">
                    <a:lnL w="25400">
                      <a:solidFill>
                        <a:srgbClr val="FFFFFF"/>
                      </a:solidFill>
                      <a:miter lim="400000"/>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非流动流动负债：</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miter lim="400000"/>
                    </a:lnR>
                    <a:lnT w="25400">
                      <a:solidFill>
                        <a:srgbClr val="FFFFFF"/>
                      </a:solidFill>
                    </a:lnT>
                    <a:lnB w="25400">
                      <a:solidFill>
                        <a:srgbClr val="FFFFFF"/>
                      </a:solidFill>
                    </a:lnB>
                  </a:tcPr>
                </a:tc>
              </a:tr>
              <a:tr h="304800">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持有至到期投资</a:t>
                      </a:r>
                    </a:p>
                  </a:txBody>
                  <a:tcPr marL="0" marR="0" marT="0" marB="0" anchor="ctr" horzOverflow="overflow">
                    <a:lnL w="25400">
                      <a:solidFill>
                        <a:srgbClr val="FFFFFF"/>
                      </a:solidFill>
                      <a:miter lim="400000"/>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长期借款</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miter lim="400000"/>
                    </a:lnR>
                    <a:lnT w="25400">
                      <a:solidFill>
                        <a:srgbClr val="FFFFFF"/>
                      </a:solidFill>
                    </a:lnT>
                    <a:lnB w="25400">
                      <a:solidFill>
                        <a:srgbClr val="FFFFFF"/>
                      </a:solidFill>
                    </a:lnB>
                  </a:tcPr>
                </a:tc>
              </a:tr>
              <a:tr h="304800">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长期应收款</a:t>
                      </a:r>
                    </a:p>
                  </a:txBody>
                  <a:tcPr marL="0" marR="0" marT="0" marB="0" anchor="ctr" horzOverflow="overflow">
                    <a:lnL w="25400">
                      <a:solidFill>
                        <a:srgbClr val="FFFFFF"/>
                      </a:solidFill>
                      <a:miter lim="400000"/>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应付债券</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miter lim="400000"/>
                    </a:lnR>
                    <a:lnT w="25400">
                      <a:solidFill>
                        <a:srgbClr val="FFFFFF"/>
                      </a:solidFill>
                    </a:lnT>
                    <a:lnB w="25400">
                      <a:solidFill>
                        <a:srgbClr val="FFFFFF"/>
                      </a:solidFill>
                    </a:lnB>
                  </a:tcPr>
                </a:tc>
              </a:tr>
              <a:tr h="304800">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长期股权投资</a:t>
                      </a:r>
                    </a:p>
                  </a:txBody>
                  <a:tcPr marL="0" marR="0" marT="0" marB="0" anchor="ctr" horzOverflow="overflow">
                    <a:lnL w="25400">
                      <a:solidFill>
                        <a:srgbClr val="FFFFFF"/>
                      </a:solidFill>
                      <a:miter lim="400000"/>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长期应付款</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miter lim="400000"/>
                    </a:lnR>
                    <a:lnT w="25400">
                      <a:solidFill>
                        <a:srgbClr val="FFFFFF"/>
                      </a:solidFill>
                    </a:lnT>
                    <a:lnB w="25400">
                      <a:solidFill>
                        <a:srgbClr val="FFFFFF"/>
                      </a:solidFill>
                    </a:lnB>
                  </a:tcPr>
                </a:tc>
              </a:tr>
              <a:tr h="304800">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投资性房地产</a:t>
                      </a:r>
                    </a:p>
                  </a:txBody>
                  <a:tcPr marL="0" marR="0" marT="0" marB="0" anchor="ctr" horzOverflow="overflow">
                    <a:lnL w="25400">
                      <a:solidFill>
                        <a:srgbClr val="FFFFFF"/>
                      </a:solidFill>
                      <a:miter lim="400000"/>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专项应付款</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miter lim="400000"/>
                    </a:lnR>
                    <a:lnT w="25400">
                      <a:solidFill>
                        <a:srgbClr val="FFFFFF"/>
                      </a:solidFill>
                    </a:lnT>
                    <a:lnB w="25400">
                      <a:solidFill>
                        <a:srgbClr val="FFFFFF"/>
                      </a:solidFill>
                    </a:lnB>
                  </a:tcPr>
                </a:tc>
              </a:tr>
              <a:tr h="304800">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固定资产</a:t>
                      </a:r>
                    </a:p>
                  </a:txBody>
                  <a:tcPr marL="0" marR="0" marT="0" marB="0" anchor="ctr" horzOverflow="overflow">
                    <a:lnL w="25400">
                      <a:solidFill>
                        <a:srgbClr val="FFFFFF"/>
                      </a:solidFill>
                      <a:miter lim="400000"/>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预计负债</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miter lim="400000"/>
                    </a:lnR>
                    <a:lnT w="25400">
                      <a:solidFill>
                        <a:srgbClr val="FFFFFF"/>
                      </a:solidFill>
                    </a:lnT>
                    <a:lnB w="25400">
                      <a:solidFill>
                        <a:srgbClr val="FFFFFF"/>
                      </a:solidFill>
                    </a:lnB>
                  </a:tcPr>
                </a:tc>
              </a:tr>
              <a:tr h="304800">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在建工程</a:t>
                      </a:r>
                    </a:p>
                  </a:txBody>
                  <a:tcPr marL="0" marR="0" marT="0" marB="0" anchor="ctr" horzOverflow="overflow">
                    <a:lnL w="25400">
                      <a:solidFill>
                        <a:srgbClr val="FFFFFF"/>
                      </a:solidFill>
                      <a:miter lim="400000"/>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递延收益</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miter lim="400000"/>
                    </a:lnR>
                    <a:lnT w="25400">
                      <a:solidFill>
                        <a:srgbClr val="FFFFFF"/>
                      </a:solidFill>
                    </a:lnT>
                    <a:lnB w="25400">
                      <a:solidFill>
                        <a:srgbClr val="FFFFFF"/>
                      </a:solidFill>
                    </a:lnB>
                  </a:tcPr>
                </a:tc>
              </a:tr>
              <a:tr h="304800">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miter lim="400000"/>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递延所得税负债</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miter lim="400000"/>
                    </a:lnR>
                    <a:lnT w="25400">
                      <a:solidFill>
                        <a:srgbClr val="FFFFFF"/>
                      </a:solidFill>
                    </a:lnT>
                    <a:lnB w="25400">
                      <a:solidFill>
                        <a:srgbClr val="FFFFFF"/>
                      </a:solidFill>
                    </a:lnB>
                  </a:tcPr>
                </a:tc>
              </a:tr>
              <a:tr h="304800">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工程物资</a:t>
                      </a:r>
                    </a:p>
                  </a:txBody>
                  <a:tcPr marL="0" marR="0" marT="0" marB="0" anchor="ctr" horzOverflow="overflow">
                    <a:lnL w="25400">
                      <a:solidFill>
                        <a:srgbClr val="FFFFFF"/>
                      </a:solidFill>
                      <a:miter lim="400000"/>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其他非流动负债</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miter lim="400000"/>
                    </a:lnR>
                    <a:lnT w="25400">
                      <a:solidFill>
                        <a:srgbClr val="FFFFFF"/>
                      </a:solidFill>
                    </a:lnT>
                    <a:lnB w="25400">
                      <a:solidFill>
                        <a:srgbClr val="FFFFFF"/>
                      </a:solidFill>
                    </a:lnB>
                  </a:tcPr>
                </a:tc>
              </a:tr>
              <a:tr h="304800">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固定资产清理</a:t>
                      </a:r>
                    </a:p>
                  </a:txBody>
                  <a:tcPr marL="0" marR="0" marT="0" marB="0" anchor="ctr" horzOverflow="overflow">
                    <a:lnL w="25400">
                      <a:solidFill>
                        <a:srgbClr val="FFFFFF"/>
                      </a:solidFill>
                      <a:miter lim="400000"/>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非流动负债合计</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miter lim="400000"/>
                    </a:lnR>
                    <a:lnT w="25400">
                      <a:solidFill>
                        <a:srgbClr val="FFFFFF"/>
                      </a:solidFill>
                    </a:lnT>
                    <a:lnB w="25400">
                      <a:solidFill>
                        <a:srgbClr val="FFFFFF"/>
                      </a:solidFill>
                    </a:lnB>
                  </a:tcPr>
                </a:tc>
              </a:tr>
              <a:tr h="304800">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生产性生物资产</a:t>
                      </a:r>
                    </a:p>
                  </a:txBody>
                  <a:tcPr marL="0" marR="0" marT="0" marB="0" anchor="ctr" horzOverflow="overflow">
                    <a:lnL w="25400">
                      <a:solidFill>
                        <a:srgbClr val="FFFFFF"/>
                      </a:solidFill>
                      <a:miter lim="400000"/>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负债合计</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miter lim="400000"/>
                    </a:lnR>
                    <a:lnT w="25400">
                      <a:solidFill>
                        <a:srgbClr val="FFFFFF"/>
                      </a:solidFill>
                    </a:lnT>
                    <a:lnB w="25400">
                      <a:solidFill>
                        <a:srgbClr val="FFFFFF"/>
                      </a:solidFill>
                    </a:lnB>
                  </a:tcPr>
                </a:tc>
              </a:tr>
              <a:tr h="304800">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油气资产</a:t>
                      </a:r>
                    </a:p>
                  </a:txBody>
                  <a:tcPr marL="0" marR="0" marT="0" marB="0" anchor="ctr" horzOverflow="overflow">
                    <a:lnL w="25400">
                      <a:solidFill>
                        <a:srgbClr val="FFFFFF"/>
                      </a:solidFill>
                      <a:miter lim="400000"/>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所有者权益（或股东权益）：</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miter lim="400000"/>
                    </a:lnR>
                    <a:lnT w="25400">
                      <a:solidFill>
                        <a:srgbClr val="FFFFFF"/>
                      </a:solidFill>
                    </a:lnT>
                    <a:lnB w="25400">
                      <a:solidFill>
                        <a:srgbClr val="FFFFFF"/>
                      </a:solidFill>
                    </a:lnB>
                  </a:tcPr>
                </a:tc>
              </a:tr>
              <a:tr h="304800">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无形资产</a:t>
                      </a:r>
                    </a:p>
                  </a:txBody>
                  <a:tcPr marL="0" marR="0" marT="0" marB="0" anchor="ctr" horzOverflow="overflow">
                    <a:lnL w="25400">
                      <a:solidFill>
                        <a:srgbClr val="FFFFFF"/>
                      </a:solidFill>
                      <a:miter lim="400000"/>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实收资本（或股本）</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miter lim="400000"/>
                    </a:lnR>
                    <a:lnT w="25400">
                      <a:solidFill>
                        <a:srgbClr val="FFFFFF"/>
                      </a:solidFill>
                    </a:lnT>
                    <a:lnB w="25400">
                      <a:solidFill>
                        <a:srgbClr val="FFFFFF"/>
                      </a:solidFill>
                    </a:lnB>
                  </a:tcPr>
                </a:tc>
              </a:tr>
              <a:tr h="304800">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开发支出</a:t>
                      </a:r>
                    </a:p>
                  </a:txBody>
                  <a:tcPr marL="0" marR="0" marT="0" marB="0" anchor="ctr" horzOverflow="overflow">
                    <a:lnL w="25400">
                      <a:solidFill>
                        <a:srgbClr val="FFFFFF"/>
                      </a:solidFill>
                      <a:miter lim="400000"/>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资本公积</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miter lim="400000"/>
                    </a:lnR>
                    <a:lnT w="25400">
                      <a:solidFill>
                        <a:srgbClr val="FFFFFF"/>
                      </a:solidFill>
                    </a:lnT>
                    <a:lnB w="25400">
                      <a:solidFill>
                        <a:srgbClr val="FFFFFF"/>
                      </a:solidFill>
                    </a:lnB>
                  </a:tcPr>
                </a:tc>
              </a:tr>
              <a:tr h="304800">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商誉</a:t>
                      </a:r>
                    </a:p>
                  </a:txBody>
                  <a:tcPr marL="0" marR="0" marT="0" marB="0" anchor="ctr" horzOverflow="overflow">
                    <a:lnL w="25400">
                      <a:solidFill>
                        <a:srgbClr val="FFFFFF"/>
                      </a:solidFill>
                      <a:miter lim="400000"/>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减：库存股</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miter lim="400000"/>
                    </a:lnR>
                    <a:lnT w="25400">
                      <a:solidFill>
                        <a:srgbClr val="FFFFFF"/>
                      </a:solidFill>
                    </a:lnT>
                    <a:lnB w="25400">
                      <a:solidFill>
                        <a:srgbClr val="FFFFFF"/>
                      </a:solidFill>
                    </a:lnB>
                  </a:tcPr>
                </a:tc>
              </a:tr>
              <a:tr h="304800">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长期待摊费用</a:t>
                      </a:r>
                    </a:p>
                  </a:txBody>
                  <a:tcPr marL="0" marR="0" marT="0" marB="0" anchor="ctr" horzOverflow="overflow">
                    <a:lnL w="25400">
                      <a:solidFill>
                        <a:srgbClr val="FFFFFF"/>
                      </a:solidFill>
                      <a:miter lim="400000"/>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其他综合收益</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miter lim="400000"/>
                    </a:lnR>
                    <a:lnT w="25400">
                      <a:solidFill>
                        <a:srgbClr val="FFFFFF"/>
                      </a:solidFill>
                    </a:lnT>
                    <a:lnB w="25400">
                      <a:solidFill>
                        <a:srgbClr val="FFFFFF"/>
                      </a:solidFill>
                    </a:lnB>
                  </a:tcPr>
                </a:tc>
              </a:tr>
              <a:tr h="304800">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递延所得税资产</a:t>
                      </a:r>
                    </a:p>
                  </a:txBody>
                  <a:tcPr marL="0" marR="0" marT="0" marB="0" anchor="ctr" horzOverflow="overflow">
                    <a:lnL w="25400">
                      <a:solidFill>
                        <a:srgbClr val="FFFFFF"/>
                      </a:solidFill>
                      <a:miter lim="400000"/>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盈余公积</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miter lim="400000"/>
                    </a:lnR>
                    <a:lnT w="25400">
                      <a:solidFill>
                        <a:srgbClr val="FFFFFF"/>
                      </a:solidFill>
                    </a:lnT>
                    <a:lnB w="25400">
                      <a:solidFill>
                        <a:srgbClr val="FFFFFF"/>
                      </a:solidFill>
                    </a:lnB>
                  </a:tcPr>
                </a:tc>
              </a:tr>
              <a:tr h="304800">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其他非流动资产</a:t>
                      </a:r>
                    </a:p>
                  </a:txBody>
                  <a:tcPr marL="0" marR="0" marT="0" marB="0" anchor="ctr" horzOverflow="overflow">
                    <a:lnL w="25400">
                      <a:solidFill>
                        <a:srgbClr val="FFFFFF"/>
                      </a:solidFill>
                      <a:miter lim="400000"/>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未分配利润</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miter lim="400000"/>
                    </a:lnR>
                    <a:lnT w="25400">
                      <a:solidFill>
                        <a:srgbClr val="FFFFFF"/>
                      </a:solidFill>
                    </a:lnT>
                    <a:lnB w="25400">
                      <a:solidFill>
                        <a:srgbClr val="FFFFFF"/>
                      </a:solidFill>
                    </a:lnB>
                  </a:tcPr>
                </a:tc>
              </a:tr>
              <a:tr h="304800">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非流动资产合计</a:t>
                      </a:r>
                    </a:p>
                  </a:txBody>
                  <a:tcPr marL="0" marR="0" marT="0" marB="0" anchor="ctr" horzOverflow="overflow">
                    <a:lnL w="25400">
                      <a:solidFill>
                        <a:srgbClr val="FFFFFF"/>
                      </a:solidFill>
                      <a:miter lim="400000"/>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所有者权益（或股东权益）合计</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miter lim="400000"/>
                    </a:lnR>
                    <a:lnT w="25400">
                      <a:solidFill>
                        <a:srgbClr val="FFFFFF"/>
                      </a:solidFill>
                    </a:lnT>
                    <a:lnB w="25400">
                      <a:solidFill>
                        <a:srgbClr val="FFFFFF"/>
                      </a:solidFill>
                    </a:lnB>
                  </a:tcPr>
                </a:tc>
              </a:tr>
              <a:tr h="304800">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资产总计</a:t>
                      </a:r>
                    </a:p>
                  </a:txBody>
                  <a:tcPr marL="0" marR="0" marT="0" marB="0" anchor="ctr" horzOverflow="overflow">
                    <a:lnL w="25400">
                      <a:solidFill>
                        <a:srgbClr val="FFFFFF"/>
                      </a:solidFill>
                      <a:miter lim="400000"/>
                    </a:lnL>
                    <a:lnR w="25400">
                      <a:solidFill>
                        <a:srgbClr val="FFFFFF"/>
                      </a:solidFill>
                    </a:lnR>
                    <a:lnT w="25400">
                      <a:solidFill>
                        <a:srgbClr val="FFFFFF"/>
                      </a:solidFill>
                    </a:lnT>
                    <a:lnB w="25400">
                      <a:solidFill>
                        <a:srgbClr val="FFFFFF"/>
                      </a:solidFill>
                      <a:miter lim="400000"/>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miter lim="400000"/>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miter lim="400000"/>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负债和所有者权益（或股东权益）总计</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miter lim="400000"/>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lnR>
                    <a:lnT w="25400">
                      <a:solidFill>
                        <a:srgbClr val="FFFFFF"/>
                      </a:solidFill>
                    </a:lnT>
                    <a:lnB w="25400">
                      <a:solidFill>
                        <a:srgbClr val="FFFFFF"/>
                      </a:solidFill>
                      <a:miter lim="400000"/>
                    </a:lnB>
                  </a:tcPr>
                </a:tc>
                <a:tc>
                  <a:txBody>
                    <a:bodyPr/>
                    <a:lstStyle/>
                    <a:p>
                      <a:pPr algn="just" defTabSz="1828800">
                        <a:defRPr sz="1800">
                          <a:solidFill>
                            <a:srgbClr val="000000"/>
                          </a:solidFill>
                        </a:defRPr>
                      </a:pPr>
                      <a:r>
                        <a:rPr sz="1600">
                          <a:solidFill>
                            <a:srgbClr val="FFFFFF"/>
                          </a:solidFill>
                          <a:latin typeface="微软雅黑"/>
                          <a:ea typeface="微软雅黑"/>
                          <a:cs typeface="微软雅黑"/>
                          <a:sym typeface="微软雅黑"/>
                        </a:rPr>
                        <a:t>　</a:t>
                      </a:r>
                    </a:p>
                  </a:txBody>
                  <a:tcPr marL="0" marR="0" marT="0" marB="0" anchor="ctr" horzOverflow="overflow">
                    <a:lnL w="25400">
                      <a:solidFill>
                        <a:srgbClr val="FFFFFF"/>
                      </a:solidFill>
                    </a:lnL>
                    <a:lnR w="25400">
                      <a:solidFill>
                        <a:srgbClr val="FFFFFF"/>
                      </a:solidFill>
                      <a:miter lim="400000"/>
                    </a:lnR>
                    <a:lnT w="25400">
                      <a:solidFill>
                        <a:srgbClr val="FFFFFF"/>
                      </a:solidFill>
                    </a:lnT>
                    <a:lnB w="25400">
                      <a:solidFill>
                        <a:srgbClr val="FFFFFF"/>
                      </a:solidFill>
                      <a:miter lim="400000"/>
                    </a:lnB>
                  </a:tcPr>
                </a:tc>
              </a:tr>
            </a:tbl>
          </a:graphicData>
        </a:graphic>
      </p:graphicFrame>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865" name="财务报表之利润表…"/>
          <p:cNvSpPr txBox="1"/>
          <p:nvPr/>
        </p:nvSpPr>
        <p:spPr>
          <a:xfrm>
            <a:off x="828391" y="4681187"/>
            <a:ext cx="10739756" cy="20859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sz="5900" b="1">
                <a:latin typeface="Helvetica"/>
                <a:ea typeface="Helvetica"/>
                <a:cs typeface="Helvetica"/>
                <a:sym typeface="Helvetica"/>
              </a:defRPr>
            </a:pPr>
            <a:r>
              <a:t>财务报表之利润表</a:t>
            </a:r>
          </a:p>
          <a:p>
            <a:pPr defTabSz="821531"/>
            <a:r>
              <a:t>编制单位： 20xx年xx月xx日 单位：元</a:t>
            </a:r>
          </a:p>
        </p:txBody>
      </p:sp>
      <p:sp>
        <p:nvSpPr>
          <p:cNvPr id="866" name="线条"/>
          <p:cNvSpPr/>
          <p:nvPr/>
        </p:nvSpPr>
        <p:spPr>
          <a:xfrm>
            <a:off x="5176242" y="6858000"/>
            <a:ext cx="2044053" cy="0"/>
          </a:xfrm>
          <a:prstGeom prst="line">
            <a:avLst/>
          </a:prstGeom>
          <a:ln w="25400">
            <a:solidFill>
              <a:srgbClr val="FFC400"/>
            </a:solidFill>
            <a:miter lim="400000"/>
          </a:ln>
        </p:spPr>
        <p:txBody>
          <a:bodyPr lIns="71437" tIns="71437" rIns="71437" bIns="71437" anchor="ctr"/>
          <a:lstStyle/>
          <a:p>
            <a:pPr defTabSz="821531">
              <a:defRPr sz="3200">
                <a:solidFill>
                  <a:srgbClr val="000000"/>
                </a:solidFill>
              </a:defRPr>
            </a:pPr>
            <a:endParaRPr/>
          </a:p>
        </p:txBody>
      </p:sp>
      <p:pic>
        <p:nvPicPr>
          <p:cNvPr id="867" name="image.png" descr="image.png"/>
          <p:cNvPicPr>
            <a:picLocks noChangeAspect="1"/>
          </p:cNvPicPr>
          <p:nvPr/>
        </p:nvPicPr>
        <p:blipFill>
          <a:blip r:embed="rId2">
            <a:extLst/>
          </a:blip>
          <a:stretch>
            <a:fillRect/>
          </a:stretch>
        </p:blipFill>
        <p:spPr>
          <a:xfrm>
            <a:off x="13013701" y="290512"/>
            <a:ext cx="11106151" cy="13134976"/>
          </a:xfrm>
          <a:prstGeom prst="rect">
            <a:avLst/>
          </a:prstGeom>
          <a:ln w="12700">
            <a:miter lim="400000"/>
          </a:ln>
        </p:spPr>
      </p:pic>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869" name="矩形"/>
          <p:cNvSpPr/>
          <p:nvPr/>
        </p:nvSpPr>
        <p:spPr>
          <a:xfrm>
            <a:off x="8761910" y="4834880"/>
            <a:ext cx="6023175" cy="4046240"/>
          </a:xfrm>
          <a:prstGeom prst="rect">
            <a:avLst/>
          </a:prstGeom>
          <a:ln w="38100">
            <a:solidFill>
              <a:srgbClr val="FFC400"/>
            </a:solidFill>
            <a:miter lim="400000"/>
          </a:ln>
          <a:effectLst>
            <a:outerShdw blurRad="50800" dist="25400" dir="5400000" rotWithShape="0">
              <a:srgbClr val="FFC400">
                <a:alpha val="50000"/>
              </a:srgbClr>
            </a:outerShdw>
          </a:effectLst>
        </p:spPr>
        <p:txBody>
          <a:bodyPr lIns="71437" tIns="71437" rIns="71437" bIns="71437" anchor="ctr"/>
          <a:lstStyle/>
          <a:p>
            <a:pPr defTabSz="821531">
              <a:defRPr sz="3200"/>
            </a:pPr>
            <a:endParaRPr/>
          </a:p>
        </p:txBody>
      </p:sp>
      <p:sp>
        <p:nvSpPr>
          <p:cNvPr id="870" name="会计科目"/>
          <p:cNvSpPr txBox="1"/>
          <p:nvPr/>
        </p:nvSpPr>
        <p:spPr>
          <a:xfrm>
            <a:off x="11421563" y="6075362"/>
            <a:ext cx="4219576" cy="15652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latin typeface="Helvetica"/>
                <a:ea typeface="Helvetica"/>
                <a:cs typeface="Helvetica"/>
                <a:sym typeface="Helvetica"/>
              </a:defRPr>
            </a:lvl1pPr>
          </a:lstStyle>
          <a:p>
            <a:r>
              <a:t>会计科目</a:t>
            </a:r>
          </a:p>
        </p:txBody>
      </p:sp>
      <p:sp>
        <p:nvSpPr>
          <p:cNvPr id="871" name="概念"/>
          <p:cNvSpPr txBox="1"/>
          <p:nvPr/>
        </p:nvSpPr>
        <p:spPr>
          <a:xfrm>
            <a:off x="11553721" y="7462479"/>
            <a:ext cx="8667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2800" b="1">
                <a:solidFill>
                  <a:srgbClr val="FFBA02"/>
                </a:solidFill>
                <a:latin typeface="Helvetica"/>
                <a:ea typeface="Helvetica"/>
                <a:cs typeface="Helvetica"/>
                <a:sym typeface="Helvetica"/>
              </a:defRPr>
            </a:lvl1pPr>
          </a:lstStyle>
          <a:p>
            <a:r>
              <a:t>概念</a:t>
            </a:r>
          </a:p>
        </p:txBody>
      </p:sp>
      <p:grpSp>
        <p:nvGrpSpPr>
          <p:cNvPr id="874" name="成组"/>
          <p:cNvGrpSpPr/>
          <p:nvPr/>
        </p:nvGrpSpPr>
        <p:grpSpPr>
          <a:xfrm>
            <a:off x="9147633" y="5637707"/>
            <a:ext cx="2080053" cy="2401838"/>
            <a:chOff x="160892" y="0"/>
            <a:chExt cx="2080052" cy="2401837"/>
          </a:xfrm>
        </p:grpSpPr>
        <p:sp>
          <p:nvSpPr>
            <p:cNvPr id="872" name="多边形"/>
            <p:cNvSpPr/>
            <p:nvPr/>
          </p:nvSpPr>
          <p:spPr>
            <a:xfrm>
              <a:off x="160892" y="0"/>
              <a:ext cx="2080054" cy="24018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BA02"/>
            </a:solidFill>
            <a:ln w="12700" cap="flat">
              <a:noFill/>
              <a:miter lim="400000"/>
            </a:ln>
            <a:effectLst/>
          </p:spPr>
          <p:txBody>
            <a:bodyPr wrap="square" lIns="71437" tIns="71437" rIns="71437" bIns="71437" numCol="1" anchor="ctr">
              <a:noAutofit/>
            </a:bodyPr>
            <a:lstStyle/>
            <a:p>
              <a:pPr defTabSz="821531">
                <a:defRPr sz="3200"/>
              </a:pPr>
              <a:endParaRPr/>
            </a:p>
          </p:txBody>
        </p:sp>
        <p:sp>
          <p:nvSpPr>
            <p:cNvPr id="873" name="形状"/>
            <p:cNvSpPr/>
            <p:nvPr/>
          </p:nvSpPr>
          <p:spPr>
            <a:xfrm>
              <a:off x="650280" y="668839"/>
              <a:ext cx="1101278" cy="11001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395" y="0"/>
                  </a:lnTo>
                  <a:lnTo>
                    <a:pt x="0" y="0"/>
                  </a:lnTo>
                  <a:close/>
                  <a:moveTo>
                    <a:pt x="14486" y="1856"/>
                  </a:moveTo>
                  <a:lnTo>
                    <a:pt x="10950" y="8178"/>
                  </a:lnTo>
                  <a:lnTo>
                    <a:pt x="13040" y="11111"/>
                  </a:lnTo>
                  <a:lnTo>
                    <a:pt x="8480" y="12596"/>
                  </a:lnTo>
                  <a:lnTo>
                    <a:pt x="4483" y="19744"/>
                  </a:lnTo>
                  <a:lnTo>
                    <a:pt x="12508" y="16993"/>
                  </a:lnTo>
                  <a:lnTo>
                    <a:pt x="16049" y="21600"/>
                  </a:lnTo>
                  <a:lnTo>
                    <a:pt x="14981" y="16148"/>
                  </a:lnTo>
                  <a:lnTo>
                    <a:pt x="21600" y="13879"/>
                  </a:lnTo>
                  <a:lnTo>
                    <a:pt x="14486" y="1856"/>
                  </a:lnTo>
                  <a:close/>
                </a:path>
              </a:pathLst>
            </a:custGeom>
            <a:solidFill>
              <a:srgbClr val="FFFFFF"/>
            </a:solidFill>
            <a:ln w="12700" cap="flat">
              <a:noFill/>
              <a:miter lim="400000"/>
            </a:ln>
            <a:effectLst/>
          </p:spPr>
          <p:txBody>
            <a:bodyPr wrap="square" lIns="71437" tIns="71437" rIns="71437" bIns="71437" numCol="1" anchor="ctr">
              <a:noAutofit/>
            </a:bodyPr>
            <a:lstStyle/>
            <a:p>
              <a:pPr defTabSz="821531">
                <a:defRPr sz="3200"/>
              </a:pPr>
              <a:endParaRPr/>
            </a:p>
          </p:txBody>
        </p:sp>
      </p:gr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876" name="一、资产"/>
          <p:cNvSpPr txBox="1"/>
          <p:nvPr/>
        </p:nvSpPr>
        <p:spPr>
          <a:xfrm>
            <a:off x="10082212" y="587639"/>
            <a:ext cx="4219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一、资产</a:t>
            </a:r>
          </a:p>
        </p:txBody>
      </p:sp>
      <p:sp>
        <p:nvSpPr>
          <p:cNvPr id="877" name="非流动资产"/>
          <p:cNvSpPr txBox="1"/>
          <p:nvPr/>
        </p:nvSpPr>
        <p:spPr>
          <a:xfrm>
            <a:off x="2560020" y="10068930"/>
            <a:ext cx="2608581" cy="8559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3800" b="1">
                <a:latin typeface="Helvetica"/>
                <a:ea typeface="Helvetica"/>
                <a:cs typeface="Helvetica"/>
                <a:sym typeface="Helvetica"/>
              </a:defRPr>
            </a:lvl1pPr>
          </a:lstStyle>
          <a:p>
            <a:r>
              <a:t>非流动资产</a:t>
            </a:r>
          </a:p>
        </p:txBody>
      </p:sp>
      <p:sp>
        <p:nvSpPr>
          <p:cNvPr id="878" name="流动资产"/>
          <p:cNvSpPr txBox="1"/>
          <p:nvPr/>
        </p:nvSpPr>
        <p:spPr>
          <a:xfrm>
            <a:off x="2801320" y="4513404"/>
            <a:ext cx="2125981" cy="8559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3800" b="1">
                <a:latin typeface="Helvetica"/>
                <a:ea typeface="Helvetica"/>
                <a:cs typeface="Helvetica"/>
                <a:sym typeface="Helvetica"/>
              </a:defRPr>
            </a:lvl1pPr>
          </a:lstStyle>
          <a:p>
            <a:r>
              <a:t>流动资产</a:t>
            </a:r>
          </a:p>
        </p:txBody>
      </p:sp>
      <p:sp>
        <p:nvSpPr>
          <p:cNvPr id="879" name="资产"/>
          <p:cNvSpPr txBox="1"/>
          <p:nvPr/>
        </p:nvSpPr>
        <p:spPr>
          <a:xfrm>
            <a:off x="713755" y="6456413"/>
            <a:ext cx="1160781" cy="8559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3800" b="1">
                <a:latin typeface="Helvetica"/>
                <a:ea typeface="Helvetica"/>
                <a:cs typeface="Helvetica"/>
                <a:sym typeface="Helvetica"/>
              </a:defRPr>
            </a:lvl1pPr>
          </a:lstStyle>
          <a:p>
            <a:r>
              <a:t>资产</a:t>
            </a:r>
          </a:p>
        </p:txBody>
      </p:sp>
      <p:sp>
        <p:nvSpPr>
          <p:cNvPr id="880" name="应收及预付款"/>
          <p:cNvSpPr txBox="1"/>
          <p:nvPr/>
        </p:nvSpPr>
        <p:spPr>
          <a:xfrm>
            <a:off x="6321307" y="6019496"/>
            <a:ext cx="3358106" cy="8178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a:latin typeface="Helvetica"/>
                <a:ea typeface="Helvetica"/>
                <a:cs typeface="Helvetica"/>
                <a:sym typeface="Helvetica"/>
              </a:defRPr>
            </a:lvl1pPr>
          </a:lstStyle>
          <a:p>
            <a:r>
              <a:t>应收及预付款</a:t>
            </a:r>
          </a:p>
        </p:txBody>
      </p:sp>
      <p:sp>
        <p:nvSpPr>
          <p:cNvPr id="881" name="货币资金：库存资金、银行存款、其他货币资金（银行汇票、银行本票、外部存款、信用证存款、信用卡存款等）…"/>
          <p:cNvSpPr txBox="1"/>
          <p:nvPr/>
        </p:nvSpPr>
        <p:spPr>
          <a:xfrm>
            <a:off x="6309997" y="2903513"/>
            <a:ext cx="15124863" cy="20878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1828800">
              <a:defRPr sz="3600">
                <a:latin typeface="Helvetica"/>
                <a:ea typeface="Helvetica"/>
                <a:cs typeface="Helvetica"/>
                <a:sym typeface="Helvetica"/>
              </a:defRPr>
            </a:pPr>
            <a:r>
              <a:t>货币资金：</a:t>
            </a:r>
            <a:r>
              <a:rPr b="1"/>
              <a:t>库存资金、银行存款、其他货币资金</a:t>
            </a:r>
            <a:r>
              <a:t>（银行汇票、银行本票、外部存款、信用证存款、信用卡存款等）</a:t>
            </a:r>
          </a:p>
          <a:p>
            <a:pPr algn="l" defTabSz="1828800">
              <a:defRPr sz="3600" b="1">
                <a:latin typeface="Helvetica"/>
                <a:ea typeface="Helvetica"/>
                <a:cs typeface="Helvetica"/>
                <a:sym typeface="Helvetica"/>
              </a:defRPr>
            </a:pPr>
            <a:r>
              <a:t>交易性金融资产：</a:t>
            </a:r>
            <a:r>
              <a:rPr b="0"/>
              <a:t>类似于以前的</a:t>
            </a:r>
            <a:r>
              <a:t>短期投资（</a:t>
            </a:r>
            <a:r>
              <a:rPr b="0"/>
              <a:t>一年以内</a:t>
            </a:r>
            <a:r>
              <a:t>）</a:t>
            </a:r>
          </a:p>
        </p:txBody>
      </p:sp>
      <p:sp>
        <p:nvSpPr>
          <p:cNvPr id="882" name="待摊费用：企业已支出，摊销期在一年的费用…"/>
          <p:cNvSpPr txBox="1"/>
          <p:nvPr/>
        </p:nvSpPr>
        <p:spPr>
          <a:xfrm>
            <a:off x="6271211" y="7865480"/>
            <a:ext cx="17399035" cy="52628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1828800">
              <a:defRPr sz="3600" b="1">
                <a:latin typeface="Helvetica"/>
                <a:ea typeface="Helvetica"/>
                <a:cs typeface="Helvetica"/>
                <a:sym typeface="Helvetica"/>
              </a:defRPr>
            </a:pPr>
            <a:r>
              <a:t>待摊费用：</a:t>
            </a:r>
            <a:r>
              <a:rPr b="0"/>
              <a:t>企业已支出，摊销期在一年的费用</a:t>
            </a:r>
          </a:p>
          <a:p>
            <a:pPr algn="l" defTabSz="1828800">
              <a:defRPr sz="3600" b="1">
                <a:latin typeface="Helvetica"/>
                <a:ea typeface="Helvetica"/>
                <a:cs typeface="Helvetica"/>
                <a:sym typeface="Helvetica"/>
              </a:defRPr>
            </a:pPr>
            <a:r>
              <a:t>存货：原材料、库存商品、周转材料（包装物、低值易耗品等</a:t>
            </a:r>
          </a:p>
          <a:p>
            <a:pPr algn="l" defTabSz="1828800">
              <a:defRPr sz="3600" b="1">
                <a:latin typeface="Helvetica"/>
                <a:ea typeface="Helvetica"/>
                <a:cs typeface="Helvetica"/>
                <a:sym typeface="Helvetica"/>
              </a:defRPr>
            </a:pPr>
            <a:r>
              <a:t>长期股权投资（一年以上）</a:t>
            </a:r>
          </a:p>
          <a:p>
            <a:pPr algn="l" defTabSz="1828800">
              <a:defRPr sz="3600" b="1">
                <a:latin typeface="Helvetica"/>
                <a:ea typeface="Helvetica"/>
                <a:cs typeface="Helvetica"/>
                <a:sym typeface="Helvetica"/>
              </a:defRPr>
            </a:pPr>
            <a:r>
              <a:t>固定资产：</a:t>
            </a:r>
            <a:r>
              <a:rPr b="0"/>
              <a:t>房屋、建筑物、机械设备、运输设备、工具器具</a:t>
            </a:r>
          </a:p>
          <a:p>
            <a:pPr algn="l" defTabSz="1828800">
              <a:defRPr sz="3600" b="1">
                <a:latin typeface="Helvetica"/>
                <a:ea typeface="Helvetica"/>
                <a:cs typeface="Helvetica"/>
                <a:sym typeface="Helvetica"/>
              </a:defRPr>
            </a:pPr>
            <a:r>
              <a:t>无形资产：</a:t>
            </a:r>
            <a:r>
              <a:rPr b="0"/>
              <a:t>专利权、非专利权术、商标权、土地使用权</a:t>
            </a:r>
          </a:p>
          <a:p>
            <a:pPr algn="l" defTabSz="1828800">
              <a:defRPr sz="3600">
                <a:latin typeface="Helvetica"/>
                <a:ea typeface="Helvetica"/>
                <a:cs typeface="Helvetica"/>
                <a:sym typeface="Helvetica"/>
              </a:defRPr>
            </a:pPr>
            <a:r>
              <a:t>其他资产：除上述资产以外的其他资产，</a:t>
            </a:r>
            <a:r>
              <a:rPr b="1"/>
              <a:t>如待摊费用</a:t>
            </a:r>
          </a:p>
          <a:p>
            <a:pPr algn="l" defTabSz="1828800">
              <a:defRPr sz="3600">
                <a:latin typeface="Helvetica"/>
                <a:ea typeface="Helvetica"/>
                <a:cs typeface="Helvetica"/>
                <a:sym typeface="Helvetica"/>
              </a:defRPr>
            </a:pPr>
            <a:r>
              <a:t>长期待摊费用：是指企业已经支出，但摊销期限在一年以上（不含一年）的各项费用，包括固定资产大修理支出、租入资产改良支出、筹建期间所发生的费用，即开办费</a:t>
            </a:r>
          </a:p>
        </p:txBody>
      </p:sp>
      <p:sp>
        <p:nvSpPr>
          <p:cNvPr id="883" name="应收账款：销货未收到货款…"/>
          <p:cNvSpPr txBox="1"/>
          <p:nvPr/>
        </p:nvSpPr>
        <p:spPr>
          <a:xfrm>
            <a:off x="10207197" y="5066996"/>
            <a:ext cx="13063591" cy="27228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1828800">
              <a:defRPr sz="3600" b="1">
                <a:latin typeface="Helvetica"/>
                <a:ea typeface="Helvetica"/>
                <a:cs typeface="Helvetica"/>
                <a:sym typeface="Helvetica"/>
              </a:defRPr>
            </a:pPr>
            <a:r>
              <a:t>应收账款</a:t>
            </a:r>
            <a:r>
              <a:rPr b="0"/>
              <a:t>：销货未收到货款</a:t>
            </a:r>
          </a:p>
          <a:p>
            <a:pPr algn="l" defTabSz="1828800">
              <a:defRPr sz="3600" b="1">
                <a:latin typeface="Helvetica"/>
                <a:ea typeface="Helvetica"/>
                <a:cs typeface="Helvetica"/>
                <a:sym typeface="Helvetica"/>
              </a:defRPr>
            </a:pPr>
            <a:r>
              <a:t>应收票据：</a:t>
            </a:r>
            <a:r>
              <a:rPr b="0"/>
              <a:t>销货未收款但有一张商业汇票，汇票最长时间6个月</a:t>
            </a:r>
          </a:p>
          <a:p>
            <a:pPr algn="l" defTabSz="1828800">
              <a:defRPr sz="3600" b="1">
                <a:latin typeface="Helvetica"/>
                <a:ea typeface="Helvetica"/>
                <a:cs typeface="Helvetica"/>
                <a:sym typeface="Helvetica"/>
              </a:defRPr>
            </a:pPr>
            <a:r>
              <a:t>其他应收款：</a:t>
            </a:r>
            <a:r>
              <a:rPr b="0"/>
              <a:t>除货款以外应收的款项，如职工借款</a:t>
            </a:r>
          </a:p>
          <a:p>
            <a:pPr algn="l" defTabSz="1828800">
              <a:defRPr sz="3600" b="1">
                <a:latin typeface="Helvetica"/>
                <a:ea typeface="Helvetica"/>
                <a:cs typeface="Helvetica"/>
                <a:sym typeface="Helvetica"/>
              </a:defRPr>
            </a:pPr>
            <a:r>
              <a:t>预付账款：</a:t>
            </a:r>
            <a:r>
              <a:rPr b="0"/>
              <a:t>先预付货款，对方才发货，属于债权</a:t>
            </a:r>
          </a:p>
        </p:txBody>
      </p:sp>
      <p:sp>
        <p:nvSpPr>
          <p:cNvPr id="884" name="线条"/>
          <p:cNvSpPr/>
          <p:nvPr/>
        </p:nvSpPr>
        <p:spPr>
          <a:xfrm>
            <a:off x="2086798" y="5026245"/>
            <a:ext cx="460025" cy="548911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18"/>
                  <a:pt x="0" y="40"/>
                </a:cubicBezTo>
                <a:lnTo>
                  <a:pt x="0" y="21560"/>
                </a:lnTo>
                <a:cubicBezTo>
                  <a:pt x="0" y="21582"/>
                  <a:pt x="9671" y="21600"/>
                  <a:pt x="21600" y="21600"/>
                </a:cubicBezTo>
              </a:path>
            </a:pathLst>
          </a:custGeom>
          <a:ln w="76200">
            <a:solidFill>
              <a:srgbClr val="FFBA02"/>
            </a:solidFill>
            <a:miter lim="400000"/>
          </a:ln>
        </p:spPr>
        <p:txBody>
          <a:bodyPr tIns="91439" bIns="91439"/>
          <a:lstStyle/>
          <a:p>
            <a:pPr algn="l" defTabSz="1828800">
              <a:defRPr sz="3200">
                <a:solidFill>
                  <a:srgbClr val="000000"/>
                </a:solidFill>
                <a:latin typeface="微软雅黑"/>
                <a:ea typeface="微软雅黑"/>
                <a:cs typeface="微软雅黑"/>
                <a:sym typeface="微软雅黑"/>
              </a:defRPr>
            </a:pPr>
            <a:endParaRPr/>
          </a:p>
        </p:txBody>
      </p:sp>
      <p:sp>
        <p:nvSpPr>
          <p:cNvPr id="885" name="线条"/>
          <p:cNvSpPr/>
          <p:nvPr/>
        </p:nvSpPr>
        <p:spPr>
          <a:xfrm>
            <a:off x="5572596" y="7965692"/>
            <a:ext cx="460025" cy="506245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18"/>
                  <a:pt x="0" y="40"/>
                </a:cubicBezTo>
                <a:lnTo>
                  <a:pt x="0" y="21560"/>
                </a:lnTo>
                <a:cubicBezTo>
                  <a:pt x="0" y="21582"/>
                  <a:pt x="9671" y="21600"/>
                  <a:pt x="21600" y="21600"/>
                </a:cubicBezTo>
              </a:path>
            </a:pathLst>
          </a:custGeom>
          <a:ln w="76200">
            <a:solidFill>
              <a:srgbClr val="FFBA02"/>
            </a:solidFill>
            <a:miter lim="400000"/>
          </a:ln>
        </p:spPr>
        <p:txBody>
          <a:bodyPr tIns="91439" bIns="91439"/>
          <a:lstStyle/>
          <a:p>
            <a:pPr algn="l" defTabSz="1828800">
              <a:defRPr sz="3200">
                <a:solidFill>
                  <a:srgbClr val="000000"/>
                </a:solidFill>
                <a:latin typeface="微软雅黑"/>
                <a:ea typeface="微软雅黑"/>
                <a:cs typeface="微软雅黑"/>
                <a:sym typeface="微软雅黑"/>
              </a:defRPr>
            </a:pPr>
            <a:endParaRPr/>
          </a:p>
        </p:txBody>
      </p:sp>
      <p:sp>
        <p:nvSpPr>
          <p:cNvPr id="886" name="线条"/>
          <p:cNvSpPr/>
          <p:nvPr/>
        </p:nvSpPr>
        <p:spPr>
          <a:xfrm>
            <a:off x="9734755" y="5343665"/>
            <a:ext cx="460025" cy="238639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18"/>
                  <a:pt x="0" y="40"/>
                </a:cubicBezTo>
                <a:lnTo>
                  <a:pt x="0" y="21560"/>
                </a:lnTo>
                <a:cubicBezTo>
                  <a:pt x="0" y="21582"/>
                  <a:pt x="9671" y="21600"/>
                  <a:pt x="21600" y="21600"/>
                </a:cubicBezTo>
              </a:path>
            </a:pathLst>
          </a:custGeom>
          <a:ln w="76200">
            <a:solidFill>
              <a:srgbClr val="FFBA02"/>
            </a:solidFill>
            <a:miter lim="400000"/>
          </a:ln>
        </p:spPr>
        <p:txBody>
          <a:bodyPr tIns="91439" bIns="91439"/>
          <a:lstStyle/>
          <a:p>
            <a:pPr algn="l" defTabSz="1828800">
              <a:defRPr sz="3200">
                <a:solidFill>
                  <a:srgbClr val="000000"/>
                </a:solidFill>
                <a:latin typeface="微软雅黑"/>
                <a:ea typeface="微软雅黑"/>
                <a:cs typeface="微软雅黑"/>
                <a:sym typeface="微软雅黑"/>
              </a:defRPr>
            </a:pPr>
            <a:endParaRPr/>
          </a:p>
        </p:txBody>
      </p:sp>
      <p:sp>
        <p:nvSpPr>
          <p:cNvPr id="887" name="线条"/>
          <p:cNvSpPr/>
          <p:nvPr/>
        </p:nvSpPr>
        <p:spPr>
          <a:xfrm>
            <a:off x="5572600" y="3064682"/>
            <a:ext cx="460025" cy="37656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18"/>
                  <a:pt x="0" y="40"/>
                </a:cubicBezTo>
                <a:lnTo>
                  <a:pt x="0" y="21560"/>
                </a:lnTo>
                <a:cubicBezTo>
                  <a:pt x="0" y="21582"/>
                  <a:pt x="9671" y="21600"/>
                  <a:pt x="21600" y="21600"/>
                </a:cubicBezTo>
              </a:path>
            </a:pathLst>
          </a:custGeom>
          <a:ln w="76200">
            <a:solidFill>
              <a:srgbClr val="FFBA02"/>
            </a:solidFill>
            <a:miter lim="400000"/>
          </a:ln>
        </p:spPr>
        <p:txBody>
          <a:bodyPr tIns="91439" bIns="91439"/>
          <a:lstStyle/>
          <a:p>
            <a:pPr algn="l" defTabSz="1828800">
              <a:defRPr sz="3200">
                <a:solidFill>
                  <a:srgbClr val="000000"/>
                </a:solidFill>
                <a:latin typeface="微软雅黑"/>
                <a:ea typeface="微软雅黑"/>
                <a:cs typeface="微软雅黑"/>
                <a:sym typeface="微软雅黑"/>
              </a:defRPr>
            </a:pPr>
            <a:endParaRPr/>
          </a:p>
        </p:txBody>
      </p:sp>
      <p:sp>
        <p:nvSpPr>
          <p:cNvPr id="888" name="线条"/>
          <p:cNvSpPr/>
          <p:nvPr/>
        </p:nvSpPr>
        <p:spPr>
          <a:xfrm>
            <a:off x="11169974" y="2421503"/>
            <a:ext cx="2044052" cy="1"/>
          </a:xfrm>
          <a:prstGeom prst="line">
            <a:avLst/>
          </a:prstGeom>
          <a:ln w="25400">
            <a:solidFill>
              <a:srgbClr val="FFFFFF"/>
            </a:solidFill>
            <a:miter lim="400000"/>
          </a:ln>
        </p:spPr>
        <p:txBody>
          <a:bodyPr lIns="71437" tIns="71437" rIns="71437" bIns="71437" anchor="ctr"/>
          <a:lstStyle/>
          <a:p>
            <a:pPr defTabSz="821531">
              <a:defRPr sz="3200">
                <a:solidFill>
                  <a:srgbClr val="000000"/>
                </a:solidFill>
              </a:defRPr>
            </a:pPr>
            <a:endParaRP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890" name="二、负债"/>
          <p:cNvSpPr txBox="1"/>
          <p:nvPr/>
        </p:nvSpPr>
        <p:spPr>
          <a:xfrm>
            <a:off x="9443902" y="1370262"/>
            <a:ext cx="4219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二、负债</a:t>
            </a:r>
          </a:p>
        </p:txBody>
      </p:sp>
      <p:sp>
        <p:nvSpPr>
          <p:cNvPr id="891" name="长期负债"/>
          <p:cNvSpPr txBox="1"/>
          <p:nvPr/>
        </p:nvSpPr>
        <p:spPr>
          <a:xfrm>
            <a:off x="2762307" y="10873806"/>
            <a:ext cx="2125981" cy="8559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3800" b="1">
                <a:latin typeface="Helvetica"/>
                <a:ea typeface="Helvetica"/>
                <a:cs typeface="Helvetica"/>
                <a:sym typeface="Helvetica"/>
              </a:defRPr>
            </a:lvl1pPr>
          </a:lstStyle>
          <a:p>
            <a:r>
              <a:t>长期负债</a:t>
            </a:r>
          </a:p>
        </p:txBody>
      </p:sp>
      <p:sp>
        <p:nvSpPr>
          <p:cNvPr id="892" name="流动负债"/>
          <p:cNvSpPr txBox="1"/>
          <p:nvPr/>
        </p:nvSpPr>
        <p:spPr>
          <a:xfrm>
            <a:off x="2762307" y="6478474"/>
            <a:ext cx="2125981" cy="8559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3800" b="1">
                <a:latin typeface="Helvetica"/>
                <a:ea typeface="Helvetica"/>
                <a:cs typeface="Helvetica"/>
                <a:sym typeface="Helvetica"/>
              </a:defRPr>
            </a:lvl1pPr>
          </a:lstStyle>
          <a:p>
            <a:r>
              <a:t>流动负债</a:t>
            </a:r>
          </a:p>
        </p:txBody>
      </p:sp>
      <p:sp>
        <p:nvSpPr>
          <p:cNvPr id="893" name="负债"/>
          <p:cNvSpPr txBox="1"/>
          <p:nvPr/>
        </p:nvSpPr>
        <p:spPr>
          <a:xfrm>
            <a:off x="594407" y="8552674"/>
            <a:ext cx="1160781" cy="8559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3800" b="1">
                <a:latin typeface="Helvetica"/>
                <a:ea typeface="Helvetica"/>
                <a:cs typeface="Helvetica"/>
                <a:sym typeface="Helvetica"/>
              </a:defRPr>
            </a:lvl1pPr>
          </a:lstStyle>
          <a:p>
            <a:r>
              <a:t>负债</a:t>
            </a:r>
          </a:p>
        </p:txBody>
      </p:sp>
      <p:sp>
        <p:nvSpPr>
          <p:cNvPr id="894" name="短期借款：（1年内偿还的借款）…"/>
          <p:cNvSpPr txBox="1"/>
          <p:nvPr/>
        </p:nvSpPr>
        <p:spPr>
          <a:xfrm>
            <a:off x="6390558" y="3957524"/>
            <a:ext cx="15124864" cy="58978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1828800">
              <a:defRPr sz="3600" b="1">
                <a:latin typeface="Helvetica"/>
                <a:ea typeface="Helvetica"/>
                <a:cs typeface="Helvetica"/>
                <a:sym typeface="Helvetica"/>
              </a:defRPr>
            </a:pPr>
            <a:r>
              <a:t>短期借款：</a:t>
            </a:r>
            <a:r>
              <a:rPr b="0"/>
              <a:t>（1年内偿还的借款）</a:t>
            </a:r>
          </a:p>
          <a:p>
            <a:pPr algn="l" defTabSz="1828800">
              <a:defRPr sz="3600" b="1">
                <a:latin typeface="Helvetica"/>
                <a:ea typeface="Helvetica"/>
                <a:cs typeface="Helvetica"/>
                <a:sym typeface="Helvetica"/>
              </a:defRPr>
            </a:pPr>
            <a:r>
              <a:t>应付账款：</a:t>
            </a:r>
            <a:r>
              <a:rPr b="0"/>
              <a:t>（购货未付款）</a:t>
            </a:r>
          </a:p>
          <a:p>
            <a:pPr algn="l" defTabSz="1828800">
              <a:defRPr sz="3600" b="1">
                <a:latin typeface="Helvetica"/>
                <a:ea typeface="Helvetica"/>
                <a:cs typeface="Helvetica"/>
                <a:sym typeface="Helvetica"/>
              </a:defRPr>
            </a:pPr>
            <a:r>
              <a:t>应付票据：</a:t>
            </a:r>
            <a:r>
              <a:rPr b="0"/>
              <a:t>（购货未付款，但开出一张商业汇票）</a:t>
            </a:r>
          </a:p>
          <a:p>
            <a:pPr algn="l" defTabSz="1828800">
              <a:defRPr sz="3600" b="1">
                <a:latin typeface="Helvetica"/>
                <a:ea typeface="Helvetica"/>
                <a:cs typeface="Helvetica"/>
                <a:sym typeface="Helvetica"/>
              </a:defRPr>
            </a:pPr>
            <a:r>
              <a:t>预收账款：</a:t>
            </a:r>
            <a:r>
              <a:rPr b="0"/>
              <a:t>（销货时先预收货款才发货）</a:t>
            </a:r>
          </a:p>
          <a:p>
            <a:pPr algn="l" defTabSz="1828800">
              <a:defRPr sz="3600" b="1">
                <a:latin typeface="Helvetica"/>
                <a:ea typeface="Helvetica"/>
                <a:cs typeface="Helvetica"/>
                <a:sym typeface="Helvetica"/>
              </a:defRPr>
            </a:pPr>
            <a:r>
              <a:t>应付职工薪酬：（应付工资、职工福利费）</a:t>
            </a:r>
          </a:p>
          <a:p>
            <a:pPr algn="l" defTabSz="1828800">
              <a:defRPr sz="3600" b="1">
                <a:latin typeface="Helvetica"/>
                <a:ea typeface="Helvetica"/>
                <a:cs typeface="Helvetica"/>
                <a:sym typeface="Helvetica"/>
              </a:defRPr>
            </a:pPr>
            <a:r>
              <a:t>应付股利：</a:t>
            </a:r>
            <a:r>
              <a:rPr b="0"/>
              <a:t>（应付利润）</a:t>
            </a:r>
          </a:p>
          <a:p>
            <a:pPr algn="l" defTabSz="1828800">
              <a:defRPr sz="3600" b="1">
                <a:latin typeface="Helvetica"/>
                <a:ea typeface="Helvetica"/>
                <a:cs typeface="Helvetica"/>
                <a:sym typeface="Helvetica"/>
              </a:defRPr>
            </a:pPr>
            <a:r>
              <a:t>应付税金：</a:t>
            </a:r>
            <a:r>
              <a:rPr b="0"/>
              <a:t>（应缴税金；税金、其他应缴款；各种费，</a:t>
            </a:r>
            <a:r>
              <a:t>如教育附加费）</a:t>
            </a:r>
          </a:p>
          <a:p>
            <a:pPr algn="l" defTabSz="1828800">
              <a:defRPr sz="3600">
                <a:latin typeface="Helvetica"/>
                <a:ea typeface="Helvetica"/>
                <a:cs typeface="Helvetica"/>
                <a:sym typeface="Helvetica"/>
              </a:defRPr>
            </a:pPr>
            <a:r>
              <a:t>其他应付款：除货款以外的应收款项，如暂收押金</a:t>
            </a:r>
          </a:p>
          <a:p>
            <a:pPr algn="l" defTabSz="1828800">
              <a:defRPr sz="3600" b="1">
                <a:latin typeface="Helvetica"/>
                <a:ea typeface="Helvetica"/>
                <a:cs typeface="Helvetica"/>
                <a:sym typeface="Helvetica"/>
              </a:defRPr>
            </a:pPr>
            <a:r>
              <a:t>预提费用：</a:t>
            </a:r>
            <a:r>
              <a:rPr b="0"/>
              <a:t>预提计入费用，后支付</a:t>
            </a:r>
          </a:p>
        </p:txBody>
      </p:sp>
      <p:sp>
        <p:nvSpPr>
          <p:cNvPr id="895" name="应付债券：发行债券筹集时使用的科目…"/>
          <p:cNvSpPr txBox="1"/>
          <p:nvPr/>
        </p:nvSpPr>
        <p:spPr>
          <a:xfrm>
            <a:off x="6390558" y="10257856"/>
            <a:ext cx="17399035" cy="20878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1828800">
              <a:defRPr sz="3600" b="1">
                <a:latin typeface="Helvetica"/>
                <a:ea typeface="Helvetica"/>
                <a:cs typeface="Helvetica"/>
                <a:sym typeface="Helvetica"/>
              </a:defRPr>
            </a:pPr>
            <a:r>
              <a:t>应付债券：</a:t>
            </a:r>
            <a:r>
              <a:rPr b="0"/>
              <a:t>发行债券筹集时使用的科目</a:t>
            </a:r>
          </a:p>
          <a:p>
            <a:pPr algn="l" defTabSz="1828800">
              <a:defRPr sz="3600" b="1">
                <a:latin typeface="Helvetica"/>
                <a:ea typeface="Helvetica"/>
                <a:cs typeface="Helvetica"/>
                <a:sym typeface="Helvetica"/>
              </a:defRPr>
            </a:pPr>
            <a:r>
              <a:t>长期借款：</a:t>
            </a:r>
            <a:r>
              <a:rPr b="0"/>
              <a:t>一年以上时间偿还的借款</a:t>
            </a:r>
          </a:p>
          <a:p>
            <a:pPr algn="l" defTabSz="1828800">
              <a:defRPr sz="3600" b="1">
                <a:latin typeface="Helvetica"/>
                <a:ea typeface="Helvetica"/>
                <a:cs typeface="Helvetica"/>
                <a:sym typeface="Helvetica"/>
              </a:defRPr>
            </a:pPr>
            <a:r>
              <a:t>长期应付款：</a:t>
            </a:r>
            <a:r>
              <a:rPr b="0"/>
              <a:t>具有融资性质的延期付款购买的资产、</a:t>
            </a:r>
            <a:r>
              <a:t>融资租入固定资产租赁费</a:t>
            </a:r>
          </a:p>
        </p:txBody>
      </p:sp>
      <p:sp>
        <p:nvSpPr>
          <p:cNvPr id="896" name="线条"/>
          <p:cNvSpPr/>
          <p:nvPr/>
        </p:nvSpPr>
        <p:spPr>
          <a:xfrm>
            <a:off x="2047785" y="6871958"/>
            <a:ext cx="460025" cy="421741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18"/>
                  <a:pt x="0" y="40"/>
                </a:cubicBezTo>
                <a:lnTo>
                  <a:pt x="0" y="21560"/>
                </a:lnTo>
                <a:cubicBezTo>
                  <a:pt x="0" y="21582"/>
                  <a:pt x="9671" y="21600"/>
                  <a:pt x="21600" y="21600"/>
                </a:cubicBezTo>
              </a:path>
            </a:pathLst>
          </a:custGeom>
          <a:ln w="76200">
            <a:solidFill>
              <a:srgbClr val="FFBA02"/>
            </a:solidFill>
            <a:miter lim="400000"/>
          </a:ln>
        </p:spPr>
        <p:txBody>
          <a:bodyPr tIns="91439" bIns="91439"/>
          <a:lstStyle/>
          <a:p>
            <a:pPr algn="l" defTabSz="1828800">
              <a:defRPr sz="3200">
                <a:solidFill>
                  <a:srgbClr val="000000"/>
                </a:solidFill>
                <a:latin typeface="微软雅黑"/>
                <a:ea typeface="微软雅黑"/>
                <a:cs typeface="微软雅黑"/>
                <a:sym typeface="微软雅黑"/>
              </a:defRPr>
            </a:pPr>
            <a:endParaRPr/>
          </a:p>
        </p:txBody>
      </p:sp>
      <p:sp>
        <p:nvSpPr>
          <p:cNvPr id="897" name="线条"/>
          <p:cNvSpPr/>
          <p:nvPr/>
        </p:nvSpPr>
        <p:spPr>
          <a:xfrm>
            <a:off x="5564639" y="10386302"/>
            <a:ext cx="460024" cy="183098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18"/>
                  <a:pt x="0" y="40"/>
                </a:cubicBezTo>
                <a:lnTo>
                  <a:pt x="0" y="21560"/>
                </a:lnTo>
                <a:cubicBezTo>
                  <a:pt x="0" y="21582"/>
                  <a:pt x="9671" y="21600"/>
                  <a:pt x="21600" y="21600"/>
                </a:cubicBezTo>
              </a:path>
            </a:pathLst>
          </a:custGeom>
          <a:ln w="76200">
            <a:solidFill>
              <a:srgbClr val="FFBA02"/>
            </a:solidFill>
            <a:miter lim="400000"/>
          </a:ln>
        </p:spPr>
        <p:txBody>
          <a:bodyPr tIns="91439" bIns="91439"/>
          <a:lstStyle/>
          <a:p>
            <a:pPr algn="l" defTabSz="1828800">
              <a:defRPr sz="3200">
                <a:solidFill>
                  <a:srgbClr val="000000"/>
                </a:solidFill>
                <a:latin typeface="微软雅黑"/>
                <a:ea typeface="微软雅黑"/>
                <a:cs typeface="微软雅黑"/>
                <a:sym typeface="微软雅黑"/>
              </a:defRPr>
            </a:pPr>
            <a:endParaRPr/>
          </a:p>
        </p:txBody>
      </p:sp>
      <p:sp>
        <p:nvSpPr>
          <p:cNvPr id="898" name="线条"/>
          <p:cNvSpPr/>
          <p:nvPr/>
        </p:nvSpPr>
        <p:spPr>
          <a:xfrm>
            <a:off x="5564642" y="4425289"/>
            <a:ext cx="460025" cy="514010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18"/>
                  <a:pt x="0" y="40"/>
                </a:cubicBezTo>
                <a:lnTo>
                  <a:pt x="0" y="21560"/>
                </a:lnTo>
                <a:cubicBezTo>
                  <a:pt x="0" y="21582"/>
                  <a:pt x="9671" y="21600"/>
                  <a:pt x="21600" y="21600"/>
                </a:cubicBezTo>
              </a:path>
            </a:pathLst>
          </a:custGeom>
          <a:ln w="76200">
            <a:solidFill>
              <a:srgbClr val="FFBA02"/>
            </a:solidFill>
            <a:miter lim="400000"/>
          </a:ln>
        </p:spPr>
        <p:txBody>
          <a:bodyPr tIns="91439" bIns="91439"/>
          <a:lstStyle/>
          <a:p>
            <a:pPr algn="l" defTabSz="1828800">
              <a:defRPr sz="3200">
                <a:solidFill>
                  <a:srgbClr val="000000"/>
                </a:solidFill>
                <a:latin typeface="微软雅黑"/>
                <a:ea typeface="微软雅黑"/>
                <a:cs typeface="微软雅黑"/>
                <a:sym typeface="微软雅黑"/>
              </a:defRPr>
            </a:pPr>
            <a:endParaRPr/>
          </a:p>
        </p:txBody>
      </p:sp>
      <p:sp>
        <p:nvSpPr>
          <p:cNvPr id="899" name="线条"/>
          <p:cNvSpPr/>
          <p:nvPr/>
        </p:nvSpPr>
        <p:spPr>
          <a:xfrm>
            <a:off x="10531664" y="3446531"/>
            <a:ext cx="2044052" cy="1"/>
          </a:xfrm>
          <a:prstGeom prst="line">
            <a:avLst/>
          </a:prstGeom>
          <a:ln w="25400">
            <a:solidFill>
              <a:srgbClr val="FFFFFF"/>
            </a:solidFill>
            <a:miter lim="400000"/>
          </a:ln>
        </p:spPr>
        <p:txBody>
          <a:bodyPr lIns="71437" tIns="71437" rIns="71437" bIns="71437" anchor="ctr"/>
          <a:lstStyle/>
          <a:p>
            <a:pPr defTabSz="821531">
              <a:defRPr sz="3200">
                <a:solidFill>
                  <a:srgbClr val="000000"/>
                </a:solidFill>
              </a:defRPr>
            </a:pPr>
            <a:endParaRP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901" name="三、所有者权益"/>
          <p:cNvSpPr txBox="1"/>
          <p:nvPr/>
        </p:nvSpPr>
        <p:spPr>
          <a:xfrm>
            <a:off x="8558212" y="1492777"/>
            <a:ext cx="7267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三、所有者权益</a:t>
            </a:r>
          </a:p>
        </p:txBody>
      </p:sp>
      <p:sp>
        <p:nvSpPr>
          <p:cNvPr id="902" name="长期负债"/>
          <p:cNvSpPr txBox="1"/>
          <p:nvPr/>
        </p:nvSpPr>
        <p:spPr>
          <a:xfrm>
            <a:off x="3549626" y="10102267"/>
            <a:ext cx="2125981" cy="8559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3800" b="1">
                <a:latin typeface="Helvetica"/>
                <a:ea typeface="Helvetica"/>
                <a:cs typeface="Helvetica"/>
                <a:sym typeface="Helvetica"/>
              </a:defRPr>
            </a:lvl1pPr>
          </a:lstStyle>
          <a:p>
            <a:r>
              <a:t>长期负债</a:t>
            </a:r>
          </a:p>
        </p:txBody>
      </p:sp>
      <p:sp>
        <p:nvSpPr>
          <p:cNvPr id="903" name="所有者权益"/>
          <p:cNvSpPr txBox="1"/>
          <p:nvPr/>
        </p:nvSpPr>
        <p:spPr>
          <a:xfrm>
            <a:off x="3549626" y="5549474"/>
            <a:ext cx="2608581" cy="8559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3800" b="1">
                <a:latin typeface="Helvetica"/>
                <a:ea typeface="Helvetica"/>
                <a:cs typeface="Helvetica"/>
                <a:sym typeface="Helvetica"/>
              </a:defRPr>
            </a:lvl1pPr>
          </a:lstStyle>
          <a:p>
            <a:r>
              <a:t>所有者权益</a:t>
            </a:r>
          </a:p>
        </p:txBody>
      </p:sp>
      <p:sp>
        <p:nvSpPr>
          <p:cNvPr id="904" name="负债"/>
          <p:cNvSpPr txBox="1"/>
          <p:nvPr/>
        </p:nvSpPr>
        <p:spPr>
          <a:xfrm>
            <a:off x="1381726" y="7781135"/>
            <a:ext cx="1160781" cy="8559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3800" b="1">
                <a:latin typeface="Helvetica"/>
                <a:ea typeface="Helvetica"/>
                <a:cs typeface="Helvetica"/>
                <a:sym typeface="Helvetica"/>
              </a:defRPr>
            </a:lvl1pPr>
          </a:lstStyle>
          <a:p>
            <a:r>
              <a:t>负债</a:t>
            </a:r>
          </a:p>
        </p:txBody>
      </p:sp>
      <p:sp>
        <p:nvSpPr>
          <p:cNvPr id="905" name="实收资本：国家投资、法人投资、个人投资、外商投资…"/>
          <p:cNvSpPr txBox="1"/>
          <p:nvPr/>
        </p:nvSpPr>
        <p:spPr>
          <a:xfrm>
            <a:off x="7396259" y="4933524"/>
            <a:ext cx="15124864" cy="20878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1828800">
              <a:defRPr sz="3600" b="1">
                <a:latin typeface="Helvetica"/>
                <a:ea typeface="Helvetica"/>
                <a:cs typeface="Helvetica"/>
                <a:sym typeface="Helvetica"/>
              </a:defRPr>
            </a:pPr>
            <a:r>
              <a:t>实收资本：</a:t>
            </a:r>
            <a:r>
              <a:rPr b="0"/>
              <a:t>国家投资、法人投资、个人投资、外商投资</a:t>
            </a:r>
          </a:p>
          <a:p>
            <a:pPr algn="l" defTabSz="1828800">
              <a:defRPr sz="3600" b="1">
                <a:latin typeface="Helvetica"/>
                <a:ea typeface="Helvetica"/>
                <a:cs typeface="Helvetica"/>
                <a:sym typeface="Helvetica"/>
              </a:defRPr>
            </a:pPr>
            <a:r>
              <a:t>资本公积</a:t>
            </a:r>
          </a:p>
          <a:p>
            <a:pPr algn="l" defTabSz="1828800">
              <a:defRPr sz="3600" b="1">
                <a:latin typeface="Helvetica"/>
                <a:ea typeface="Helvetica"/>
                <a:cs typeface="Helvetica"/>
                <a:sym typeface="Helvetica"/>
              </a:defRPr>
            </a:pPr>
            <a:r>
              <a:t>盈余公积</a:t>
            </a:r>
          </a:p>
        </p:txBody>
      </p:sp>
      <p:sp>
        <p:nvSpPr>
          <p:cNvPr id="906" name="应付债券：发行债券筹集时使用的科目…"/>
          <p:cNvSpPr txBox="1"/>
          <p:nvPr/>
        </p:nvSpPr>
        <p:spPr>
          <a:xfrm>
            <a:off x="7177877" y="9486317"/>
            <a:ext cx="17399035" cy="20878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1828800">
              <a:defRPr sz="3600" b="1">
                <a:latin typeface="Helvetica"/>
                <a:ea typeface="Helvetica"/>
                <a:cs typeface="Helvetica"/>
                <a:sym typeface="Helvetica"/>
              </a:defRPr>
            </a:pPr>
            <a:r>
              <a:t>应付债券：</a:t>
            </a:r>
            <a:r>
              <a:rPr b="0"/>
              <a:t>发行债券筹集时使用的科目</a:t>
            </a:r>
          </a:p>
          <a:p>
            <a:pPr algn="l" defTabSz="1828800">
              <a:defRPr sz="3600" b="1">
                <a:latin typeface="Helvetica"/>
                <a:ea typeface="Helvetica"/>
                <a:cs typeface="Helvetica"/>
                <a:sym typeface="Helvetica"/>
              </a:defRPr>
            </a:pPr>
            <a:r>
              <a:t>长期借款：</a:t>
            </a:r>
            <a:r>
              <a:rPr b="0"/>
              <a:t>一年以上时间偿还的借款</a:t>
            </a:r>
          </a:p>
          <a:p>
            <a:pPr algn="l" defTabSz="1828800">
              <a:defRPr sz="3600" b="1">
                <a:latin typeface="Helvetica"/>
                <a:ea typeface="Helvetica"/>
                <a:cs typeface="Helvetica"/>
                <a:sym typeface="Helvetica"/>
              </a:defRPr>
            </a:pPr>
            <a:r>
              <a:t>长期应付款：</a:t>
            </a:r>
            <a:r>
              <a:rPr b="0"/>
              <a:t>具有融资性质的延期付款购买的资产、</a:t>
            </a:r>
            <a:r>
              <a:t>融资租入固定资产租赁费</a:t>
            </a:r>
          </a:p>
        </p:txBody>
      </p:sp>
      <p:sp>
        <p:nvSpPr>
          <p:cNvPr id="907" name="线条"/>
          <p:cNvSpPr/>
          <p:nvPr/>
        </p:nvSpPr>
        <p:spPr>
          <a:xfrm>
            <a:off x="2835104" y="6100419"/>
            <a:ext cx="460025" cy="42174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18"/>
                  <a:pt x="0" y="40"/>
                </a:cubicBezTo>
                <a:lnTo>
                  <a:pt x="0" y="21560"/>
                </a:lnTo>
                <a:cubicBezTo>
                  <a:pt x="0" y="21582"/>
                  <a:pt x="9671" y="21600"/>
                  <a:pt x="21600" y="21600"/>
                </a:cubicBezTo>
              </a:path>
            </a:pathLst>
          </a:custGeom>
          <a:ln w="76200">
            <a:solidFill>
              <a:srgbClr val="FFBA02"/>
            </a:solidFill>
            <a:miter lim="400000"/>
          </a:ln>
        </p:spPr>
        <p:txBody>
          <a:bodyPr tIns="91439" bIns="91439"/>
          <a:lstStyle/>
          <a:p>
            <a:pPr algn="l" defTabSz="1828800">
              <a:defRPr sz="3200">
                <a:solidFill>
                  <a:srgbClr val="000000"/>
                </a:solidFill>
                <a:latin typeface="微软雅黑"/>
                <a:ea typeface="微软雅黑"/>
                <a:cs typeface="微软雅黑"/>
                <a:sym typeface="微软雅黑"/>
              </a:defRPr>
            </a:pPr>
            <a:endParaRPr/>
          </a:p>
        </p:txBody>
      </p:sp>
      <p:sp>
        <p:nvSpPr>
          <p:cNvPr id="908" name="线条"/>
          <p:cNvSpPr/>
          <p:nvPr/>
        </p:nvSpPr>
        <p:spPr>
          <a:xfrm>
            <a:off x="6351958" y="9614762"/>
            <a:ext cx="460024" cy="183098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18"/>
                  <a:pt x="0" y="40"/>
                </a:cubicBezTo>
                <a:lnTo>
                  <a:pt x="0" y="21560"/>
                </a:lnTo>
                <a:cubicBezTo>
                  <a:pt x="0" y="21582"/>
                  <a:pt x="9671" y="21600"/>
                  <a:pt x="21600" y="21600"/>
                </a:cubicBezTo>
              </a:path>
            </a:pathLst>
          </a:custGeom>
          <a:ln w="76200">
            <a:solidFill>
              <a:srgbClr val="FFBA02"/>
            </a:solidFill>
            <a:miter lim="400000"/>
          </a:ln>
        </p:spPr>
        <p:txBody>
          <a:bodyPr tIns="91439" bIns="91439"/>
          <a:lstStyle/>
          <a:p>
            <a:pPr algn="l" defTabSz="1828800">
              <a:defRPr sz="3200">
                <a:solidFill>
                  <a:srgbClr val="000000"/>
                </a:solidFill>
                <a:latin typeface="微软雅黑"/>
                <a:ea typeface="微软雅黑"/>
                <a:cs typeface="微软雅黑"/>
                <a:sym typeface="微软雅黑"/>
              </a:defRPr>
            </a:pPr>
            <a:endParaRPr/>
          </a:p>
        </p:txBody>
      </p:sp>
      <p:sp>
        <p:nvSpPr>
          <p:cNvPr id="909" name="线条"/>
          <p:cNvSpPr/>
          <p:nvPr/>
        </p:nvSpPr>
        <p:spPr>
          <a:xfrm>
            <a:off x="6572832" y="5184860"/>
            <a:ext cx="460024" cy="15852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18"/>
                  <a:pt x="0" y="40"/>
                </a:cubicBezTo>
                <a:lnTo>
                  <a:pt x="0" y="21560"/>
                </a:lnTo>
                <a:cubicBezTo>
                  <a:pt x="0" y="21582"/>
                  <a:pt x="9671" y="21600"/>
                  <a:pt x="21600" y="21600"/>
                </a:cubicBezTo>
              </a:path>
            </a:pathLst>
          </a:custGeom>
          <a:ln w="76200">
            <a:solidFill>
              <a:srgbClr val="FFBA02"/>
            </a:solidFill>
            <a:miter lim="400000"/>
          </a:ln>
        </p:spPr>
        <p:txBody>
          <a:bodyPr tIns="91439" bIns="91439"/>
          <a:lstStyle/>
          <a:p>
            <a:pPr algn="l" defTabSz="1828800">
              <a:defRPr sz="3200">
                <a:solidFill>
                  <a:srgbClr val="000000"/>
                </a:solidFill>
                <a:latin typeface="微软雅黑"/>
                <a:ea typeface="微软雅黑"/>
                <a:cs typeface="微软雅黑"/>
                <a:sym typeface="微软雅黑"/>
              </a:defRPr>
            </a:pPr>
            <a:endParaRPr/>
          </a:p>
        </p:txBody>
      </p:sp>
      <p:sp>
        <p:nvSpPr>
          <p:cNvPr id="910" name="线条"/>
          <p:cNvSpPr/>
          <p:nvPr/>
        </p:nvSpPr>
        <p:spPr>
          <a:xfrm>
            <a:off x="9733218" y="6396249"/>
            <a:ext cx="460024" cy="113684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18"/>
                  <a:pt x="0" y="40"/>
                </a:cubicBezTo>
                <a:lnTo>
                  <a:pt x="0" y="21560"/>
                </a:lnTo>
                <a:cubicBezTo>
                  <a:pt x="0" y="21582"/>
                  <a:pt x="9671" y="21600"/>
                  <a:pt x="21600" y="21600"/>
                </a:cubicBezTo>
              </a:path>
            </a:pathLst>
          </a:custGeom>
          <a:ln w="76200">
            <a:solidFill>
              <a:srgbClr val="FFBA02"/>
            </a:solidFill>
            <a:miter lim="400000"/>
          </a:ln>
        </p:spPr>
        <p:txBody>
          <a:bodyPr tIns="91439" bIns="91439"/>
          <a:lstStyle/>
          <a:p>
            <a:pPr algn="l" defTabSz="1828800">
              <a:defRPr sz="3200">
                <a:solidFill>
                  <a:srgbClr val="000000"/>
                </a:solidFill>
                <a:latin typeface="微软雅黑"/>
                <a:ea typeface="微软雅黑"/>
                <a:cs typeface="微软雅黑"/>
                <a:sym typeface="微软雅黑"/>
              </a:defRPr>
            </a:pPr>
            <a:endParaRPr/>
          </a:p>
        </p:txBody>
      </p:sp>
      <p:sp>
        <p:nvSpPr>
          <p:cNvPr id="911" name="法定盈余公积：转增资本、弥补亏损…"/>
          <p:cNvSpPr txBox="1"/>
          <p:nvPr/>
        </p:nvSpPr>
        <p:spPr>
          <a:xfrm>
            <a:off x="10485233" y="6218803"/>
            <a:ext cx="10172701" cy="1371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1828800">
              <a:defRPr sz="3600">
                <a:latin typeface="微软雅黑"/>
                <a:ea typeface="微软雅黑"/>
                <a:cs typeface="微软雅黑"/>
                <a:sym typeface="微软雅黑"/>
              </a:defRPr>
            </a:pPr>
            <a:r>
              <a:t>法定盈余公积：转增资本、弥补亏损</a:t>
            </a:r>
          </a:p>
          <a:p>
            <a:pPr algn="l" defTabSz="1828800">
              <a:defRPr sz="3600">
                <a:latin typeface="微软雅黑"/>
                <a:ea typeface="微软雅黑"/>
                <a:cs typeface="微软雅黑"/>
                <a:sym typeface="微软雅黑"/>
              </a:defRPr>
            </a:pPr>
            <a:r>
              <a:t>任意盈余公积：任意公积金提取比例由投资者决议</a:t>
            </a:r>
          </a:p>
        </p:txBody>
      </p:sp>
      <p:sp>
        <p:nvSpPr>
          <p:cNvPr id="912" name="线条"/>
          <p:cNvSpPr/>
          <p:nvPr/>
        </p:nvSpPr>
        <p:spPr>
          <a:xfrm>
            <a:off x="11169974" y="3594858"/>
            <a:ext cx="2044052" cy="1"/>
          </a:xfrm>
          <a:prstGeom prst="line">
            <a:avLst/>
          </a:prstGeom>
          <a:ln w="25400">
            <a:solidFill>
              <a:srgbClr val="FFFFFF"/>
            </a:solidFill>
            <a:miter lim="400000"/>
          </a:ln>
        </p:spPr>
        <p:txBody>
          <a:bodyPr lIns="71437" tIns="71437" rIns="71437" bIns="71437" anchor="ctr"/>
          <a:lstStyle/>
          <a:p>
            <a:pPr defTabSz="821531">
              <a:defRPr sz="3200">
                <a:solidFill>
                  <a:srgbClr val="000000"/>
                </a:solidFill>
              </a:defRPr>
            </a:pPr>
            <a:endParaRP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914" name="所有者权益"/>
          <p:cNvSpPr txBox="1"/>
          <p:nvPr/>
        </p:nvSpPr>
        <p:spPr>
          <a:xfrm>
            <a:off x="2931298" y="6859789"/>
            <a:ext cx="2608581" cy="8559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3800" b="1">
                <a:latin typeface="Helvetica"/>
                <a:ea typeface="Helvetica"/>
                <a:cs typeface="Helvetica"/>
                <a:sym typeface="Helvetica"/>
              </a:defRPr>
            </a:lvl1pPr>
          </a:lstStyle>
          <a:p>
            <a:r>
              <a:t>所有者权益</a:t>
            </a:r>
          </a:p>
        </p:txBody>
      </p:sp>
      <p:sp>
        <p:nvSpPr>
          <p:cNvPr id="915" name="实收资本：国家投资、法人投资、个人投资、外商投资…"/>
          <p:cNvSpPr txBox="1"/>
          <p:nvPr/>
        </p:nvSpPr>
        <p:spPr>
          <a:xfrm>
            <a:off x="6780424" y="6243839"/>
            <a:ext cx="15124863" cy="24688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1828800">
              <a:lnSpc>
                <a:spcPct val="130000"/>
              </a:lnSpc>
              <a:defRPr sz="3600" b="1">
                <a:latin typeface="Helvetica"/>
                <a:ea typeface="Helvetica"/>
                <a:cs typeface="Helvetica"/>
                <a:sym typeface="Helvetica"/>
              </a:defRPr>
            </a:pPr>
            <a:r>
              <a:t>实收资本：</a:t>
            </a:r>
            <a:r>
              <a:rPr b="0"/>
              <a:t>国家投资、法人投资、个人投资、外商投资</a:t>
            </a:r>
          </a:p>
          <a:p>
            <a:pPr algn="l" defTabSz="1828800">
              <a:lnSpc>
                <a:spcPct val="130000"/>
              </a:lnSpc>
              <a:defRPr sz="3600" b="1">
                <a:latin typeface="Helvetica"/>
                <a:ea typeface="Helvetica"/>
                <a:cs typeface="Helvetica"/>
                <a:sym typeface="Helvetica"/>
              </a:defRPr>
            </a:pPr>
            <a:r>
              <a:t>资本公积</a:t>
            </a:r>
          </a:p>
          <a:p>
            <a:pPr algn="l" defTabSz="1828800">
              <a:lnSpc>
                <a:spcPct val="130000"/>
              </a:lnSpc>
              <a:defRPr sz="3600" b="1">
                <a:latin typeface="Helvetica"/>
                <a:ea typeface="Helvetica"/>
                <a:cs typeface="Helvetica"/>
                <a:sym typeface="Helvetica"/>
              </a:defRPr>
            </a:pPr>
            <a:r>
              <a:t>盈余公积</a:t>
            </a:r>
          </a:p>
        </p:txBody>
      </p:sp>
      <p:sp>
        <p:nvSpPr>
          <p:cNvPr id="916" name="线条"/>
          <p:cNvSpPr/>
          <p:nvPr/>
        </p:nvSpPr>
        <p:spPr>
          <a:xfrm>
            <a:off x="5956996" y="6495176"/>
            <a:ext cx="460025" cy="158520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18"/>
                  <a:pt x="0" y="40"/>
                </a:cubicBezTo>
                <a:lnTo>
                  <a:pt x="0" y="21560"/>
                </a:lnTo>
                <a:cubicBezTo>
                  <a:pt x="0" y="21582"/>
                  <a:pt x="9671" y="21600"/>
                  <a:pt x="21600" y="21600"/>
                </a:cubicBezTo>
              </a:path>
            </a:pathLst>
          </a:custGeom>
          <a:ln w="76200">
            <a:solidFill>
              <a:srgbClr val="FFBA02"/>
            </a:solidFill>
            <a:miter lim="400000"/>
          </a:ln>
        </p:spPr>
        <p:txBody>
          <a:bodyPr tIns="91439" bIns="91439"/>
          <a:lstStyle/>
          <a:p>
            <a:pPr algn="l" defTabSz="1828800">
              <a:defRPr sz="3200">
                <a:solidFill>
                  <a:srgbClr val="000000"/>
                </a:solidFill>
                <a:latin typeface="微软雅黑"/>
                <a:ea typeface="微软雅黑"/>
                <a:cs typeface="微软雅黑"/>
                <a:sym typeface="微软雅黑"/>
              </a:defRPr>
            </a:pPr>
            <a:endParaRPr/>
          </a:p>
        </p:txBody>
      </p:sp>
      <p:sp>
        <p:nvSpPr>
          <p:cNvPr id="917" name="线条"/>
          <p:cNvSpPr/>
          <p:nvPr/>
        </p:nvSpPr>
        <p:spPr>
          <a:xfrm>
            <a:off x="9117383" y="7830787"/>
            <a:ext cx="460024" cy="113684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18"/>
                  <a:pt x="0" y="40"/>
                </a:cubicBezTo>
                <a:lnTo>
                  <a:pt x="0" y="21560"/>
                </a:lnTo>
                <a:cubicBezTo>
                  <a:pt x="0" y="21582"/>
                  <a:pt x="9671" y="21600"/>
                  <a:pt x="21600" y="21600"/>
                </a:cubicBezTo>
              </a:path>
            </a:pathLst>
          </a:custGeom>
          <a:ln w="76200">
            <a:solidFill>
              <a:srgbClr val="FFBA02"/>
            </a:solidFill>
            <a:miter lim="400000"/>
          </a:ln>
        </p:spPr>
        <p:txBody>
          <a:bodyPr tIns="91439" bIns="91439"/>
          <a:lstStyle/>
          <a:p>
            <a:pPr algn="l" defTabSz="1828800">
              <a:defRPr sz="3200">
                <a:solidFill>
                  <a:srgbClr val="000000"/>
                </a:solidFill>
                <a:latin typeface="微软雅黑"/>
                <a:ea typeface="微软雅黑"/>
                <a:cs typeface="微软雅黑"/>
                <a:sym typeface="微软雅黑"/>
              </a:defRPr>
            </a:pPr>
            <a:endParaRPr/>
          </a:p>
        </p:txBody>
      </p:sp>
      <p:sp>
        <p:nvSpPr>
          <p:cNvPr id="918" name="法定盈余公积：转增资本、弥补亏损…"/>
          <p:cNvSpPr txBox="1"/>
          <p:nvPr/>
        </p:nvSpPr>
        <p:spPr>
          <a:xfrm>
            <a:off x="9900453" y="7649908"/>
            <a:ext cx="10172701" cy="149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1828800">
              <a:lnSpc>
                <a:spcPct val="120000"/>
              </a:lnSpc>
              <a:defRPr sz="3600">
                <a:latin typeface="微软雅黑"/>
                <a:ea typeface="微软雅黑"/>
                <a:cs typeface="微软雅黑"/>
                <a:sym typeface="微软雅黑"/>
              </a:defRPr>
            </a:pPr>
            <a:r>
              <a:t>法定盈余公积：转增资本、弥补亏损</a:t>
            </a:r>
          </a:p>
          <a:p>
            <a:pPr algn="l" defTabSz="1828800">
              <a:lnSpc>
                <a:spcPct val="120000"/>
              </a:lnSpc>
              <a:defRPr sz="3600">
                <a:latin typeface="微软雅黑"/>
                <a:ea typeface="微软雅黑"/>
                <a:cs typeface="微软雅黑"/>
                <a:sym typeface="微软雅黑"/>
              </a:defRPr>
            </a:pPr>
            <a:r>
              <a:t>任意盈余公积：任意公积金提取比例由投资者决议</a:t>
            </a:r>
          </a:p>
        </p:txBody>
      </p:sp>
      <p:sp>
        <p:nvSpPr>
          <p:cNvPr id="919" name="三、所有者权益"/>
          <p:cNvSpPr txBox="1"/>
          <p:nvPr/>
        </p:nvSpPr>
        <p:spPr>
          <a:xfrm>
            <a:off x="8558212" y="1492777"/>
            <a:ext cx="7267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三、所有者权益</a:t>
            </a:r>
          </a:p>
        </p:txBody>
      </p:sp>
      <p:sp>
        <p:nvSpPr>
          <p:cNvPr id="920" name="线条"/>
          <p:cNvSpPr/>
          <p:nvPr/>
        </p:nvSpPr>
        <p:spPr>
          <a:xfrm>
            <a:off x="11169974" y="3594858"/>
            <a:ext cx="2044052" cy="1"/>
          </a:xfrm>
          <a:prstGeom prst="line">
            <a:avLst/>
          </a:prstGeom>
          <a:ln w="25400">
            <a:solidFill>
              <a:srgbClr val="FFFFFF"/>
            </a:solidFill>
            <a:miter lim="400000"/>
          </a:ln>
        </p:spPr>
        <p:txBody>
          <a:bodyPr lIns="71437" tIns="71437" rIns="71437" bIns="71437" anchor="ctr"/>
          <a:lstStyle/>
          <a:p>
            <a:pPr defTabSz="821531">
              <a:defRPr sz="3200">
                <a:solidFill>
                  <a:srgbClr val="000000"/>
                </a:solidFill>
              </a:defRPr>
            </a:pPr>
            <a:endParaRP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922" name="四、收入"/>
          <p:cNvSpPr txBox="1"/>
          <p:nvPr/>
        </p:nvSpPr>
        <p:spPr>
          <a:xfrm>
            <a:off x="10082212" y="1452269"/>
            <a:ext cx="4219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四、收入</a:t>
            </a:r>
          </a:p>
        </p:txBody>
      </p:sp>
      <p:sp>
        <p:nvSpPr>
          <p:cNvPr id="923" name="收入的分类"/>
          <p:cNvSpPr txBox="1"/>
          <p:nvPr/>
        </p:nvSpPr>
        <p:spPr>
          <a:xfrm>
            <a:off x="2374401" y="7356678"/>
            <a:ext cx="2608581" cy="8559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3800" b="1">
                <a:latin typeface="Helvetica"/>
                <a:ea typeface="Helvetica"/>
                <a:cs typeface="Helvetica"/>
                <a:sym typeface="Helvetica"/>
              </a:defRPr>
            </a:lvl1pPr>
          </a:lstStyle>
          <a:p>
            <a:r>
              <a:t>收入的分类</a:t>
            </a:r>
          </a:p>
        </p:txBody>
      </p:sp>
      <p:sp>
        <p:nvSpPr>
          <p:cNvPr id="924" name="线条"/>
          <p:cNvSpPr/>
          <p:nvPr/>
        </p:nvSpPr>
        <p:spPr>
          <a:xfrm>
            <a:off x="5400099" y="6527492"/>
            <a:ext cx="460024" cy="277315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18"/>
                  <a:pt x="0" y="40"/>
                </a:cubicBezTo>
                <a:lnTo>
                  <a:pt x="0" y="21560"/>
                </a:lnTo>
                <a:cubicBezTo>
                  <a:pt x="0" y="21582"/>
                  <a:pt x="9671" y="21600"/>
                  <a:pt x="21600" y="21600"/>
                </a:cubicBezTo>
              </a:path>
            </a:pathLst>
          </a:custGeom>
          <a:ln w="76200">
            <a:solidFill>
              <a:srgbClr val="FFBA02"/>
            </a:solidFill>
            <a:miter lim="400000"/>
          </a:ln>
        </p:spPr>
        <p:txBody>
          <a:bodyPr tIns="91439" bIns="91439"/>
          <a:lstStyle/>
          <a:p>
            <a:pPr algn="l" defTabSz="1828800">
              <a:defRPr sz="3200">
                <a:solidFill>
                  <a:srgbClr val="000000"/>
                </a:solidFill>
                <a:latin typeface="微软雅黑"/>
                <a:ea typeface="微软雅黑"/>
                <a:cs typeface="微软雅黑"/>
                <a:sym typeface="微软雅黑"/>
              </a:defRPr>
            </a:pPr>
            <a:endParaRPr/>
          </a:p>
        </p:txBody>
      </p:sp>
      <p:sp>
        <p:nvSpPr>
          <p:cNvPr id="925" name="主营业务收入：企业完成其经营目标而从事的日常活动中的主要项目，可根据企业营业执照上规定业务范围确定。"/>
          <p:cNvSpPr txBox="1"/>
          <p:nvPr/>
        </p:nvSpPr>
        <p:spPr>
          <a:xfrm>
            <a:off x="6223526" y="6098175"/>
            <a:ext cx="15654797" cy="14401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lnSpc>
                <a:spcPct val="120000"/>
              </a:lnSpc>
              <a:defRPr sz="3200">
                <a:latin typeface="微软雅黑"/>
                <a:ea typeface="微软雅黑"/>
                <a:cs typeface="微软雅黑"/>
                <a:sym typeface="微软雅黑"/>
              </a:defRPr>
            </a:lvl1pPr>
          </a:lstStyle>
          <a:p>
            <a:r>
              <a:t>主营业务收入：企业完成其经营目标而从事的日常活动中的主要项目，可根据企业营业执照上规定业务范围确定。</a:t>
            </a:r>
          </a:p>
        </p:txBody>
      </p:sp>
      <p:sp>
        <p:nvSpPr>
          <p:cNvPr id="926" name="其他业务收入：材料、物质销售收入；包装物、固定资产租金收入；没收逾期未退包装物的押金；采取收取手续费的方式销售商品时收得的手续费的收入；无形资产转让使用权的收入。"/>
          <p:cNvSpPr txBox="1"/>
          <p:nvPr/>
        </p:nvSpPr>
        <p:spPr>
          <a:xfrm>
            <a:off x="6223526" y="8266403"/>
            <a:ext cx="15786073" cy="21259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lnSpc>
                <a:spcPct val="120000"/>
              </a:lnSpc>
              <a:defRPr sz="3200">
                <a:latin typeface="微软雅黑"/>
                <a:ea typeface="微软雅黑"/>
                <a:cs typeface="微软雅黑"/>
                <a:sym typeface="微软雅黑"/>
              </a:defRPr>
            </a:lvl1pPr>
          </a:lstStyle>
          <a:p>
            <a:r>
              <a:t>其他业务收入：材料、物质销售收入；包装物、固定资产租金收入；没收逾期未退包装物的押金；采取收取手续费的方式销售商品时收得的手续费的收入；无形资产转让使用权的收入。</a:t>
            </a:r>
          </a:p>
        </p:txBody>
      </p:sp>
      <p:sp>
        <p:nvSpPr>
          <p:cNvPr id="927" name="线条"/>
          <p:cNvSpPr/>
          <p:nvPr/>
        </p:nvSpPr>
        <p:spPr>
          <a:xfrm>
            <a:off x="11169974" y="3594858"/>
            <a:ext cx="2044052" cy="1"/>
          </a:xfrm>
          <a:prstGeom prst="line">
            <a:avLst/>
          </a:prstGeom>
          <a:ln w="25400">
            <a:solidFill>
              <a:srgbClr val="FFFFFF"/>
            </a:solidFill>
            <a:miter lim="400000"/>
          </a:ln>
        </p:spPr>
        <p:txBody>
          <a:bodyPr lIns="71437" tIns="71437" rIns="71437" bIns="71437" anchor="ctr"/>
          <a:lstStyle/>
          <a:p>
            <a:pPr defTabSz="821531">
              <a:defRPr sz="3200">
                <a:solidFill>
                  <a:srgbClr val="000000"/>
                </a:solidFill>
              </a:defRPr>
            </a:pPr>
            <a:endParaRPr/>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929" name="五、费用"/>
          <p:cNvSpPr txBox="1"/>
          <p:nvPr/>
        </p:nvSpPr>
        <p:spPr>
          <a:xfrm>
            <a:off x="10082212" y="1172769"/>
            <a:ext cx="4219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五、费用</a:t>
            </a:r>
          </a:p>
        </p:txBody>
      </p:sp>
      <p:sp>
        <p:nvSpPr>
          <p:cNvPr id="930" name="线条"/>
          <p:cNvSpPr/>
          <p:nvPr/>
        </p:nvSpPr>
        <p:spPr>
          <a:xfrm>
            <a:off x="6897699" y="9144488"/>
            <a:ext cx="460025" cy="251852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18"/>
                  <a:pt x="0" y="40"/>
                </a:cubicBezTo>
                <a:lnTo>
                  <a:pt x="0" y="21560"/>
                </a:lnTo>
                <a:cubicBezTo>
                  <a:pt x="0" y="21582"/>
                  <a:pt x="9671" y="21600"/>
                  <a:pt x="21600" y="21600"/>
                </a:cubicBezTo>
              </a:path>
            </a:pathLst>
          </a:custGeom>
          <a:ln w="76200">
            <a:solidFill>
              <a:srgbClr val="FFBA02"/>
            </a:solidFill>
            <a:miter lim="400000"/>
          </a:ln>
        </p:spPr>
        <p:txBody>
          <a:bodyPr tIns="91439" bIns="91439"/>
          <a:lstStyle/>
          <a:p>
            <a:pPr algn="l" defTabSz="1828800">
              <a:defRPr sz="3200">
                <a:solidFill>
                  <a:srgbClr val="000000"/>
                </a:solidFill>
                <a:latin typeface="微软雅黑"/>
                <a:ea typeface="微软雅黑"/>
                <a:cs typeface="微软雅黑"/>
                <a:sym typeface="微软雅黑"/>
              </a:defRPr>
            </a:pPr>
            <a:endParaRPr/>
          </a:p>
        </p:txBody>
      </p:sp>
      <p:sp>
        <p:nvSpPr>
          <p:cNvPr id="931" name="工厂"/>
          <p:cNvSpPr txBox="1"/>
          <p:nvPr/>
        </p:nvSpPr>
        <p:spPr>
          <a:xfrm>
            <a:off x="2015410" y="7938198"/>
            <a:ext cx="1109981" cy="8178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3600">
                <a:latin typeface="Helvetica"/>
                <a:ea typeface="Helvetica"/>
                <a:cs typeface="Helvetica"/>
                <a:sym typeface="Helvetica"/>
              </a:defRPr>
            </a:lvl1pPr>
          </a:lstStyle>
          <a:p>
            <a:r>
              <a:t>工厂</a:t>
            </a:r>
          </a:p>
        </p:txBody>
      </p:sp>
      <p:sp>
        <p:nvSpPr>
          <p:cNvPr id="932" name="销售部门"/>
          <p:cNvSpPr txBox="1"/>
          <p:nvPr/>
        </p:nvSpPr>
        <p:spPr>
          <a:xfrm>
            <a:off x="4138991" y="12227724"/>
            <a:ext cx="2024381" cy="8178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3600">
                <a:latin typeface="Helvetica"/>
                <a:ea typeface="Helvetica"/>
                <a:cs typeface="Helvetica"/>
                <a:sym typeface="Helvetica"/>
              </a:defRPr>
            </a:lvl1pPr>
          </a:lstStyle>
          <a:p>
            <a:r>
              <a:t>销售部门</a:t>
            </a:r>
          </a:p>
        </p:txBody>
      </p:sp>
      <p:sp>
        <p:nvSpPr>
          <p:cNvPr id="933" name="管理部门"/>
          <p:cNvSpPr txBox="1"/>
          <p:nvPr/>
        </p:nvSpPr>
        <p:spPr>
          <a:xfrm>
            <a:off x="4138991" y="9994808"/>
            <a:ext cx="2024381" cy="8178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3600">
                <a:latin typeface="Helvetica"/>
                <a:ea typeface="Helvetica"/>
                <a:cs typeface="Helvetica"/>
                <a:sym typeface="Helvetica"/>
              </a:defRPr>
            </a:lvl1pPr>
          </a:lstStyle>
          <a:p>
            <a:r>
              <a:t>管理部门</a:t>
            </a:r>
          </a:p>
        </p:txBody>
      </p:sp>
      <p:sp>
        <p:nvSpPr>
          <p:cNvPr id="934" name="车间"/>
          <p:cNvSpPr txBox="1"/>
          <p:nvPr/>
        </p:nvSpPr>
        <p:spPr>
          <a:xfrm>
            <a:off x="4596191" y="6037551"/>
            <a:ext cx="1109981" cy="8178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3600">
                <a:latin typeface="Helvetica"/>
                <a:ea typeface="Helvetica"/>
                <a:cs typeface="Helvetica"/>
                <a:sym typeface="Helvetica"/>
              </a:defRPr>
            </a:lvl1pPr>
          </a:lstStyle>
          <a:p>
            <a:r>
              <a:t>车间</a:t>
            </a:r>
          </a:p>
        </p:txBody>
      </p:sp>
      <p:sp>
        <p:nvSpPr>
          <p:cNvPr id="935" name="直接材料…"/>
          <p:cNvSpPr txBox="1"/>
          <p:nvPr/>
        </p:nvSpPr>
        <p:spPr>
          <a:xfrm>
            <a:off x="7592007" y="4259551"/>
            <a:ext cx="14776583" cy="43738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1828800">
              <a:lnSpc>
                <a:spcPct val="120000"/>
              </a:lnSpc>
              <a:defRPr sz="3600">
                <a:latin typeface="Helvetica"/>
                <a:ea typeface="Helvetica"/>
                <a:cs typeface="Helvetica"/>
                <a:sym typeface="Helvetica"/>
              </a:defRPr>
            </a:pPr>
            <a:r>
              <a:t>直接材料</a:t>
            </a:r>
          </a:p>
          <a:p>
            <a:pPr algn="l" defTabSz="1828800">
              <a:lnSpc>
                <a:spcPct val="120000"/>
              </a:lnSpc>
              <a:defRPr sz="3600">
                <a:latin typeface="Helvetica"/>
                <a:ea typeface="Helvetica"/>
                <a:cs typeface="Helvetica"/>
                <a:sym typeface="Helvetica"/>
              </a:defRPr>
            </a:pPr>
            <a:r>
              <a:t>直接人工</a:t>
            </a:r>
          </a:p>
          <a:p>
            <a:pPr algn="l" defTabSz="1828800">
              <a:lnSpc>
                <a:spcPct val="120000"/>
              </a:lnSpc>
              <a:defRPr sz="3600">
                <a:latin typeface="Helvetica"/>
                <a:ea typeface="Helvetica"/>
                <a:cs typeface="Helvetica"/>
                <a:sym typeface="Helvetica"/>
              </a:defRPr>
            </a:pPr>
            <a:r>
              <a:t>其他直接费用</a:t>
            </a:r>
          </a:p>
          <a:p>
            <a:pPr algn="l" defTabSz="1828800">
              <a:defRPr sz="3600" b="1">
                <a:latin typeface="Helvetica"/>
                <a:ea typeface="Helvetica"/>
                <a:cs typeface="Helvetica"/>
                <a:sym typeface="Helvetica"/>
              </a:defRPr>
            </a:pPr>
            <a:r>
              <a:t>制造费用</a:t>
            </a:r>
            <a:r>
              <a:rPr b="0"/>
              <a:t>（直接费用）：车间发生的除上述费用以外的费用如车间管理人员工资，福利费、办公费、设备折旧费、修理费、水电费、劳动保护费、机物料消费。月底分配计入产品生产成本。</a:t>
            </a:r>
          </a:p>
        </p:txBody>
      </p:sp>
      <p:sp>
        <p:nvSpPr>
          <p:cNvPr id="936" name="直接计入产品成本（生产成本）"/>
          <p:cNvSpPr txBox="1"/>
          <p:nvPr/>
        </p:nvSpPr>
        <p:spPr>
          <a:xfrm>
            <a:off x="10976299" y="4602853"/>
            <a:ext cx="6596381" cy="8178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p>
            <a:pPr algn="l" defTabSz="1828800">
              <a:defRPr sz="3600">
                <a:latin typeface="Helvetica"/>
                <a:ea typeface="Helvetica"/>
                <a:cs typeface="Helvetica"/>
                <a:sym typeface="Helvetica"/>
              </a:defRPr>
            </a:pPr>
            <a:r>
              <a:t>直接计入产品成本</a:t>
            </a:r>
            <a:r>
              <a:rPr b="1"/>
              <a:t>（生产成本）</a:t>
            </a:r>
          </a:p>
        </p:txBody>
      </p:sp>
      <p:sp>
        <p:nvSpPr>
          <p:cNvPr id="937" name="管理费用：行政管理部门发生的费用。工资、福利费、折旧费、房产税、土地使用税、印花税、车船使用税，防洪保安费、办公费、差旅费、执行费等。…"/>
          <p:cNvSpPr txBox="1"/>
          <p:nvPr/>
        </p:nvSpPr>
        <p:spPr>
          <a:xfrm>
            <a:off x="7611751" y="9073364"/>
            <a:ext cx="14455727" cy="2722880"/>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1828800">
              <a:defRPr sz="3600" b="1">
                <a:latin typeface="Helvetica"/>
                <a:ea typeface="Helvetica"/>
                <a:cs typeface="Helvetica"/>
                <a:sym typeface="Helvetica"/>
              </a:defRPr>
            </a:pPr>
            <a:r>
              <a:t>管理费用：</a:t>
            </a:r>
            <a:r>
              <a:rPr b="0"/>
              <a:t>行政管理部门发生的费用。工资、福利费、折旧费、房产税、土地使用税、印花税、车船使用税，防洪保安费、办公费、差旅费、执行费等。</a:t>
            </a:r>
          </a:p>
          <a:p>
            <a:pPr algn="l" defTabSz="1828800">
              <a:defRPr sz="3600" b="1">
                <a:latin typeface="Helvetica"/>
                <a:ea typeface="Helvetica"/>
                <a:cs typeface="Helvetica"/>
                <a:sym typeface="Helvetica"/>
              </a:defRPr>
            </a:pPr>
            <a:r>
              <a:t>财务费：</a:t>
            </a:r>
            <a:r>
              <a:rPr b="0"/>
              <a:t>和银行发生的费用，利息收支。</a:t>
            </a:r>
          </a:p>
        </p:txBody>
      </p:sp>
      <p:sp>
        <p:nvSpPr>
          <p:cNvPr id="938" name="销售费用：销售费、广告费、销售人员工资、福利费、差旅费、办公费等。"/>
          <p:cNvSpPr txBox="1"/>
          <p:nvPr/>
        </p:nvSpPr>
        <p:spPr>
          <a:xfrm>
            <a:off x="7605401" y="11941279"/>
            <a:ext cx="13338176" cy="14528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1828800">
              <a:defRPr sz="3600" b="1">
                <a:latin typeface="Helvetica"/>
                <a:ea typeface="Helvetica"/>
                <a:cs typeface="Helvetica"/>
                <a:sym typeface="Helvetica"/>
              </a:defRPr>
            </a:pPr>
            <a:r>
              <a:t>销售费用：</a:t>
            </a:r>
            <a:r>
              <a:rPr b="0"/>
              <a:t>销售费、广告费、销售人员工资、福利费、差旅费、办公费等。</a:t>
            </a:r>
          </a:p>
        </p:txBody>
      </p:sp>
      <p:sp>
        <p:nvSpPr>
          <p:cNvPr id="939" name="线条"/>
          <p:cNvSpPr/>
          <p:nvPr/>
        </p:nvSpPr>
        <p:spPr>
          <a:xfrm>
            <a:off x="10402576" y="4853788"/>
            <a:ext cx="152401" cy="7905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152"/>
                  <a:pt x="21600" y="340"/>
                </a:cubicBezTo>
                <a:lnTo>
                  <a:pt x="21600" y="21260"/>
                </a:lnTo>
                <a:cubicBezTo>
                  <a:pt x="21600" y="21448"/>
                  <a:pt x="11929" y="21600"/>
                  <a:pt x="0" y="21600"/>
                </a:cubicBezTo>
              </a:path>
            </a:pathLst>
          </a:custGeom>
          <a:ln w="12700">
            <a:solidFill>
              <a:srgbClr val="000000"/>
            </a:solidFill>
          </a:ln>
        </p:spPr>
        <p:txBody>
          <a:bodyPr tIns="91439" bIns="91439"/>
          <a:lstStyle/>
          <a:p>
            <a:pPr algn="l" defTabSz="1828800">
              <a:defRPr sz="2800">
                <a:solidFill>
                  <a:srgbClr val="000000"/>
                </a:solidFill>
                <a:latin typeface="微软雅黑"/>
                <a:ea typeface="微软雅黑"/>
                <a:cs typeface="微软雅黑"/>
                <a:sym typeface="微软雅黑"/>
              </a:defRPr>
            </a:pPr>
            <a:endParaRPr/>
          </a:p>
        </p:txBody>
      </p:sp>
      <p:sp>
        <p:nvSpPr>
          <p:cNvPr id="940" name="线条"/>
          <p:cNvSpPr/>
          <p:nvPr/>
        </p:nvSpPr>
        <p:spPr>
          <a:xfrm>
            <a:off x="6897699" y="4457869"/>
            <a:ext cx="460025" cy="416913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18"/>
                  <a:pt x="0" y="40"/>
                </a:cubicBezTo>
                <a:lnTo>
                  <a:pt x="0" y="21560"/>
                </a:lnTo>
                <a:cubicBezTo>
                  <a:pt x="0" y="21582"/>
                  <a:pt x="9671" y="21600"/>
                  <a:pt x="21600" y="21600"/>
                </a:cubicBezTo>
              </a:path>
            </a:pathLst>
          </a:custGeom>
          <a:ln w="76200">
            <a:solidFill>
              <a:srgbClr val="FFBA02"/>
            </a:solidFill>
            <a:miter lim="400000"/>
          </a:ln>
        </p:spPr>
        <p:txBody>
          <a:bodyPr tIns="91439" bIns="91439"/>
          <a:lstStyle/>
          <a:p>
            <a:pPr algn="l" defTabSz="1828800">
              <a:defRPr sz="3200">
                <a:solidFill>
                  <a:srgbClr val="000000"/>
                </a:solidFill>
                <a:latin typeface="微软雅黑"/>
                <a:ea typeface="微软雅黑"/>
                <a:cs typeface="微软雅黑"/>
                <a:sym typeface="微软雅黑"/>
              </a:defRPr>
            </a:pPr>
            <a:endParaRPr/>
          </a:p>
        </p:txBody>
      </p:sp>
      <p:sp>
        <p:nvSpPr>
          <p:cNvPr id="941" name="线条"/>
          <p:cNvSpPr/>
          <p:nvPr/>
        </p:nvSpPr>
        <p:spPr>
          <a:xfrm>
            <a:off x="6897699" y="12180494"/>
            <a:ext cx="460025" cy="91234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18"/>
                  <a:pt x="0" y="40"/>
                </a:cubicBezTo>
                <a:lnTo>
                  <a:pt x="0" y="21560"/>
                </a:lnTo>
                <a:cubicBezTo>
                  <a:pt x="0" y="21582"/>
                  <a:pt x="9671" y="21600"/>
                  <a:pt x="21600" y="21600"/>
                </a:cubicBezTo>
              </a:path>
            </a:pathLst>
          </a:custGeom>
          <a:ln w="76200">
            <a:solidFill>
              <a:srgbClr val="FFBA02"/>
            </a:solidFill>
            <a:miter lim="400000"/>
          </a:ln>
        </p:spPr>
        <p:txBody>
          <a:bodyPr tIns="91439" bIns="91439"/>
          <a:lstStyle/>
          <a:p>
            <a:pPr algn="l" defTabSz="1828800">
              <a:defRPr sz="3200">
                <a:solidFill>
                  <a:srgbClr val="000000"/>
                </a:solidFill>
                <a:latin typeface="微软雅黑"/>
                <a:ea typeface="微软雅黑"/>
                <a:cs typeface="微软雅黑"/>
                <a:sym typeface="微软雅黑"/>
              </a:defRPr>
            </a:pPr>
            <a:endParaRPr/>
          </a:p>
        </p:txBody>
      </p:sp>
      <p:sp>
        <p:nvSpPr>
          <p:cNvPr id="942" name="线条"/>
          <p:cNvSpPr/>
          <p:nvPr/>
        </p:nvSpPr>
        <p:spPr>
          <a:xfrm>
            <a:off x="3354723" y="6262572"/>
            <a:ext cx="460025" cy="416913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18"/>
                  <a:pt x="0" y="40"/>
                </a:cubicBezTo>
                <a:lnTo>
                  <a:pt x="0" y="21560"/>
                </a:lnTo>
                <a:cubicBezTo>
                  <a:pt x="0" y="21582"/>
                  <a:pt x="9671" y="21600"/>
                  <a:pt x="21600" y="21600"/>
                </a:cubicBezTo>
              </a:path>
            </a:pathLst>
          </a:custGeom>
          <a:ln w="76200">
            <a:solidFill>
              <a:srgbClr val="FFBA02"/>
            </a:solidFill>
            <a:miter lim="400000"/>
          </a:ln>
        </p:spPr>
        <p:txBody>
          <a:bodyPr tIns="91439" bIns="91439"/>
          <a:lstStyle/>
          <a:p>
            <a:pPr algn="l" defTabSz="1828800">
              <a:defRPr sz="3200">
                <a:solidFill>
                  <a:srgbClr val="000000"/>
                </a:solidFill>
                <a:latin typeface="微软雅黑"/>
                <a:ea typeface="微软雅黑"/>
                <a:cs typeface="微软雅黑"/>
                <a:sym typeface="微软雅黑"/>
              </a:defRPr>
            </a:pPr>
            <a:endParaRPr/>
          </a:p>
        </p:txBody>
      </p:sp>
      <p:sp>
        <p:nvSpPr>
          <p:cNvPr id="943" name="线条"/>
          <p:cNvSpPr/>
          <p:nvPr/>
        </p:nvSpPr>
        <p:spPr>
          <a:xfrm flipH="1">
            <a:off x="10037066" y="4385020"/>
            <a:ext cx="460025" cy="125354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18"/>
                  <a:pt x="0" y="40"/>
                </a:cubicBezTo>
                <a:lnTo>
                  <a:pt x="0" y="21560"/>
                </a:lnTo>
                <a:cubicBezTo>
                  <a:pt x="0" y="21582"/>
                  <a:pt x="9671" y="21600"/>
                  <a:pt x="21600" y="21600"/>
                </a:cubicBezTo>
              </a:path>
            </a:pathLst>
          </a:custGeom>
          <a:ln w="76200">
            <a:solidFill>
              <a:srgbClr val="FFBA02"/>
            </a:solidFill>
            <a:miter lim="400000"/>
          </a:ln>
        </p:spPr>
        <p:txBody>
          <a:bodyPr tIns="91439" bIns="91439"/>
          <a:lstStyle/>
          <a:p>
            <a:pPr algn="l" defTabSz="1828800">
              <a:defRPr sz="3200">
                <a:solidFill>
                  <a:srgbClr val="000000"/>
                </a:solidFill>
                <a:latin typeface="微软雅黑"/>
                <a:ea typeface="微软雅黑"/>
                <a:cs typeface="微软雅黑"/>
                <a:sym typeface="微软雅黑"/>
              </a:defRPr>
            </a:pPr>
            <a:endParaRPr/>
          </a:p>
        </p:txBody>
      </p:sp>
      <p:sp>
        <p:nvSpPr>
          <p:cNvPr id="944" name="线条"/>
          <p:cNvSpPr/>
          <p:nvPr/>
        </p:nvSpPr>
        <p:spPr>
          <a:xfrm>
            <a:off x="11169974" y="3207434"/>
            <a:ext cx="2044052" cy="1"/>
          </a:xfrm>
          <a:prstGeom prst="line">
            <a:avLst/>
          </a:prstGeom>
          <a:ln w="25400">
            <a:solidFill>
              <a:srgbClr val="FFFFFF"/>
            </a:solidFill>
            <a:miter lim="400000"/>
          </a:ln>
        </p:spPr>
        <p:txBody>
          <a:bodyPr lIns="71437" tIns="71437" rIns="71437" bIns="71437" anchor="ctr"/>
          <a:lstStyle/>
          <a:p>
            <a:pPr defTabSz="821531">
              <a:defRPr sz="3200">
                <a:solidFill>
                  <a:srgbClr val="000000"/>
                </a:solidFill>
              </a:defRPr>
            </a:pPr>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208" name="营改增实施措施"/>
          <p:cNvSpPr txBox="1"/>
          <p:nvPr/>
        </p:nvSpPr>
        <p:spPr>
          <a:xfrm>
            <a:off x="8558212" y="1906013"/>
            <a:ext cx="7267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营改增实施措施</a:t>
            </a:r>
          </a:p>
        </p:txBody>
      </p:sp>
      <p:sp>
        <p:nvSpPr>
          <p:cNvPr id="209" name="线条"/>
          <p:cNvSpPr/>
          <p:nvPr/>
        </p:nvSpPr>
        <p:spPr>
          <a:xfrm>
            <a:off x="11169974" y="3624659"/>
            <a:ext cx="2044052" cy="1"/>
          </a:xfrm>
          <a:prstGeom prst="line">
            <a:avLst/>
          </a:prstGeom>
          <a:ln w="25400">
            <a:solidFill>
              <a:srgbClr val="FFFFFF"/>
            </a:solidFill>
            <a:miter lim="400000"/>
          </a:ln>
        </p:spPr>
        <p:txBody>
          <a:bodyPr lIns="71437" tIns="71437" rIns="71437" bIns="71437" anchor="ctr"/>
          <a:lstStyle/>
          <a:p>
            <a:pPr defTabSz="821531">
              <a:defRPr sz="3200">
                <a:solidFill>
                  <a:srgbClr val="000000"/>
                </a:solidFill>
              </a:defRPr>
            </a:pPr>
            <a:endParaRPr/>
          </a:p>
        </p:txBody>
      </p:sp>
      <p:sp>
        <p:nvSpPr>
          <p:cNvPr id="210" name="一次性将建筑业、房地产业、金融业、生活服务业全部纳入试点范围…"/>
          <p:cNvSpPr/>
          <p:nvPr/>
        </p:nvSpPr>
        <p:spPr>
          <a:xfrm>
            <a:off x="3045295" y="5930302"/>
            <a:ext cx="18571369" cy="47902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just" defTabSz="1377950">
              <a:lnSpc>
                <a:spcPct val="150000"/>
              </a:lnSpc>
              <a:defRPr sz="4800">
                <a:latin typeface="Lantinghei SC Extralight"/>
                <a:ea typeface="Lantinghei SC Extralight"/>
                <a:cs typeface="Lantinghei SC Extralight"/>
                <a:sym typeface="Lantinghei SC Extralight"/>
              </a:defRPr>
            </a:pPr>
            <a:r>
              <a:t>一次性将建筑业、房地产业、金融业、生活服务业</a:t>
            </a:r>
            <a:r>
              <a:rPr u="sng">
                <a:latin typeface="Lantinghei SC Demibold"/>
                <a:ea typeface="Lantinghei SC Demibold"/>
                <a:cs typeface="Lantinghei SC Demibold"/>
                <a:sym typeface="Lantinghei SC Demibold"/>
              </a:rPr>
              <a:t>全部</a:t>
            </a:r>
            <a:r>
              <a:t>纳入试点范围</a:t>
            </a:r>
          </a:p>
          <a:p>
            <a:pPr algn="just" defTabSz="1377950">
              <a:lnSpc>
                <a:spcPct val="150000"/>
              </a:lnSpc>
              <a:defRPr sz="4800">
                <a:latin typeface="Lantinghei SC Extralight"/>
                <a:ea typeface="Lantinghei SC Extralight"/>
                <a:cs typeface="Lantinghei SC Extralight"/>
                <a:sym typeface="Lantinghei SC Extralight"/>
              </a:defRPr>
            </a:pPr>
            <a:r>
              <a:t>将</a:t>
            </a:r>
            <a:r>
              <a:rPr u="sng">
                <a:latin typeface="Lantinghei SC Demibold"/>
                <a:ea typeface="Lantinghei SC Demibold"/>
                <a:cs typeface="Lantinghei SC Demibold"/>
                <a:sym typeface="Lantinghei SC Demibold"/>
              </a:rPr>
              <a:t>新增不动产所含增值税</a:t>
            </a:r>
            <a:r>
              <a:t>全部纳入抵扣范围</a:t>
            </a:r>
          </a:p>
          <a:p>
            <a:pPr algn="just" defTabSz="1377950">
              <a:lnSpc>
                <a:spcPct val="150000"/>
              </a:lnSpc>
              <a:defRPr sz="4800">
                <a:latin typeface="Lantinghei SC Extralight"/>
                <a:ea typeface="Lantinghei SC Extralight"/>
                <a:cs typeface="Lantinghei SC Extralight"/>
                <a:sym typeface="Lantinghei SC Extralight"/>
              </a:defRPr>
            </a:pPr>
            <a:r>
              <a:t>明确新增试点行业的原营业税优惠政策原则上予以</a:t>
            </a:r>
            <a:r>
              <a:rPr u="sng">
                <a:latin typeface="Lantinghei SC Demibold"/>
                <a:ea typeface="Lantinghei SC Demibold"/>
                <a:cs typeface="Lantinghei SC Demibold"/>
                <a:sym typeface="Lantinghei SC Demibold"/>
              </a:rPr>
              <a:t>延续</a:t>
            </a:r>
          </a:p>
          <a:p>
            <a:pPr algn="just" defTabSz="1377950">
              <a:lnSpc>
                <a:spcPct val="150000"/>
              </a:lnSpc>
              <a:defRPr sz="4800">
                <a:latin typeface="Lantinghei SC Extralight"/>
                <a:ea typeface="Lantinghei SC Extralight"/>
                <a:cs typeface="Lantinghei SC Extralight"/>
                <a:sym typeface="Lantinghei SC Extralight"/>
              </a:defRPr>
            </a:pPr>
            <a:r>
              <a:t>对老合同、老项目以及特定行业采取</a:t>
            </a:r>
            <a:r>
              <a:rPr u="sng">
                <a:latin typeface="Lantinghei SC Demibold"/>
                <a:ea typeface="Lantinghei SC Demibold"/>
                <a:cs typeface="Lantinghei SC Demibold"/>
                <a:sym typeface="Lantinghei SC Demibold"/>
              </a:rPr>
              <a:t>过渡性</a:t>
            </a:r>
            <a:r>
              <a:t>措施</a:t>
            </a:r>
          </a:p>
        </p:txBody>
      </p:sp>
      <p:grpSp>
        <p:nvGrpSpPr>
          <p:cNvPr id="213" name="成组"/>
          <p:cNvGrpSpPr/>
          <p:nvPr/>
        </p:nvGrpSpPr>
        <p:grpSpPr>
          <a:xfrm>
            <a:off x="2157736" y="6096916"/>
            <a:ext cx="592787" cy="592787"/>
            <a:chOff x="0" y="0"/>
            <a:chExt cx="592786" cy="592786"/>
          </a:xfrm>
        </p:grpSpPr>
        <p:sp>
          <p:nvSpPr>
            <p:cNvPr id="211" name="三角形"/>
            <p:cNvSpPr/>
            <p:nvPr/>
          </p:nvSpPr>
          <p:spPr>
            <a:xfrm rot="18900000" flipH="1">
              <a:off x="86811" y="86811"/>
              <a:ext cx="419164" cy="419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sp>
          <p:nvSpPr>
            <p:cNvPr id="212" name="线条"/>
            <p:cNvSpPr/>
            <p:nvPr/>
          </p:nvSpPr>
          <p:spPr>
            <a:xfrm flipV="1">
              <a:off x="127233" y="43010"/>
              <a:ext cx="1" cy="506767"/>
            </a:xfrm>
            <a:prstGeom prst="line">
              <a:avLst/>
            </a:pr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grpSp>
      <p:grpSp>
        <p:nvGrpSpPr>
          <p:cNvPr id="216" name="成组"/>
          <p:cNvGrpSpPr/>
          <p:nvPr/>
        </p:nvGrpSpPr>
        <p:grpSpPr>
          <a:xfrm>
            <a:off x="2157736" y="7371714"/>
            <a:ext cx="592787" cy="592787"/>
            <a:chOff x="0" y="0"/>
            <a:chExt cx="592786" cy="592786"/>
          </a:xfrm>
        </p:grpSpPr>
        <p:sp>
          <p:nvSpPr>
            <p:cNvPr id="214" name="三角形"/>
            <p:cNvSpPr/>
            <p:nvPr/>
          </p:nvSpPr>
          <p:spPr>
            <a:xfrm rot="18900000" flipH="1">
              <a:off x="86811" y="86811"/>
              <a:ext cx="419164" cy="419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sp>
          <p:nvSpPr>
            <p:cNvPr id="215" name="线条"/>
            <p:cNvSpPr/>
            <p:nvPr/>
          </p:nvSpPr>
          <p:spPr>
            <a:xfrm flipV="1">
              <a:off x="127233" y="43010"/>
              <a:ext cx="1" cy="506767"/>
            </a:xfrm>
            <a:prstGeom prst="line">
              <a:avLst/>
            </a:pr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grpSp>
      <p:grpSp>
        <p:nvGrpSpPr>
          <p:cNvPr id="219" name="成组"/>
          <p:cNvGrpSpPr/>
          <p:nvPr/>
        </p:nvGrpSpPr>
        <p:grpSpPr>
          <a:xfrm>
            <a:off x="2157736" y="8646511"/>
            <a:ext cx="592787" cy="592787"/>
            <a:chOff x="0" y="0"/>
            <a:chExt cx="592786" cy="592786"/>
          </a:xfrm>
        </p:grpSpPr>
        <p:sp>
          <p:nvSpPr>
            <p:cNvPr id="217" name="三角形"/>
            <p:cNvSpPr/>
            <p:nvPr/>
          </p:nvSpPr>
          <p:spPr>
            <a:xfrm rot="18900000" flipH="1">
              <a:off x="86811" y="86811"/>
              <a:ext cx="419164" cy="419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sp>
          <p:nvSpPr>
            <p:cNvPr id="218" name="线条"/>
            <p:cNvSpPr/>
            <p:nvPr/>
          </p:nvSpPr>
          <p:spPr>
            <a:xfrm flipV="1">
              <a:off x="127233" y="43010"/>
              <a:ext cx="1" cy="506767"/>
            </a:xfrm>
            <a:prstGeom prst="line">
              <a:avLst/>
            </a:pr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grpSp>
      <p:grpSp>
        <p:nvGrpSpPr>
          <p:cNvPr id="222" name="成组"/>
          <p:cNvGrpSpPr/>
          <p:nvPr/>
        </p:nvGrpSpPr>
        <p:grpSpPr>
          <a:xfrm>
            <a:off x="2157736" y="9921309"/>
            <a:ext cx="592787" cy="592787"/>
            <a:chOff x="0" y="0"/>
            <a:chExt cx="592786" cy="592786"/>
          </a:xfrm>
        </p:grpSpPr>
        <p:sp>
          <p:nvSpPr>
            <p:cNvPr id="220" name="三角形"/>
            <p:cNvSpPr/>
            <p:nvPr/>
          </p:nvSpPr>
          <p:spPr>
            <a:xfrm rot="18900000" flipH="1">
              <a:off x="86811" y="86811"/>
              <a:ext cx="419164" cy="419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sp>
          <p:nvSpPr>
            <p:cNvPr id="221" name="线条"/>
            <p:cNvSpPr/>
            <p:nvPr/>
          </p:nvSpPr>
          <p:spPr>
            <a:xfrm flipV="1">
              <a:off x="127233" y="43010"/>
              <a:ext cx="1" cy="506767"/>
            </a:xfrm>
            <a:prstGeom prst="line">
              <a:avLst/>
            </a:prstGeom>
            <a:noFill/>
            <a:ln w="25400" cap="flat">
              <a:solidFill>
                <a:srgbClr val="FFBA02"/>
              </a:solidFill>
              <a:prstDash val="solid"/>
              <a:miter lim="400000"/>
            </a:ln>
            <a:effectLst/>
          </p:spPr>
          <p:txBody>
            <a:bodyPr wrap="square" lIns="50800" tIns="50800" rIns="50800" bIns="50800" numCol="1" anchor="ctr">
              <a:noAutofit/>
            </a:bodyPr>
            <a:lstStyle/>
            <a:p>
              <a:pPr>
                <a:defRPr sz="3600"/>
              </a:pPr>
              <a:endParaRPr/>
            </a:p>
          </p:txBody>
        </p:sp>
      </p:gr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946" name="六、利润"/>
          <p:cNvSpPr txBox="1"/>
          <p:nvPr/>
        </p:nvSpPr>
        <p:spPr>
          <a:xfrm>
            <a:off x="10082212" y="1452269"/>
            <a:ext cx="4219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六、利润</a:t>
            </a:r>
          </a:p>
        </p:txBody>
      </p:sp>
      <p:sp>
        <p:nvSpPr>
          <p:cNvPr id="947" name="利得（营业外收入）：固定资产盘盈、处理固定资产净收益、出售无形资产收益、罚款净收入…"/>
          <p:cNvSpPr txBox="1"/>
          <p:nvPr/>
        </p:nvSpPr>
        <p:spPr>
          <a:xfrm>
            <a:off x="2619474" y="5769579"/>
            <a:ext cx="19145052" cy="367030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1828800">
              <a:lnSpc>
                <a:spcPct val="120000"/>
              </a:lnSpc>
              <a:defRPr sz="3600">
                <a:latin typeface="微软雅黑"/>
                <a:ea typeface="微软雅黑"/>
                <a:cs typeface="微软雅黑"/>
                <a:sym typeface="微软雅黑"/>
              </a:defRPr>
            </a:pPr>
            <a:r>
              <a:t>利得（营业外收入）：固定资产盘盈、处理固定资产净收益、出售无形资产收益、罚款净收入</a:t>
            </a:r>
          </a:p>
          <a:p>
            <a:pPr algn="l" defTabSz="1828800">
              <a:lnSpc>
                <a:spcPct val="120000"/>
              </a:lnSpc>
              <a:defRPr sz="3600">
                <a:latin typeface="微软雅黑"/>
                <a:ea typeface="微软雅黑"/>
                <a:cs typeface="微软雅黑"/>
                <a:sym typeface="微软雅黑"/>
              </a:defRPr>
            </a:pPr>
            <a:endParaRPr/>
          </a:p>
          <a:p>
            <a:pPr algn="l" defTabSz="1828800">
              <a:lnSpc>
                <a:spcPct val="120000"/>
              </a:lnSpc>
              <a:defRPr sz="3600">
                <a:latin typeface="微软雅黑"/>
                <a:ea typeface="微软雅黑"/>
                <a:cs typeface="微软雅黑"/>
                <a:sym typeface="微软雅黑"/>
              </a:defRPr>
            </a:pPr>
            <a:r>
              <a:t>损失（营业外支出）：图定资产盘亏、处理固定资产净损失、罚款净支出、捐赠支出、非正常支出等。</a:t>
            </a:r>
          </a:p>
        </p:txBody>
      </p:sp>
      <p:sp>
        <p:nvSpPr>
          <p:cNvPr id="948" name="三者关系：利润=收入-费用  反映企业在一定时期的经营成果，是编制动态表（利润表）的基础"/>
          <p:cNvSpPr txBox="1"/>
          <p:nvPr/>
        </p:nvSpPr>
        <p:spPr>
          <a:xfrm>
            <a:off x="1600795" y="9805605"/>
            <a:ext cx="21182411"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1828800">
              <a:lnSpc>
                <a:spcPct val="120000"/>
              </a:lnSpc>
              <a:defRPr sz="4000" b="1">
                <a:solidFill>
                  <a:srgbClr val="FFBA02"/>
                </a:solidFill>
                <a:latin typeface="Helvetica"/>
                <a:ea typeface="Helvetica"/>
                <a:cs typeface="Helvetica"/>
                <a:sym typeface="Helvetica"/>
              </a:defRPr>
            </a:lvl1pPr>
          </a:lstStyle>
          <a:p>
            <a:r>
              <a:t>三者关系：利润=收入-费用  反映企业在一定时期的经营成果，是编制动态表（利润表）的基础</a:t>
            </a:r>
          </a:p>
        </p:txBody>
      </p:sp>
      <p:sp>
        <p:nvSpPr>
          <p:cNvPr id="949" name="线条"/>
          <p:cNvSpPr/>
          <p:nvPr/>
        </p:nvSpPr>
        <p:spPr>
          <a:xfrm>
            <a:off x="11169974" y="3594858"/>
            <a:ext cx="2044052" cy="1"/>
          </a:xfrm>
          <a:prstGeom prst="line">
            <a:avLst/>
          </a:prstGeom>
          <a:ln w="25400">
            <a:solidFill>
              <a:srgbClr val="FFFFFF"/>
            </a:solidFill>
            <a:miter lim="400000"/>
          </a:ln>
        </p:spPr>
        <p:txBody>
          <a:bodyPr lIns="71437" tIns="71437" rIns="71437" bIns="71437" anchor="ctr"/>
          <a:lstStyle/>
          <a:p>
            <a:pPr defTabSz="821531">
              <a:defRPr sz="3200">
                <a:solidFill>
                  <a:srgbClr val="000000"/>
                </a:solidFill>
              </a:defRPr>
            </a:pPr>
            <a:endParaRP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951" name="矩形"/>
          <p:cNvSpPr/>
          <p:nvPr/>
        </p:nvSpPr>
        <p:spPr>
          <a:xfrm>
            <a:off x="8150771" y="4834880"/>
            <a:ext cx="6023174" cy="4046240"/>
          </a:xfrm>
          <a:prstGeom prst="rect">
            <a:avLst/>
          </a:prstGeom>
          <a:ln w="38100">
            <a:solidFill>
              <a:srgbClr val="FFC400"/>
            </a:solidFill>
            <a:miter lim="400000"/>
          </a:ln>
          <a:effectLst>
            <a:outerShdw blurRad="50800" dist="25400" dir="5400000" rotWithShape="0">
              <a:srgbClr val="FFC400">
                <a:alpha val="50000"/>
              </a:srgbClr>
            </a:outerShdw>
          </a:effectLst>
        </p:spPr>
        <p:txBody>
          <a:bodyPr lIns="71437" tIns="71437" rIns="71437" bIns="71437" anchor="ctr"/>
          <a:lstStyle/>
          <a:p>
            <a:pPr defTabSz="821531">
              <a:defRPr sz="3200"/>
            </a:pPr>
            <a:endParaRPr/>
          </a:p>
        </p:txBody>
      </p:sp>
      <p:sp>
        <p:nvSpPr>
          <p:cNvPr id="952" name="会计恒等式"/>
          <p:cNvSpPr txBox="1"/>
          <p:nvPr/>
        </p:nvSpPr>
        <p:spPr>
          <a:xfrm>
            <a:off x="11016702" y="6055988"/>
            <a:ext cx="5235576" cy="15652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latin typeface="Helvetica"/>
                <a:ea typeface="Helvetica"/>
                <a:cs typeface="Helvetica"/>
                <a:sym typeface="Helvetica"/>
              </a:defRPr>
            </a:lvl1pPr>
          </a:lstStyle>
          <a:p>
            <a:r>
              <a:t>会计恒等式</a:t>
            </a:r>
          </a:p>
        </p:txBody>
      </p:sp>
      <p:sp>
        <p:nvSpPr>
          <p:cNvPr id="953" name="重点"/>
          <p:cNvSpPr txBox="1"/>
          <p:nvPr/>
        </p:nvSpPr>
        <p:spPr>
          <a:xfrm>
            <a:off x="11128916" y="7431423"/>
            <a:ext cx="8667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2800" b="1">
                <a:solidFill>
                  <a:srgbClr val="FFBA02"/>
                </a:solidFill>
                <a:latin typeface="Helvetica"/>
                <a:ea typeface="Helvetica"/>
                <a:cs typeface="Helvetica"/>
                <a:sym typeface="Helvetica"/>
              </a:defRPr>
            </a:lvl1pPr>
          </a:lstStyle>
          <a:p>
            <a:r>
              <a:t>重点</a:t>
            </a:r>
          </a:p>
        </p:txBody>
      </p:sp>
      <p:grpSp>
        <p:nvGrpSpPr>
          <p:cNvPr id="956" name="成组"/>
          <p:cNvGrpSpPr/>
          <p:nvPr/>
        </p:nvGrpSpPr>
        <p:grpSpPr>
          <a:xfrm>
            <a:off x="8536493" y="5637707"/>
            <a:ext cx="2080054" cy="2401838"/>
            <a:chOff x="160892" y="0"/>
            <a:chExt cx="2080052" cy="2401837"/>
          </a:xfrm>
        </p:grpSpPr>
        <p:sp>
          <p:nvSpPr>
            <p:cNvPr id="954" name="多边形"/>
            <p:cNvSpPr/>
            <p:nvPr/>
          </p:nvSpPr>
          <p:spPr>
            <a:xfrm>
              <a:off x="160892" y="0"/>
              <a:ext cx="2080054" cy="24018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BA02"/>
            </a:solidFill>
            <a:ln w="12700" cap="flat">
              <a:noFill/>
              <a:miter lim="400000"/>
            </a:ln>
            <a:effectLst/>
          </p:spPr>
          <p:txBody>
            <a:bodyPr wrap="square" lIns="71437" tIns="71437" rIns="71437" bIns="71437" numCol="1" anchor="ctr">
              <a:noAutofit/>
            </a:bodyPr>
            <a:lstStyle/>
            <a:p>
              <a:pPr defTabSz="821531">
                <a:defRPr sz="3200"/>
              </a:pPr>
              <a:endParaRPr/>
            </a:p>
          </p:txBody>
        </p:sp>
        <p:sp>
          <p:nvSpPr>
            <p:cNvPr id="955" name="形状"/>
            <p:cNvSpPr/>
            <p:nvPr/>
          </p:nvSpPr>
          <p:spPr>
            <a:xfrm>
              <a:off x="650280" y="668839"/>
              <a:ext cx="1101278" cy="11001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395" y="0"/>
                  </a:lnTo>
                  <a:lnTo>
                    <a:pt x="0" y="0"/>
                  </a:lnTo>
                  <a:close/>
                  <a:moveTo>
                    <a:pt x="14486" y="1856"/>
                  </a:moveTo>
                  <a:lnTo>
                    <a:pt x="10950" y="8178"/>
                  </a:lnTo>
                  <a:lnTo>
                    <a:pt x="13040" y="11111"/>
                  </a:lnTo>
                  <a:lnTo>
                    <a:pt x="8480" y="12596"/>
                  </a:lnTo>
                  <a:lnTo>
                    <a:pt x="4483" y="19744"/>
                  </a:lnTo>
                  <a:lnTo>
                    <a:pt x="12508" y="16993"/>
                  </a:lnTo>
                  <a:lnTo>
                    <a:pt x="16049" y="21600"/>
                  </a:lnTo>
                  <a:lnTo>
                    <a:pt x="14981" y="16148"/>
                  </a:lnTo>
                  <a:lnTo>
                    <a:pt x="21600" y="13879"/>
                  </a:lnTo>
                  <a:lnTo>
                    <a:pt x="14486" y="1856"/>
                  </a:lnTo>
                  <a:close/>
                </a:path>
              </a:pathLst>
            </a:custGeom>
            <a:solidFill>
              <a:srgbClr val="FFFFFF"/>
            </a:solidFill>
            <a:ln w="12700" cap="flat">
              <a:noFill/>
              <a:miter lim="400000"/>
            </a:ln>
            <a:effectLst/>
          </p:spPr>
          <p:txBody>
            <a:bodyPr wrap="square" lIns="71437" tIns="71437" rIns="71437" bIns="71437" numCol="1" anchor="ctr">
              <a:noAutofit/>
            </a:bodyPr>
            <a:lstStyle/>
            <a:p>
              <a:pPr defTabSz="821531">
                <a:defRPr sz="3200"/>
              </a:pPr>
              <a:endParaRPr/>
            </a:p>
          </p:txBody>
        </p:sp>
      </p:gr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958" name="资产 - 负债 = 所有者权益"/>
          <p:cNvSpPr txBox="1"/>
          <p:nvPr/>
        </p:nvSpPr>
        <p:spPr>
          <a:xfrm>
            <a:off x="5142287" y="4661968"/>
            <a:ext cx="14120268" cy="187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1828800">
              <a:lnSpc>
                <a:spcPct val="150000"/>
              </a:lnSpc>
              <a:defRPr sz="10000" b="1">
                <a:solidFill>
                  <a:srgbClr val="FFBA02"/>
                </a:solidFill>
                <a:latin typeface="Helvetica"/>
                <a:ea typeface="Helvetica"/>
                <a:cs typeface="Helvetica"/>
                <a:sym typeface="Helvetica"/>
              </a:defRPr>
            </a:pPr>
            <a:r>
              <a:t>资产 - 负债 = 所有者权益</a:t>
            </a:r>
          </a:p>
        </p:txBody>
      </p:sp>
      <p:sp>
        <p:nvSpPr>
          <p:cNvPr id="959" name="收入 - 费用 = 利润"/>
          <p:cNvSpPr txBox="1"/>
          <p:nvPr/>
        </p:nvSpPr>
        <p:spPr>
          <a:xfrm>
            <a:off x="5121445" y="7174431"/>
            <a:ext cx="10310268" cy="187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1828800">
              <a:lnSpc>
                <a:spcPct val="150000"/>
              </a:lnSpc>
              <a:defRPr sz="10000" b="1">
                <a:solidFill>
                  <a:srgbClr val="FFBA02"/>
                </a:solidFill>
                <a:latin typeface="Helvetica"/>
                <a:ea typeface="Helvetica"/>
                <a:cs typeface="Helvetica"/>
                <a:sym typeface="Helvetica"/>
              </a:defRPr>
            </a:pPr>
            <a:r>
              <a:t>收入 - 费用 = 利润</a:t>
            </a: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961" name="会计记账原则"/>
          <p:cNvSpPr txBox="1"/>
          <p:nvPr/>
        </p:nvSpPr>
        <p:spPr>
          <a:xfrm>
            <a:off x="9066212" y="1935815"/>
            <a:ext cx="6251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会计记账原则</a:t>
            </a:r>
          </a:p>
        </p:txBody>
      </p:sp>
      <p:sp>
        <p:nvSpPr>
          <p:cNvPr id="962" name="有借必有贷，借贷必相等"/>
          <p:cNvSpPr txBox="1"/>
          <p:nvPr/>
        </p:nvSpPr>
        <p:spPr>
          <a:xfrm>
            <a:off x="5149850" y="5918199"/>
            <a:ext cx="14084300" cy="187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1828800">
              <a:lnSpc>
                <a:spcPct val="150000"/>
              </a:lnSpc>
              <a:defRPr sz="10000" b="1">
                <a:latin typeface="Helvetica"/>
                <a:ea typeface="Helvetica"/>
                <a:cs typeface="Helvetica"/>
                <a:sym typeface="Helvetica"/>
              </a:defRPr>
            </a:lvl1pPr>
          </a:lstStyle>
          <a:p>
            <a:r>
              <a:t>有借必有贷，借贷必相等</a:t>
            </a:r>
          </a:p>
        </p:txBody>
      </p:sp>
      <p:sp>
        <p:nvSpPr>
          <p:cNvPr id="963" name="线条"/>
          <p:cNvSpPr/>
          <p:nvPr/>
        </p:nvSpPr>
        <p:spPr>
          <a:xfrm>
            <a:off x="11169974" y="3594858"/>
            <a:ext cx="2044052" cy="1"/>
          </a:xfrm>
          <a:prstGeom prst="line">
            <a:avLst/>
          </a:prstGeom>
          <a:ln w="25400">
            <a:solidFill>
              <a:srgbClr val="FFFFFF"/>
            </a:solidFill>
            <a:miter lim="400000"/>
          </a:ln>
        </p:spPr>
        <p:txBody>
          <a:bodyPr lIns="71437" tIns="71437" rIns="71437" bIns="71437" anchor="ctr"/>
          <a:lstStyle/>
          <a:p>
            <a:pPr defTabSz="821531">
              <a:defRPr sz="3200">
                <a:solidFill>
                  <a:srgbClr val="000000"/>
                </a:solidFill>
              </a:defRPr>
            </a:pPr>
            <a:endParaRPr/>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965" name="一个案例讲述财务报表精髓"/>
          <p:cNvSpPr txBox="1"/>
          <p:nvPr/>
        </p:nvSpPr>
        <p:spPr>
          <a:xfrm>
            <a:off x="665476" y="6538338"/>
            <a:ext cx="23053048" cy="1346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1828800">
              <a:lnSpc>
                <a:spcPct val="150000"/>
              </a:lnSpc>
              <a:defRPr sz="7000" b="1">
                <a:latin typeface="Helvetica"/>
                <a:ea typeface="Helvetica"/>
                <a:cs typeface="Helvetica"/>
                <a:sym typeface="Helvetica"/>
              </a:defRPr>
            </a:lvl1pPr>
          </a:lstStyle>
          <a:p>
            <a:r>
              <a:t>一个案例讲述财务报表精髓</a:t>
            </a:r>
          </a:p>
        </p:txBody>
      </p:sp>
      <p:sp>
        <p:nvSpPr>
          <p:cNvPr id="966" name="矩形"/>
          <p:cNvSpPr/>
          <p:nvPr/>
        </p:nvSpPr>
        <p:spPr>
          <a:xfrm>
            <a:off x="10008741" y="3215827"/>
            <a:ext cx="4366518" cy="1368013"/>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967" name="练习"/>
          <p:cNvSpPr txBox="1"/>
          <p:nvPr/>
        </p:nvSpPr>
        <p:spPr>
          <a:xfrm>
            <a:off x="11098212" y="3117196"/>
            <a:ext cx="2187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练习</a:t>
            </a:r>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969" name="自有资金5万"/>
          <p:cNvSpPr txBox="1"/>
          <p:nvPr/>
        </p:nvSpPr>
        <p:spPr>
          <a:xfrm>
            <a:off x="12883867" y="4975551"/>
            <a:ext cx="5734051" cy="93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defTabSz="1377950">
              <a:lnSpc>
                <a:spcPct val="150000"/>
              </a:lnSpc>
              <a:defRPr sz="4800">
                <a:latin typeface="Lantinghei SC Extralight"/>
                <a:ea typeface="Lantinghei SC Extralight"/>
                <a:cs typeface="Lantinghei SC Extralight"/>
                <a:sym typeface="Lantinghei SC Extralight"/>
              </a:defRPr>
            </a:lvl1pPr>
          </a:lstStyle>
          <a:p>
            <a:r>
              <a:t>自有资金5万</a:t>
            </a:r>
          </a:p>
        </p:txBody>
      </p:sp>
      <p:sp>
        <p:nvSpPr>
          <p:cNvPr id="970" name="银行借贷2万"/>
          <p:cNvSpPr txBox="1"/>
          <p:nvPr/>
        </p:nvSpPr>
        <p:spPr>
          <a:xfrm>
            <a:off x="12881033" y="8329655"/>
            <a:ext cx="6076951" cy="93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defTabSz="1377950">
              <a:lnSpc>
                <a:spcPct val="150000"/>
              </a:lnSpc>
              <a:defRPr sz="4800">
                <a:latin typeface="Lantinghei SC Extralight"/>
                <a:ea typeface="Lantinghei SC Extralight"/>
                <a:cs typeface="Lantinghei SC Extralight"/>
                <a:sym typeface="Lantinghei SC Extralight"/>
              </a:defRPr>
            </a:lvl1pPr>
          </a:lstStyle>
          <a:p>
            <a:r>
              <a:t>银行借贷2万</a:t>
            </a:r>
          </a:p>
        </p:txBody>
      </p:sp>
      <p:sp>
        <p:nvSpPr>
          <p:cNvPr id="971" name="亲属借款3万"/>
          <p:cNvSpPr txBox="1"/>
          <p:nvPr/>
        </p:nvSpPr>
        <p:spPr>
          <a:xfrm>
            <a:off x="12882279" y="6541923"/>
            <a:ext cx="5737226" cy="93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defTabSz="1377950">
              <a:lnSpc>
                <a:spcPct val="150000"/>
              </a:lnSpc>
              <a:defRPr sz="4800">
                <a:latin typeface="Lantinghei SC Extralight"/>
                <a:ea typeface="Lantinghei SC Extralight"/>
                <a:cs typeface="Lantinghei SC Extralight"/>
                <a:sym typeface="Lantinghei SC Extralight"/>
              </a:defRPr>
            </a:lvl1pPr>
          </a:lstStyle>
          <a:p>
            <a:r>
              <a:t>亲属借款3万</a:t>
            </a:r>
          </a:p>
        </p:txBody>
      </p:sp>
      <p:sp>
        <p:nvSpPr>
          <p:cNvPr id="972" name="甲决定投资成立公司，注册资金100万，其中"/>
          <p:cNvSpPr txBox="1"/>
          <p:nvPr/>
        </p:nvSpPr>
        <p:spPr>
          <a:xfrm>
            <a:off x="6496544" y="2532625"/>
            <a:ext cx="12160033" cy="93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defTabSz="1377950">
              <a:lnSpc>
                <a:spcPct val="150000"/>
              </a:lnSpc>
              <a:defRPr sz="4800">
                <a:latin typeface="Lantinghei SC Extralight"/>
                <a:ea typeface="Lantinghei SC Extralight"/>
                <a:cs typeface="Lantinghei SC Extralight"/>
                <a:sym typeface="Lantinghei SC Extralight"/>
              </a:defRPr>
            </a:lvl1pPr>
          </a:lstStyle>
          <a:p>
            <a:r>
              <a:t>甲决定投资成立公司，注册资金100万，其中</a:t>
            </a:r>
          </a:p>
        </p:txBody>
      </p:sp>
      <p:sp>
        <p:nvSpPr>
          <p:cNvPr id="973" name="形状"/>
          <p:cNvSpPr/>
          <p:nvPr/>
        </p:nvSpPr>
        <p:spPr>
          <a:xfrm>
            <a:off x="9618853" y="6955752"/>
            <a:ext cx="720726" cy="431801"/>
          </a:xfrm>
          <a:custGeom>
            <a:avLst/>
            <a:gdLst/>
            <a:ahLst/>
            <a:cxnLst>
              <a:cxn ang="0">
                <a:pos x="wd2" y="hd2"/>
              </a:cxn>
              <a:cxn ang="5400000">
                <a:pos x="wd2" y="hd2"/>
              </a:cxn>
              <a:cxn ang="10800000">
                <a:pos x="wd2" y="hd2"/>
              </a:cxn>
              <a:cxn ang="16200000">
                <a:pos x="wd2" y="hd2"/>
              </a:cxn>
            </a:cxnLst>
            <a:rect l="0" t="0" r="r" b="b"/>
            <a:pathLst>
              <a:path w="21600" h="21600" extrusionOk="0">
                <a:moveTo>
                  <a:pt x="13500" y="0"/>
                </a:moveTo>
                <a:lnTo>
                  <a:pt x="21600" y="10800"/>
                </a:lnTo>
                <a:lnTo>
                  <a:pt x="13500" y="21600"/>
                </a:lnTo>
                <a:lnTo>
                  <a:pt x="13500" y="12352"/>
                </a:lnTo>
                <a:lnTo>
                  <a:pt x="0" y="12352"/>
                </a:lnTo>
                <a:lnTo>
                  <a:pt x="0" y="9248"/>
                </a:lnTo>
                <a:lnTo>
                  <a:pt x="13500" y="9248"/>
                </a:lnTo>
                <a:lnTo>
                  <a:pt x="13500" y="0"/>
                </a:lnTo>
                <a:close/>
              </a:path>
            </a:pathLst>
          </a:custGeom>
          <a:solidFill>
            <a:srgbClr val="FFFFFF"/>
          </a:solidFill>
          <a:ln w="12700">
            <a:solidFill>
              <a:srgbClr val="000000"/>
            </a:solidFill>
          </a:ln>
        </p:spPr>
        <p:txBody>
          <a:bodyPr tIns="91439" bIns="91439"/>
          <a:lstStyle/>
          <a:p>
            <a:pPr algn="l" defTabSz="1828800">
              <a:defRPr sz="3600">
                <a:solidFill>
                  <a:srgbClr val="000000"/>
                </a:solidFill>
                <a:latin typeface="Arial"/>
                <a:ea typeface="Arial"/>
                <a:cs typeface="Arial"/>
                <a:sym typeface="Arial"/>
              </a:defRPr>
            </a:pPr>
            <a:endParaRPr/>
          </a:p>
        </p:txBody>
      </p:sp>
      <p:sp>
        <p:nvSpPr>
          <p:cNvPr id="974" name="线条"/>
          <p:cNvSpPr/>
          <p:nvPr/>
        </p:nvSpPr>
        <p:spPr>
          <a:xfrm>
            <a:off x="11456025" y="5082502"/>
            <a:ext cx="322508" cy="41783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4"/>
                  <a:pt x="10800" y="1795"/>
                </a:cubicBezTo>
                <a:lnTo>
                  <a:pt x="10800" y="9005"/>
                </a:lnTo>
                <a:cubicBezTo>
                  <a:pt x="10800" y="9996"/>
                  <a:pt x="5965" y="10800"/>
                  <a:pt x="0" y="10800"/>
                </a:cubicBezTo>
                <a:cubicBezTo>
                  <a:pt x="5965" y="10800"/>
                  <a:pt x="10800" y="11604"/>
                  <a:pt x="10800" y="12595"/>
                </a:cubicBezTo>
                <a:lnTo>
                  <a:pt x="10800" y="19805"/>
                </a:lnTo>
                <a:cubicBezTo>
                  <a:pt x="10800" y="20796"/>
                  <a:pt x="15635" y="21600"/>
                  <a:pt x="21600" y="21600"/>
                </a:cubicBezTo>
              </a:path>
            </a:pathLst>
          </a:custGeom>
          <a:solidFill>
            <a:srgbClr val="FFFFFF"/>
          </a:solidFill>
          <a:ln w="12700">
            <a:solidFill>
              <a:srgbClr val="000000"/>
            </a:solidFill>
          </a:ln>
        </p:spPr>
        <p:txBody>
          <a:bodyPr tIns="91439" bIns="91439" anchor="ctr"/>
          <a:lstStyle/>
          <a:p>
            <a:pPr algn="l" defTabSz="1828800">
              <a:defRPr sz="3600">
                <a:solidFill>
                  <a:srgbClr val="000000"/>
                </a:solidFill>
                <a:latin typeface="Arial"/>
                <a:ea typeface="Arial"/>
                <a:cs typeface="Arial"/>
                <a:sym typeface="Arial"/>
              </a:defRPr>
            </a:pPr>
            <a:endParaRPr/>
          </a:p>
        </p:txBody>
      </p:sp>
      <p:sp>
        <p:nvSpPr>
          <p:cNvPr id="975" name="根据情况填写资产负债表"/>
          <p:cNvSpPr txBox="1"/>
          <p:nvPr/>
        </p:nvSpPr>
        <p:spPr>
          <a:xfrm>
            <a:off x="6428261" y="10117387"/>
            <a:ext cx="10877550" cy="93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1377950">
              <a:lnSpc>
                <a:spcPct val="150000"/>
              </a:lnSpc>
              <a:defRPr sz="4800">
                <a:latin typeface="Lantinghei SC Extralight"/>
                <a:ea typeface="Lantinghei SC Extralight"/>
                <a:cs typeface="Lantinghei SC Extralight"/>
                <a:sym typeface="Lantinghei SC Extralight"/>
              </a:defRPr>
            </a:lvl1pPr>
          </a:lstStyle>
          <a:p>
            <a:r>
              <a:t>根据情况填写资产负债表</a:t>
            </a:r>
          </a:p>
        </p:txBody>
      </p:sp>
      <p:grpSp>
        <p:nvGrpSpPr>
          <p:cNvPr id="978" name="成组"/>
          <p:cNvGrpSpPr/>
          <p:nvPr/>
        </p:nvGrpSpPr>
        <p:grpSpPr>
          <a:xfrm>
            <a:off x="5700258" y="5204243"/>
            <a:ext cx="3545452" cy="3934821"/>
            <a:chOff x="274241" y="0"/>
            <a:chExt cx="3545451" cy="3934819"/>
          </a:xfrm>
        </p:grpSpPr>
        <p:sp>
          <p:nvSpPr>
            <p:cNvPr id="976" name="多边形"/>
            <p:cNvSpPr/>
            <p:nvPr/>
          </p:nvSpPr>
          <p:spPr>
            <a:xfrm>
              <a:off x="274241" y="0"/>
              <a:ext cx="3545452" cy="393482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noFill/>
            <a:ln w="50800" cap="flat">
              <a:solidFill>
                <a:srgbClr val="FFBA02"/>
              </a:solidFill>
              <a:prstDash val="solid"/>
              <a:round/>
            </a:ln>
            <a:effectLst/>
          </p:spPr>
          <p:txBody>
            <a:bodyPr wrap="square" lIns="71437" tIns="71437" rIns="71437" bIns="71437" numCol="1" anchor="ctr">
              <a:noAutofit/>
            </a:bodyPr>
            <a:lstStyle/>
            <a:p>
              <a:pPr defTabSz="821531">
                <a:defRPr sz="3200"/>
              </a:pPr>
              <a:endParaRPr/>
            </a:p>
          </p:txBody>
        </p:sp>
        <p:sp>
          <p:nvSpPr>
            <p:cNvPr id="977" name="已筹得资金10万，存在银行"/>
            <p:cNvSpPr txBox="1"/>
            <p:nvPr/>
          </p:nvSpPr>
          <p:spPr>
            <a:xfrm>
              <a:off x="419293" y="1169849"/>
              <a:ext cx="3255348" cy="15951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just" defTabSz="1377950">
                <a:lnSpc>
                  <a:spcPct val="110000"/>
                </a:lnSpc>
                <a:defRPr sz="4000">
                  <a:latin typeface="Lantinghei SC Extralight"/>
                  <a:ea typeface="Lantinghei SC Extralight"/>
                  <a:cs typeface="Lantinghei SC Extralight"/>
                  <a:sym typeface="Lantinghei SC Extralight"/>
                </a:defRPr>
              </a:pPr>
              <a:r>
                <a:t>已筹得资金</a:t>
              </a:r>
              <a:r>
                <a:rPr>
                  <a:latin typeface="Lantinghei SC Demibold"/>
                  <a:ea typeface="Lantinghei SC Demibold"/>
                  <a:cs typeface="Lantinghei SC Demibold"/>
                  <a:sym typeface="Lantinghei SC Demibold"/>
                </a:rPr>
                <a:t>10</a:t>
              </a:r>
              <a:r>
                <a:t>万，存在银行</a:t>
              </a:r>
            </a:p>
          </p:txBody>
        </p:sp>
      </p:grpSp>
      <p:sp>
        <p:nvSpPr>
          <p:cNvPr id="979" name="矩形"/>
          <p:cNvSpPr/>
          <p:nvPr/>
        </p:nvSpPr>
        <p:spPr>
          <a:xfrm>
            <a:off x="1702228" y="2318518"/>
            <a:ext cx="43665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980" name="练习"/>
          <p:cNvSpPr txBox="1"/>
          <p:nvPr/>
        </p:nvSpPr>
        <p:spPr>
          <a:xfrm>
            <a:off x="2791700" y="2219887"/>
            <a:ext cx="2187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练习</a:t>
            </a:r>
          </a:p>
        </p:txBody>
      </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982" name="设备3万（固资）"/>
          <p:cNvSpPr txBox="1"/>
          <p:nvPr/>
        </p:nvSpPr>
        <p:spPr>
          <a:xfrm>
            <a:off x="9952932" y="5374859"/>
            <a:ext cx="5734051" cy="93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defTabSz="1377950">
              <a:lnSpc>
                <a:spcPct val="150000"/>
              </a:lnSpc>
              <a:defRPr sz="4800">
                <a:latin typeface="Lantinghei SC Extralight"/>
                <a:ea typeface="Lantinghei SC Extralight"/>
                <a:cs typeface="Lantinghei SC Extralight"/>
                <a:sym typeface="Lantinghei SC Extralight"/>
              </a:defRPr>
            </a:lvl1pPr>
          </a:lstStyle>
          <a:p>
            <a:r>
              <a:t>设备3万（固资）</a:t>
            </a:r>
          </a:p>
        </p:txBody>
      </p:sp>
      <p:sp>
        <p:nvSpPr>
          <p:cNvPr id="983" name="现金1万（流资）"/>
          <p:cNvSpPr txBox="1"/>
          <p:nvPr/>
        </p:nvSpPr>
        <p:spPr>
          <a:xfrm>
            <a:off x="9950098" y="8507603"/>
            <a:ext cx="6076951" cy="93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defTabSz="1377950">
              <a:lnSpc>
                <a:spcPct val="150000"/>
              </a:lnSpc>
              <a:defRPr sz="4800">
                <a:latin typeface="Lantinghei SC Extralight"/>
                <a:ea typeface="Lantinghei SC Extralight"/>
                <a:cs typeface="Lantinghei SC Extralight"/>
                <a:sym typeface="Lantinghei SC Extralight"/>
              </a:defRPr>
            </a:lvl1pPr>
          </a:lstStyle>
          <a:p>
            <a:r>
              <a:t>现金1万（流资）</a:t>
            </a:r>
          </a:p>
        </p:txBody>
      </p:sp>
      <p:sp>
        <p:nvSpPr>
          <p:cNvPr id="984" name="材料2万（流资）"/>
          <p:cNvSpPr txBox="1"/>
          <p:nvPr/>
        </p:nvSpPr>
        <p:spPr>
          <a:xfrm>
            <a:off x="9951345" y="6941231"/>
            <a:ext cx="5737226" cy="93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defTabSz="1377950">
              <a:lnSpc>
                <a:spcPct val="150000"/>
              </a:lnSpc>
              <a:defRPr sz="4800">
                <a:latin typeface="Lantinghei SC Extralight"/>
                <a:ea typeface="Lantinghei SC Extralight"/>
                <a:cs typeface="Lantinghei SC Extralight"/>
                <a:sym typeface="Lantinghei SC Extralight"/>
              </a:defRPr>
            </a:lvl1pPr>
          </a:lstStyle>
          <a:p>
            <a:r>
              <a:t>材料2万（流资）</a:t>
            </a:r>
          </a:p>
        </p:txBody>
      </p:sp>
      <p:sp>
        <p:nvSpPr>
          <p:cNvPr id="985" name="公司开始经营，出现以下支出："/>
          <p:cNvSpPr txBox="1"/>
          <p:nvPr/>
        </p:nvSpPr>
        <p:spPr>
          <a:xfrm>
            <a:off x="6496544" y="2532625"/>
            <a:ext cx="12160033" cy="93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defTabSz="1377950">
              <a:lnSpc>
                <a:spcPct val="150000"/>
              </a:lnSpc>
              <a:defRPr sz="4800">
                <a:latin typeface="Lantinghei SC Extralight"/>
                <a:ea typeface="Lantinghei SC Extralight"/>
                <a:cs typeface="Lantinghei SC Extralight"/>
                <a:sym typeface="Lantinghei SC Extralight"/>
              </a:defRPr>
            </a:lvl1pPr>
          </a:lstStyle>
          <a:p>
            <a:r>
              <a:t>公司开始经营，出现以下支出：</a:t>
            </a:r>
          </a:p>
        </p:txBody>
      </p:sp>
      <p:sp>
        <p:nvSpPr>
          <p:cNvPr id="986" name="根据情况填写资产负债表"/>
          <p:cNvSpPr txBox="1"/>
          <p:nvPr/>
        </p:nvSpPr>
        <p:spPr>
          <a:xfrm>
            <a:off x="6753225" y="10427165"/>
            <a:ext cx="10877550" cy="93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1377950">
              <a:lnSpc>
                <a:spcPct val="150000"/>
              </a:lnSpc>
              <a:defRPr sz="4800">
                <a:latin typeface="Lantinghei SC Extralight"/>
                <a:ea typeface="Lantinghei SC Extralight"/>
                <a:cs typeface="Lantinghei SC Extralight"/>
                <a:sym typeface="Lantinghei SC Extralight"/>
              </a:defRPr>
            </a:lvl1pPr>
          </a:lstStyle>
          <a:p>
            <a:r>
              <a:t>根据情况填写资产负债表</a:t>
            </a:r>
          </a:p>
        </p:txBody>
      </p:sp>
      <p:sp>
        <p:nvSpPr>
          <p:cNvPr id="987" name="矩形"/>
          <p:cNvSpPr/>
          <p:nvPr/>
        </p:nvSpPr>
        <p:spPr>
          <a:xfrm>
            <a:off x="1702228" y="2318518"/>
            <a:ext cx="43665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988" name="练习"/>
          <p:cNvSpPr txBox="1"/>
          <p:nvPr/>
        </p:nvSpPr>
        <p:spPr>
          <a:xfrm>
            <a:off x="2791700" y="2219887"/>
            <a:ext cx="2187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练习</a:t>
            </a:r>
          </a:p>
        </p:txBody>
      </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990" name="收入5万"/>
          <p:cNvSpPr txBox="1"/>
          <p:nvPr/>
        </p:nvSpPr>
        <p:spPr>
          <a:xfrm>
            <a:off x="9952932" y="5374859"/>
            <a:ext cx="5734051" cy="93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defTabSz="1377950">
              <a:lnSpc>
                <a:spcPct val="150000"/>
              </a:lnSpc>
              <a:defRPr sz="4800">
                <a:latin typeface="Lantinghei SC Extralight"/>
                <a:ea typeface="Lantinghei SC Extralight"/>
                <a:cs typeface="Lantinghei SC Extralight"/>
                <a:sym typeface="Lantinghei SC Extralight"/>
              </a:defRPr>
            </a:lvl1pPr>
          </a:lstStyle>
          <a:p>
            <a:r>
              <a:t>收入5万</a:t>
            </a:r>
          </a:p>
        </p:txBody>
      </p:sp>
      <p:sp>
        <p:nvSpPr>
          <p:cNvPr id="991" name="支出材料费、人工费等2万"/>
          <p:cNvSpPr txBox="1"/>
          <p:nvPr/>
        </p:nvSpPr>
        <p:spPr>
          <a:xfrm>
            <a:off x="9951345" y="6941231"/>
            <a:ext cx="10111638" cy="93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defTabSz="1377950">
              <a:lnSpc>
                <a:spcPct val="150000"/>
              </a:lnSpc>
              <a:defRPr sz="4800">
                <a:latin typeface="Lantinghei SC Extralight"/>
                <a:ea typeface="Lantinghei SC Extralight"/>
                <a:cs typeface="Lantinghei SC Extralight"/>
                <a:sym typeface="Lantinghei SC Extralight"/>
              </a:defRPr>
            </a:lvl1pPr>
          </a:lstStyle>
          <a:p>
            <a:r>
              <a:t>支出材料费、人工费等2万</a:t>
            </a:r>
          </a:p>
        </p:txBody>
      </p:sp>
      <p:sp>
        <p:nvSpPr>
          <p:cNvPr id="992" name="年度经营情况："/>
          <p:cNvSpPr txBox="1"/>
          <p:nvPr/>
        </p:nvSpPr>
        <p:spPr>
          <a:xfrm>
            <a:off x="6496544" y="2532625"/>
            <a:ext cx="12160033" cy="93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defTabSz="1377950">
              <a:lnSpc>
                <a:spcPct val="150000"/>
              </a:lnSpc>
              <a:defRPr sz="4800">
                <a:latin typeface="Lantinghei SC Extralight"/>
                <a:ea typeface="Lantinghei SC Extralight"/>
                <a:cs typeface="Lantinghei SC Extralight"/>
                <a:sym typeface="Lantinghei SC Extralight"/>
              </a:defRPr>
            </a:lvl1pPr>
          </a:lstStyle>
          <a:p>
            <a:r>
              <a:t>年度经营情况：</a:t>
            </a:r>
          </a:p>
        </p:txBody>
      </p:sp>
      <p:sp>
        <p:nvSpPr>
          <p:cNvPr id="993" name="根据情况填写资产负债表、利润表"/>
          <p:cNvSpPr txBox="1"/>
          <p:nvPr/>
        </p:nvSpPr>
        <p:spPr>
          <a:xfrm>
            <a:off x="6753225" y="9453575"/>
            <a:ext cx="10877550" cy="93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1377950">
              <a:lnSpc>
                <a:spcPct val="150000"/>
              </a:lnSpc>
              <a:defRPr sz="4800">
                <a:latin typeface="Lantinghei SC Extralight"/>
                <a:ea typeface="Lantinghei SC Extralight"/>
                <a:cs typeface="Lantinghei SC Extralight"/>
                <a:sym typeface="Lantinghei SC Extralight"/>
              </a:defRPr>
            </a:lvl1pPr>
          </a:lstStyle>
          <a:p>
            <a:r>
              <a:t>根据情况填写资产负债表、利润表</a:t>
            </a:r>
          </a:p>
        </p:txBody>
      </p:sp>
      <p:sp>
        <p:nvSpPr>
          <p:cNvPr id="994" name="矩形"/>
          <p:cNvSpPr/>
          <p:nvPr/>
        </p:nvSpPr>
        <p:spPr>
          <a:xfrm>
            <a:off x="1702228" y="2318518"/>
            <a:ext cx="43665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995" name="练习"/>
          <p:cNvSpPr txBox="1"/>
          <p:nvPr/>
        </p:nvSpPr>
        <p:spPr>
          <a:xfrm>
            <a:off x="2791700" y="2219887"/>
            <a:ext cx="2187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练习</a:t>
            </a:r>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997" name="一个脑筋急转弯…"/>
          <p:cNvSpPr txBox="1"/>
          <p:nvPr/>
        </p:nvSpPr>
        <p:spPr>
          <a:xfrm>
            <a:off x="665476" y="5630526"/>
            <a:ext cx="23053048" cy="3213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1828800">
              <a:lnSpc>
                <a:spcPct val="150000"/>
              </a:lnSpc>
              <a:defRPr sz="7000" b="1">
                <a:latin typeface="Helvetica"/>
                <a:ea typeface="Helvetica"/>
                <a:cs typeface="Helvetica"/>
                <a:sym typeface="Helvetica"/>
              </a:defRPr>
            </a:pPr>
            <a:r>
              <a:t>一个脑筋急转弯</a:t>
            </a:r>
          </a:p>
          <a:p>
            <a:pPr defTabSz="1828800">
              <a:lnSpc>
                <a:spcPct val="150000"/>
              </a:lnSpc>
              <a:defRPr sz="7000" b="1">
                <a:latin typeface="Helvetica"/>
                <a:ea typeface="Helvetica"/>
                <a:cs typeface="Helvetica"/>
                <a:sym typeface="Helvetica"/>
              </a:defRPr>
            </a:pPr>
            <a:r>
              <a:t>读懂现金流量表  、利润表、资产负债表</a:t>
            </a:r>
          </a:p>
        </p:txBody>
      </p:sp>
      <p:sp>
        <p:nvSpPr>
          <p:cNvPr id="998" name="矩形"/>
          <p:cNvSpPr/>
          <p:nvPr/>
        </p:nvSpPr>
        <p:spPr>
          <a:xfrm>
            <a:off x="10008741" y="3215827"/>
            <a:ext cx="4366518" cy="1368013"/>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999" name="练习"/>
          <p:cNvSpPr txBox="1"/>
          <p:nvPr/>
        </p:nvSpPr>
        <p:spPr>
          <a:xfrm>
            <a:off x="11098212" y="3117196"/>
            <a:ext cx="2187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练习</a:t>
            </a:r>
          </a:p>
        </p:txBody>
      </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001" name="矩形"/>
          <p:cNvSpPr/>
          <p:nvPr/>
        </p:nvSpPr>
        <p:spPr>
          <a:xfrm>
            <a:off x="1702228" y="2318518"/>
            <a:ext cx="43665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002" name="练习"/>
          <p:cNvSpPr txBox="1"/>
          <p:nvPr/>
        </p:nvSpPr>
        <p:spPr>
          <a:xfrm>
            <a:off x="2791700" y="2219887"/>
            <a:ext cx="2187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练习</a:t>
            </a:r>
          </a:p>
        </p:txBody>
      </p:sp>
      <p:sp>
        <p:nvSpPr>
          <p:cNvPr id="1003" name="问：这个老板这笔生意亏了多少钱？"/>
          <p:cNvSpPr txBox="1">
            <a:spLocks noGrp="1"/>
          </p:cNvSpPr>
          <p:nvPr>
            <p:ph type="title"/>
          </p:nvPr>
        </p:nvSpPr>
        <p:spPr>
          <a:xfrm>
            <a:off x="4305300" y="11357064"/>
            <a:ext cx="15773400" cy="1012937"/>
          </a:xfrm>
          <a:prstGeom prst="rect">
            <a:avLst/>
          </a:prstGeom>
        </p:spPr>
        <p:txBody>
          <a:bodyPr lIns="50800" tIns="50800" rIns="50800" bIns="50800">
            <a:noAutofit/>
          </a:bodyPr>
          <a:lstStyle>
            <a:lvl1pPr defTabSz="1377950">
              <a:lnSpc>
                <a:spcPct val="150000"/>
              </a:lnSpc>
              <a:defRPr sz="4800">
                <a:solidFill>
                  <a:srgbClr val="FFFFFF"/>
                </a:solidFill>
                <a:latin typeface="Lantinghei SC Extralight"/>
                <a:ea typeface="Lantinghei SC Extralight"/>
                <a:cs typeface="Lantinghei SC Extralight"/>
                <a:sym typeface="Lantinghei SC Extralight"/>
              </a:defRPr>
            </a:lvl1pPr>
          </a:lstStyle>
          <a:p>
            <a:r>
              <a:t>问：这个老板这笔生意亏了多少钱？</a:t>
            </a:r>
          </a:p>
        </p:txBody>
      </p:sp>
      <p:sp>
        <p:nvSpPr>
          <p:cNvPr id="1004" name="幻灯片编号"/>
          <p:cNvSpPr txBox="1">
            <a:spLocks noGrp="1"/>
          </p:cNvSpPr>
          <p:nvPr>
            <p:ph type="sldNum" sz="quarter" idx="4294967295"/>
          </p:nvPr>
        </p:nvSpPr>
        <p:spPr>
          <a:xfrm>
            <a:off x="20245781" y="12274550"/>
            <a:ext cx="351638" cy="368300"/>
          </a:xfrm>
          <a:prstGeom prst="rect">
            <a:avLst/>
          </a:prstGeom>
          <a:extLst>
            <a:ext uri="{C572A759-6A51-4108-AA02-DFA0A04FC94B}">
              <ma14:wrappingTextBoxFlag xmlns:ma14="http://schemas.microsoft.com/office/mac/drawingml/2011/main" val="1"/>
            </a:ext>
          </a:extLst>
        </p:spPr>
        <p:txBody>
          <a:bodyPr lIns="0" tIns="0" rIns="0" bIns="0"/>
          <a:lstStyle>
            <a:lvl1pPr defTabSz="821531">
              <a:defRPr>
                <a:solidFill>
                  <a:srgbClr val="000000"/>
                </a:solidFill>
              </a:defRPr>
            </a:lvl1pPr>
          </a:lstStyle>
          <a:p>
            <a:fld id="{86CB4B4D-7CA3-9044-876B-883B54F8677D}" type="slidenum">
              <a:t>79</a:t>
            </a:fld>
            <a:endParaRPr/>
          </a:p>
        </p:txBody>
      </p:sp>
      <p:sp>
        <p:nvSpPr>
          <p:cNvPr id="1005" name="形状"/>
          <p:cNvSpPr/>
          <p:nvPr/>
        </p:nvSpPr>
        <p:spPr>
          <a:xfrm>
            <a:off x="9342036" y="5235218"/>
            <a:ext cx="450851" cy="450851"/>
          </a:xfrm>
          <a:custGeom>
            <a:avLst/>
            <a:gdLst/>
            <a:ahLst/>
            <a:cxnLst>
              <a:cxn ang="0">
                <a:pos x="wd2" y="hd2"/>
              </a:cxn>
              <a:cxn ang="5400000">
                <a:pos x="wd2" y="hd2"/>
              </a:cxn>
              <a:cxn ang="10800000">
                <a:pos x="wd2" y="hd2"/>
              </a:cxn>
              <a:cxn ang="16200000">
                <a:pos x="wd2" y="hd2"/>
              </a:cxn>
            </a:cxnLst>
            <a:rect l="0" t="0" r="r" b="b"/>
            <a:pathLst>
              <a:path w="21600" h="21600" extrusionOk="0">
                <a:moveTo>
                  <a:pt x="5848" y="4795"/>
                </a:moveTo>
                <a:lnTo>
                  <a:pt x="11853" y="10800"/>
                </a:lnTo>
                <a:lnTo>
                  <a:pt x="5848" y="16805"/>
                </a:lnTo>
                <a:lnTo>
                  <a:pt x="11853" y="16805"/>
                </a:lnTo>
                <a:lnTo>
                  <a:pt x="17859" y="10800"/>
                </a:lnTo>
                <a:lnTo>
                  <a:pt x="11853" y="4795"/>
                </a:lnTo>
                <a:lnTo>
                  <a:pt x="5848" y="4795"/>
                </a:lnTo>
                <a:close/>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close/>
              </a:path>
            </a:pathLst>
          </a:custGeom>
          <a:solidFill>
            <a:srgbClr val="FFBA02"/>
          </a:solidFill>
          <a:ln w="12700">
            <a:miter lim="400000"/>
          </a:ln>
        </p:spPr>
        <p:txBody>
          <a:bodyPr tIns="91439" bIns="91439"/>
          <a:lstStyle/>
          <a:p>
            <a:pPr algn="l" defTabSz="1828800">
              <a:defRPr sz="3600">
                <a:solidFill>
                  <a:srgbClr val="000000"/>
                </a:solidFill>
                <a:latin typeface="Arial"/>
                <a:ea typeface="Arial"/>
                <a:cs typeface="Arial"/>
                <a:sym typeface="Arial"/>
              </a:defRPr>
            </a:pPr>
            <a:endParaRPr/>
          </a:p>
        </p:txBody>
      </p:sp>
      <p:sp>
        <p:nvSpPr>
          <p:cNvPr id="1006" name="圆形"/>
          <p:cNvSpPr/>
          <p:nvPr/>
        </p:nvSpPr>
        <p:spPr>
          <a:xfrm>
            <a:off x="5649511" y="4298593"/>
            <a:ext cx="2324101" cy="2324101"/>
          </a:xfrm>
          <a:prstGeom prst="ellipse">
            <a:avLst/>
          </a:prstGeom>
          <a:solidFill>
            <a:srgbClr val="FFFFFF"/>
          </a:solidFill>
          <a:ln w="50800">
            <a:solidFill>
              <a:srgbClr val="FFBA02"/>
            </a:solidFill>
          </a:ln>
        </p:spPr>
        <p:txBody>
          <a:bodyPr tIns="91439" bIns="91439" anchor="ctr"/>
          <a:lstStyle/>
          <a:p>
            <a:pPr defTabSz="1828800">
              <a:defRPr sz="4800">
                <a:solidFill>
                  <a:srgbClr val="FFBA02"/>
                </a:solidFill>
                <a:latin typeface="Arial"/>
                <a:ea typeface="Arial"/>
                <a:cs typeface="Arial"/>
                <a:sym typeface="Arial"/>
              </a:defRPr>
            </a:pPr>
            <a:endParaRPr/>
          </a:p>
        </p:txBody>
      </p:sp>
      <p:sp>
        <p:nvSpPr>
          <p:cNvPr id="1007" name="one"/>
          <p:cNvSpPr txBox="1"/>
          <p:nvPr/>
        </p:nvSpPr>
        <p:spPr>
          <a:xfrm>
            <a:off x="5989841" y="5121365"/>
            <a:ext cx="1643441" cy="67855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1828800">
              <a:defRPr sz="4800">
                <a:solidFill>
                  <a:srgbClr val="FFBA02"/>
                </a:solidFill>
                <a:latin typeface="Arial"/>
                <a:ea typeface="Arial"/>
                <a:cs typeface="Arial"/>
                <a:sym typeface="Arial"/>
              </a:defRPr>
            </a:lvl1pPr>
          </a:lstStyle>
          <a:p>
            <a:r>
              <a:t>one</a:t>
            </a:r>
          </a:p>
        </p:txBody>
      </p:sp>
      <p:sp>
        <p:nvSpPr>
          <p:cNvPr id="1008" name="形状"/>
          <p:cNvSpPr/>
          <p:nvPr/>
        </p:nvSpPr>
        <p:spPr>
          <a:xfrm>
            <a:off x="14853837" y="5235218"/>
            <a:ext cx="450851" cy="450851"/>
          </a:xfrm>
          <a:custGeom>
            <a:avLst/>
            <a:gdLst/>
            <a:ahLst/>
            <a:cxnLst>
              <a:cxn ang="0">
                <a:pos x="wd2" y="hd2"/>
              </a:cxn>
              <a:cxn ang="5400000">
                <a:pos x="wd2" y="hd2"/>
              </a:cxn>
              <a:cxn ang="10800000">
                <a:pos x="wd2" y="hd2"/>
              </a:cxn>
              <a:cxn ang="16200000">
                <a:pos x="wd2" y="hd2"/>
              </a:cxn>
            </a:cxnLst>
            <a:rect l="0" t="0" r="r" b="b"/>
            <a:pathLst>
              <a:path w="21600" h="21600" extrusionOk="0">
                <a:moveTo>
                  <a:pt x="5848" y="4795"/>
                </a:moveTo>
                <a:lnTo>
                  <a:pt x="11853" y="10800"/>
                </a:lnTo>
                <a:lnTo>
                  <a:pt x="5848" y="16805"/>
                </a:lnTo>
                <a:lnTo>
                  <a:pt x="11853" y="16805"/>
                </a:lnTo>
                <a:lnTo>
                  <a:pt x="17859" y="10800"/>
                </a:lnTo>
                <a:lnTo>
                  <a:pt x="11853" y="4795"/>
                </a:lnTo>
                <a:lnTo>
                  <a:pt x="5848" y="4795"/>
                </a:lnTo>
                <a:close/>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close/>
              </a:path>
            </a:pathLst>
          </a:custGeom>
          <a:solidFill>
            <a:srgbClr val="FFBA02"/>
          </a:solidFill>
          <a:ln w="12700">
            <a:miter lim="400000"/>
          </a:ln>
        </p:spPr>
        <p:txBody>
          <a:bodyPr tIns="91439" bIns="91439"/>
          <a:lstStyle/>
          <a:p>
            <a:pPr algn="l" defTabSz="1828800">
              <a:defRPr sz="3600">
                <a:solidFill>
                  <a:srgbClr val="000000"/>
                </a:solidFill>
                <a:latin typeface="Arial"/>
                <a:ea typeface="Arial"/>
                <a:cs typeface="Arial"/>
                <a:sym typeface="Arial"/>
              </a:defRPr>
            </a:pPr>
            <a:endParaRPr/>
          </a:p>
        </p:txBody>
      </p:sp>
      <p:sp>
        <p:nvSpPr>
          <p:cNvPr id="1009" name="圆形"/>
          <p:cNvSpPr/>
          <p:nvPr/>
        </p:nvSpPr>
        <p:spPr>
          <a:xfrm>
            <a:off x="11161311" y="4298593"/>
            <a:ext cx="2324101" cy="2324101"/>
          </a:xfrm>
          <a:prstGeom prst="ellipse">
            <a:avLst/>
          </a:prstGeom>
          <a:solidFill>
            <a:srgbClr val="FFFFFF"/>
          </a:solidFill>
          <a:ln w="50800">
            <a:solidFill>
              <a:srgbClr val="FFBA02"/>
            </a:solidFill>
          </a:ln>
        </p:spPr>
        <p:txBody>
          <a:bodyPr tIns="91439" bIns="91439" anchor="ctr"/>
          <a:lstStyle/>
          <a:p>
            <a:pPr defTabSz="1828800">
              <a:defRPr sz="4800">
                <a:solidFill>
                  <a:srgbClr val="FFBA02"/>
                </a:solidFill>
                <a:latin typeface="Arial"/>
                <a:ea typeface="Arial"/>
                <a:cs typeface="Arial"/>
                <a:sym typeface="Arial"/>
              </a:defRPr>
            </a:pPr>
            <a:endParaRPr/>
          </a:p>
        </p:txBody>
      </p:sp>
      <p:sp>
        <p:nvSpPr>
          <p:cNvPr id="1010" name="two"/>
          <p:cNvSpPr txBox="1"/>
          <p:nvPr/>
        </p:nvSpPr>
        <p:spPr>
          <a:xfrm>
            <a:off x="11501642" y="5121365"/>
            <a:ext cx="1643441" cy="67855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1828800">
              <a:defRPr sz="4800">
                <a:solidFill>
                  <a:srgbClr val="FFBA02"/>
                </a:solidFill>
                <a:latin typeface="Arial"/>
                <a:ea typeface="Arial"/>
                <a:cs typeface="Arial"/>
                <a:sym typeface="Arial"/>
              </a:defRPr>
            </a:lvl1pPr>
          </a:lstStyle>
          <a:p>
            <a:r>
              <a:t>two</a:t>
            </a:r>
          </a:p>
        </p:txBody>
      </p:sp>
      <p:sp>
        <p:nvSpPr>
          <p:cNvPr id="1011" name="圆形"/>
          <p:cNvSpPr/>
          <p:nvPr/>
        </p:nvSpPr>
        <p:spPr>
          <a:xfrm>
            <a:off x="16673112" y="4298593"/>
            <a:ext cx="2324101" cy="2324101"/>
          </a:xfrm>
          <a:prstGeom prst="ellipse">
            <a:avLst/>
          </a:prstGeom>
          <a:solidFill>
            <a:srgbClr val="FFFFFF"/>
          </a:solidFill>
          <a:ln w="50800">
            <a:solidFill>
              <a:srgbClr val="FFBA02"/>
            </a:solidFill>
          </a:ln>
        </p:spPr>
        <p:txBody>
          <a:bodyPr tIns="91439" bIns="91439" anchor="ctr"/>
          <a:lstStyle/>
          <a:p>
            <a:pPr defTabSz="1828800">
              <a:defRPr sz="4800">
                <a:solidFill>
                  <a:srgbClr val="FFBA02"/>
                </a:solidFill>
                <a:latin typeface="Arial"/>
                <a:ea typeface="Arial"/>
                <a:cs typeface="Arial"/>
                <a:sym typeface="Arial"/>
              </a:defRPr>
            </a:pPr>
            <a:endParaRPr/>
          </a:p>
        </p:txBody>
      </p:sp>
      <p:sp>
        <p:nvSpPr>
          <p:cNvPr id="1012" name="three"/>
          <p:cNvSpPr txBox="1"/>
          <p:nvPr/>
        </p:nvSpPr>
        <p:spPr>
          <a:xfrm>
            <a:off x="17013442" y="5121365"/>
            <a:ext cx="1643441" cy="67855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1828800">
              <a:defRPr sz="4800">
                <a:solidFill>
                  <a:srgbClr val="FFBA02"/>
                </a:solidFill>
                <a:latin typeface="Arial"/>
                <a:ea typeface="Arial"/>
                <a:cs typeface="Arial"/>
                <a:sym typeface="Arial"/>
              </a:defRPr>
            </a:lvl1pPr>
          </a:lstStyle>
          <a:p>
            <a:r>
              <a:t>three</a:t>
            </a:r>
          </a:p>
        </p:txBody>
      </p:sp>
      <p:sp>
        <p:nvSpPr>
          <p:cNvPr id="1013" name="一位顾客买了30元货物（进价40元）"/>
          <p:cNvSpPr txBox="1"/>
          <p:nvPr/>
        </p:nvSpPr>
        <p:spPr>
          <a:xfrm>
            <a:off x="4919261" y="7638693"/>
            <a:ext cx="3784601" cy="200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1828800">
              <a:defRPr sz="3600">
                <a:latin typeface="微软雅黑"/>
                <a:ea typeface="微软雅黑"/>
                <a:cs typeface="微软雅黑"/>
                <a:sym typeface="微软雅黑"/>
              </a:defRPr>
            </a:lvl1pPr>
          </a:lstStyle>
          <a:p>
            <a:r>
              <a:t>一位顾客买了30元货物（进价40元）</a:t>
            </a:r>
          </a:p>
        </p:txBody>
      </p:sp>
      <p:sp>
        <p:nvSpPr>
          <p:cNvPr id="1014" name="顾客给了100元，老板找不开，就到邻居那换了100元零钱，"/>
          <p:cNvSpPr txBox="1"/>
          <p:nvPr/>
        </p:nvSpPr>
        <p:spPr>
          <a:xfrm>
            <a:off x="10299700" y="7605579"/>
            <a:ext cx="3784600" cy="264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1828800">
              <a:defRPr sz="3600">
                <a:latin typeface="微软雅黑"/>
                <a:ea typeface="微软雅黑"/>
                <a:cs typeface="微软雅黑"/>
                <a:sym typeface="微软雅黑"/>
              </a:defRPr>
            </a:lvl1pPr>
          </a:lstStyle>
          <a:p>
            <a:r>
              <a:t>顾客给了100元，老板找不开，就到邻居那换了100元零钱，</a:t>
            </a:r>
          </a:p>
        </p:txBody>
      </p:sp>
      <p:sp>
        <p:nvSpPr>
          <p:cNvPr id="1015" name="没过多久，邻居说100元是假的，老板只能给换成真的。"/>
          <p:cNvSpPr txBox="1"/>
          <p:nvPr/>
        </p:nvSpPr>
        <p:spPr>
          <a:xfrm>
            <a:off x="15942862" y="7575193"/>
            <a:ext cx="3784601" cy="200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1828800">
              <a:defRPr sz="3600">
                <a:latin typeface="微软雅黑"/>
                <a:ea typeface="微软雅黑"/>
                <a:cs typeface="微软雅黑"/>
                <a:sym typeface="微软雅黑"/>
              </a:defRPr>
            </a:lvl1pPr>
          </a:lstStyle>
          <a:p>
            <a:r>
              <a:t>没过多久，邻居说100元是假的，老板只能给换成真的。</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226" name="矩形"/>
          <p:cNvSpPr/>
          <p:nvPr/>
        </p:nvSpPr>
        <p:spPr>
          <a:xfrm>
            <a:off x="10008741" y="4610698"/>
            <a:ext cx="4366518" cy="1368013"/>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227" name="提问"/>
          <p:cNvSpPr txBox="1"/>
          <p:nvPr/>
        </p:nvSpPr>
        <p:spPr>
          <a:xfrm>
            <a:off x="11098212" y="4512067"/>
            <a:ext cx="2187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提问</a:t>
            </a:r>
          </a:p>
        </p:txBody>
      </p:sp>
      <p:sp>
        <p:nvSpPr>
          <p:cNvPr id="228" name="营改增意味着所有企业都减负吗？"/>
          <p:cNvSpPr/>
          <p:nvPr/>
        </p:nvSpPr>
        <p:spPr>
          <a:xfrm>
            <a:off x="2609850" y="6643295"/>
            <a:ext cx="19164300" cy="187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just" defTabSz="1377950">
              <a:lnSpc>
                <a:spcPct val="150000"/>
              </a:lnSpc>
              <a:defRPr sz="10000" b="1">
                <a:latin typeface="Helvetica"/>
                <a:ea typeface="Helvetica"/>
                <a:cs typeface="Helvetica"/>
                <a:sym typeface="Helvetica"/>
              </a:defRPr>
            </a:lvl1pPr>
          </a:lstStyle>
          <a:p>
            <a:r>
              <a:t>营改增意味着所有企业都减负吗？</a:t>
            </a:r>
          </a:p>
        </p:txBody>
      </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017" name="矩形"/>
          <p:cNvSpPr/>
          <p:nvPr/>
        </p:nvSpPr>
        <p:spPr>
          <a:xfrm>
            <a:off x="8150771" y="4834880"/>
            <a:ext cx="6023174" cy="4046240"/>
          </a:xfrm>
          <a:prstGeom prst="rect">
            <a:avLst/>
          </a:prstGeom>
          <a:ln w="38100">
            <a:solidFill>
              <a:srgbClr val="FFC400"/>
            </a:solidFill>
            <a:miter lim="400000"/>
          </a:ln>
          <a:effectLst>
            <a:outerShdw blurRad="50800" dist="25400" dir="5400000" rotWithShape="0">
              <a:srgbClr val="FFC400">
                <a:alpha val="50000"/>
              </a:srgbClr>
            </a:outerShdw>
          </a:effectLst>
        </p:spPr>
        <p:txBody>
          <a:bodyPr lIns="71437" tIns="71437" rIns="71437" bIns="71437" anchor="ctr"/>
          <a:lstStyle/>
          <a:p>
            <a:pPr defTabSz="821531">
              <a:defRPr sz="3200"/>
            </a:pPr>
            <a:endParaRPr/>
          </a:p>
        </p:txBody>
      </p:sp>
      <p:sp>
        <p:nvSpPr>
          <p:cNvPr id="1018" name="财务报表思维"/>
          <p:cNvSpPr txBox="1"/>
          <p:nvPr/>
        </p:nvSpPr>
        <p:spPr>
          <a:xfrm>
            <a:off x="11039752" y="6055988"/>
            <a:ext cx="6251576" cy="15652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latin typeface="Helvetica"/>
                <a:ea typeface="Helvetica"/>
                <a:cs typeface="Helvetica"/>
                <a:sym typeface="Helvetica"/>
              </a:defRPr>
            </a:lvl1pPr>
          </a:lstStyle>
          <a:p>
            <a:r>
              <a:t>财务报表思维</a:t>
            </a:r>
          </a:p>
        </p:txBody>
      </p:sp>
      <p:sp>
        <p:nvSpPr>
          <p:cNvPr id="1019" name="思路"/>
          <p:cNvSpPr txBox="1"/>
          <p:nvPr/>
        </p:nvSpPr>
        <p:spPr>
          <a:xfrm>
            <a:off x="11128916" y="7431423"/>
            <a:ext cx="8667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2800" b="1">
                <a:solidFill>
                  <a:srgbClr val="FFBA02"/>
                </a:solidFill>
                <a:latin typeface="Helvetica"/>
                <a:ea typeface="Helvetica"/>
                <a:cs typeface="Helvetica"/>
                <a:sym typeface="Helvetica"/>
              </a:defRPr>
            </a:lvl1pPr>
          </a:lstStyle>
          <a:p>
            <a:r>
              <a:t>思路</a:t>
            </a:r>
          </a:p>
        </p:txBody>
      </p:sp>
      <p:grpSp>
        <p:nvGrpSpPr>
          <p:cNvPr id="1022" name="成组"/>
          <p:cNvGrpSpPr/>
          <p:nvPr/>
        </p:nvGrpSpPr>
        <p:grpSpPr>
          <a:xfrm>
            <a:off x="8536493" y="5637707"/>
            <a:ext cx="2080054" cy="2401838"/>
            <a:chOff x="160892" y="0"/>
            <a:chExt cx="2080052" cy="2401837"/>
          </a:xfrm>
        </p:grpSpPr>
        <p:sp>
          <p:nvSpPr>
            <p:cNvPr id="1020" name="多边形"/>
            <p:cNvSpPr/>
            <p:nvPr/>
          </p:nvSpPr>
          <p:spPr>
            <a:xfrm>
              <a:off x="160892" y="0"/>
              <a:ext cx="2080054" cy="24018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BA02"/>
            </a:solidFill>
            <a:ln w="12700" cap="flat">
              <a:noFill/>
              <a:miter lim="400000"/>
            </a:ln>
            <a:effectLst/>
          </p:spPr>
          <p:txBody>
            <a:bodyPr wrap="square" lIns="71437" tIns="71437" rIns="71437" bIns="71437" numCol="1" anchor="ctr">
              <a:noAutofit/>
            </a:bodyPr>
            <a:lstStyle/>
            <a:p>
              <a:pPr defTabSz="821531">
                <a:defRPr sz="3200"/>
              </a:pPr>
              <a:endParaRPr/>
            </a:p>
          </p:txBody>
        </p:sp>
        <p:sp>
          <p:nvSpPr>
            <p:cNvPr id="1021" name="形状"/>
            <p:cNvSpPr/>
            <p:nvPr/>
          </p:nvSpPr>
          <p:spPr>
            <a:xfrm>
              <a:off x="650280" y="668839"/>
              <a:ext cx="1101278" cy="11001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395" y="0"/>
                  </a:lnTo>
                  <a:lnTo>
                    <a:pt x="0" y="0"/>
                  </a:lnTo>
                  <a:close/>
                  <a:moveTo>
                    <a:pt x="14486" y="1856"/>
                  </a:moveTo>
                  <a:lnTo>
                    <a:pt x="10950" y="8178"/>
                  </a:lnTo>
                  <a:lnTo>
                    <a:pt x="13040" y="11111"/>
                  </a:lnTo>
                  <a:lnTo>
                    <a:pt x="8480" y="12596"/>
                  </a:lnTo>
                  <a:lnTo>
                    <a:pt x="4483" y="19744"/>
                  </a:lnTo>
                  <a:lnTo>
                    <a:pt x="12508" y="16993"/>
                  </a:lnTo>
                  <a:lnTo>
                    <a:pt x="16049" y="21600"/>
                  </a:lnTo>
                  <a:lnTo>
                    <a:pt x="14981" y="16148"/>
                  </a:lnTo>
                  <a:lnTo>
                    <a:pt x="21600" y="13879"/>
                  </a:lnTo>
                  <a:lnTo>
                    <a:pt x="14486" y="1856"/>
                  </a:lnTo>
                  <a:close/>
                </a:path>
              </a:pathLst>
            </a:custGeom>
            <a:solidFill>
              <a:srgbClr val="FFFFFF"/>
            </a:solidFill>
            <a:ln w="12700" cap="flat">
              <a:noFill/>
              <a:miter lim="400000"/>
            </a:ln>
            <a:effectLst/>
          </p:spPr>
          <p:txBody>
            <a:bodyPr wrap="square" lIns="71437" tIns="71437" rIns="71437" bIns="71437" numCol="1" anchor="ctr">
              <a:noAutofit/>
            </a:bodyPr>
            <a:lstStyle/>
            <a:p>
              <a:pPr defTabSz="821531">
                <a:defRPr sz="3200"/>
              </a:pPr>
              <a:endParaRPr/>
            </a:p>
          </p:txBody>
        </p:sp>
      </p:grpSp>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024"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025" name="现金流量表思维"/>
          <p:cNvSpPr txBox="1"/>
          <p:nvPr/>
        </p:nvSpPr>
        <p:spPr>
          <a:xfrm>
            <a:off x="2514017" y="1217528"/>
            <a:ext cx="5489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6000" b="1">
                <a:latin typeface="Helvetica"/>
                <a:ea typeface="Helvetica"/>
                <a:cs typeface="Helvetica"/>
                <a:sym typeface="Helvetica"/>
              </a:defRPr>
            </a:lvl1pPr>
          </a:lstStyle>
          <a:p>
            <a:r>
              <a:t>现金流量表思维</a:t>
            </a:r>
          </a:p>
        </p:txBody>
      </p:sp>
      <p:sp>
        <p:nvSpPr>
          <p:cNvPr id="1026" name="箭头"/>
          <p:cNvSpPr/>
          <p:nvPr/>
        </p:nvSpPr>
        <p:spPr>
          <a:xfrm rot="10800000" flipH="1">
            <a:off x="10036175" y="5472254"/>
            <a:ext cx="4311650" cy="1080612"/>
          </a:xfrm>
          <a:prstGeom prst="rightArrow">
            <a:avLst>
              <a:gd name="adj1" fmla="val 50000"/>
              <a:gd name="adj2" fmla="val 99658"/>
            </a:avLst>
          </a:prstGeom>
          <a:solidFill>
            <a:srgbClr val="FFFFFF"/>
          </a:solidFill>
          <a:ln w="12700">
            <a:miter lim="400000"/>
          </a:ln>
        </p:spPr>
        <p:txBody>
          <a:bodyPr tIns="91439" bIns="91439" anchor="ctr"/>
          <a:lstStyle/>
          <a:p>
            <a:pPr algn="l" defTabSz="1828800">
              <a:defRPr sz="3600">
                <a:latin typeface="Arial"/>
                <a:ea typeface="Arial"/>
                <a:cs typeface="Arial"/>
                <a:sym typeface="Arial"/>
              </a:defRPr>
            </a:pPr>
            <a:endParaRPr/>
          </a:p>
        </p:txBody>
      </p:sp>
      <p:sp>
        <p:nvSpPr>
          <p:cNvPr id="1027" name="邻居"/>
          <p:cNvSpPr txBox="1"/>
          <p:nvPr/>
        </p:nvSpPr>
        <p:spPr>
          <a:xfrm>
            <a:off x="6575365" y="5877559"/>
            <a:ext cx="3597276" cy="19608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10000" b="1">
                <a:latin typeface="Helvetica"/>
                <a:ea typeface="Helvetica"/>
                <a:cs typeface="Helvetica"/>
                <a:sym typeface="Helvetica"/>
              </a:defRPr>
            </a:lvl1pPr>
          </a:lstStyle>
          <a:p>
            <a:r>
              <a:t>邻居</a:t>
            </a:r>
          </a:p>
        </p:txBody>
      </p:sp>
      <p:sp>
        <p:nvSpPr>
          <p:cNvPr id="1028" name="箭头"/>
          <p:cNvSpPr/>
          <p:nvPr/>
        </p:nvSpPr>
        <p:spPr>
          <a:xfrm rot="10800000">
            <a:off x="10036175" y="7163134"/>
            <a:ext cx="4311650" cy="1080612"/>
          </a:xfrm>
          <a:prstGeom prst="rightArrow">
            <a:avLst>
              <a:gd name="adj1" fmla="val 50000"/>
              <a:gd name="adj2" fmla="val 99658"/>
            </a:avLst>
          </a:prstGeom>
          <a:solidFill>
            <a:srgbClr val="FFFFFF"/>
          </a:solidFill>
          <a:ln w="12700">
            <a:miter lim="400000"/>
          </a:ln>
        </p:spPr>
        <p:txBody>
          <a:bodyPr tIns="91439" bIns="91439" anchor="ctr"/>
          <a:lstStyle/>
          <a:p>
            <a:pPr algn="l" defTabSz="1828800">
              <a:defRPr sz="3600">
                <a:latin typeface="Arial"/>
                <a:ea typeface="Arial"/>
                <a:cs typeface="Arial"/>
                <a:sym typeface="Arial"/>
              </a:defRPr>
            </a:pPr>
            <a:endParaRPr/>
          </a:p>
        </p:txBody>
      </p:sp>
    </p:spTree>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030"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031" name="现金流量表思维"/>
          <p:cNvSpPr txBox="1"/>
          <p:nvPr/>
        </p:nvSpPr>
        <p:spPr>
          <a:xfrm>
            <a:off x="2514017" y="1217528"/>
            <a:ext cx="5489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6000" b="1">
                <a:latin typeface="Helvetica"/>
                <a:ea typeface="Helvetica"/>
                <a:cs typeface="Helvetica"/>
                <a:sym typeface="Helvetica"/>
              </a:defRPr>
            </a:lvl1pPr>
          </a:lstStyle>
          <a:p>
            <a:r>
              <a:t>现金流量表思维</a:t>
            </a:r>
          </a:p>
        </p:txBody>
      </p:sp>
      <p:sp>
        <p:nvSpPr>
          <p:cNvPr id="1032" name="箭头"/>
          <p:cNvSpPr/>
          <p:nvPr/>
        </p:nvSpPr>
        <p:spPr>
          <a:xfrm rot="10800000" flipH="1">
            <a:off x="10036175" y="5472254"/>
            <a:ext cx="4311650" cy="1080612"/>
          </a:xfrm>
          <a:prstGeom prst="rightArrow">
            <a:avLst>
              <a:gd name="adj1" fmla="val 50000"/>
              <a:gd name="adj2" fmla="val 99658"/>
            </a:avLst>
          </a:prstGeom>
          <a:solidFill>
            <a:srgbClr val="FFFFFF"/>
          </a:solidFill>
          <a:ln w="12700">
            <a:miter lim="400000"/>
          </a:ln>
        </p:spPr>
        <p:txBody>
          <a:bodyPr tIns="91439" bIns="91439" anchor="ctr"/>
          <a:lstStyle/>
          <a:p>
            <a:pPr algn="l" defTabSz="1828800">
              <a:defRPr sz="3600">
                <a:latin typeface="Arial"/>
                <a:ea typeface="Arial"/>
                <a:cs typeface="Arial"/>
                <a:sym typeface="Arial"/>
              </a:defRPr>
            </a:pPr>
            <a:endParaRPr/>
          </a:p>
        </p:txBody>
      </p:sp>
      <p:sp>
        <p:nvSpPr>
          <p:cNvPr id="1033" name="顾客"/>
          <p:cNvSpPr txBox="1"/>
          <p:nvPr/>
        </p:nvSpPr>
        <p:spPr>
          <a:xfrm>
            <a:off x="6575365" y="5877559"/>
            <a:ext cx="3597276" cy="19608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10000" b="1">
                <a:latin typeface="Helvetica"/>
                <a:ea typeface="Helvetica"/>
                <a:cs typeface="Helvetica"/>
                <a:sym typeface="Helvetica"/>
              </a:defRPr>
            </a:lvl1pPr>
          </a:lstStyle>
          <a:p>
            <a:r>
              <a:t>顾客</a:t>
            </a:r>
          </a:p>
        </p:txBody>
      </p:sp>
      <p:sp>
        <p:nvSpPr>
          <p:cNvPr id="1034" name="箭头"/>
          <p:cNvSpPr/>
          <p:nvPr/>
        </p:nvSpPr>
        <p:spPr>
          <a:xfrm rot="10800000">
            <a:off x="10036175" y="7163134"/>
            <a:ext cx="4311650" cy="1080612"/>
          </a:xfrm>
          <a:prstGeom prst="rightArrow">
            <a:avLst>
              <a:gd name="adj1" fmla="val 50000"/>
              <a:gd name="adj2" fmla="val 99658"/>
            </a:avLst>
          </a:prstGeom>
          <a:solidFill>
            <a:srgbClr val="FFFFFF"/>
          </a:solidFill>
          <a:ln w="12700">
            <a:miter lim="400000"/>
          </a:ln>
        </p:spPr>
        <p:txBody>
          <a:bodyPr tIns="91439" bIns="91439" anchor="ctr"/>
          <a:lstStyle/>
          <a:p>
            <a:pPr algn="l" defTabSz="1828800">
              <a:defRPr sz="3600">
                <a:latin typeface="Arial"/>
                <a:ea typeface="Arial"/>
                <a:cs typeface="Arial"/>
                <a:sym typeface="Arial"/>
              </a:defRPr>
            </a:pPr>
            <a:endParaRPr/>
          </a:p>
        </p:txBody>
      </p:sp>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036"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037" name="现金流量表思维"/>
          <p:cNvSpPr txBox="1"/>
          <p:nvPr/>
        </p:nvSpPr>
        <p:spPr>
          <a:xfrm>
            <a:off x="2514017" y="1217528"/>
            <a:ext cx="5489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6000" b="1">
                <a:latin typeface="Helvetica"/>
                <a:ea typeface="Helvetica"/>
                <a:cs typeface="Helvetica"/>
                <a:sym typeface="Helvetica"/>
              </a:defRPr>
            </a:lvl1pPr>
          </a:lstStyle>
          <a:p>
            <a:r>
              <a:t>现金流量表思维</a:t>
            </a:r>
          </a:p>
        </p:txBody>
      </p:sp>
      <p:sp>
        <p:nvSpPr>
          <p:cNvPr id="1038" name="箭头"/>
          <p:cNvSpPr/>
          <p:nvPr/>
        </p:nvSpPr>
        <p:spPr>
          <a:xfrm rot="10800000" flipH="1">
            <a:off x="10036175" y="5472254"/>
            <a:ext cx="4311650" cy="1080612"/>
          </a:xfrm>
          <a:prstGeom prst="rightArrow">
            <a:avLst>
              <a:gd name="adj1" fmla="val 50000"/>
              <a:gd name="adj2" fmla="val 99658"/>
            </a:avLst>
          </a:prstGeom>
          <a:solidFill>
            <a:srgbClr val="FFFFFF"/>
          </a:solidFill>
          <a:ln w="12700">
            <a:miter lim="400000"/>
          </a:ln>
        </p:spPr>
        <p:txBody>
          <a:bodyPr tIns="91439" bIns="91439" anchor="ctr"/>
          <a:lstStyle/>
          <a:p>
            <a:pPr algn="l" defTabSz="1828800">
              <a:defRPr sz="3600">
                <a:latin typeface="Arial"/>
                <a:ea typeface="Arial"/>
                <a:cs typeface="Arial"/>
                <a:sym typeface="Arial"/>
              </a:defRPr>
            </a:pPr>
            <a:endParaRPr/>
          </a:p>
        </p:txBody>
      </p:sp>
      <p:sp>
        <p:nvSpPr>
          <p:cNvPr id="1039" name="老板"/>
          <p:cNvSpPr txBox="1"/>
          <p:nvPr/>
        </p:nvSpPr>
        <p:spPr>
          <a:xfrm>
            <a:off x="6575365" y="5877559"/>
            <a:ext cx="3597276" cy="19608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10000" b="1">
                <a:latin typeface="Helvetica"/>
                <a:ea typeface="Helvetica"/>
                <a:cs typeface="Helvetica"/>
                <a:sym typeface="Helvetica"/>
              </a:defRPr>
            </a:lvl1pPr>
          </a:lstStyle>
          <a:p>
            <a:r>
              <a:t>老板</a:t>
            </a:r>
          </a:p>
        </p:txBody>
      </p:sp>
      <p:sp>
        <p:nvSpPr>
          <p:cNvPr id="1040" name="箭头"/>
          <p:cNvSpPr/>
          <p:nvPr/>
        </p:nvSpPr>
        <p:spPr>
          <a:xfrm rot="10800000">
            <a:off x="10036175" y="7163134"/>
            <a:ext cx="4311650" cy="1080612"/>
          </a:xfrm>
          <a:prstGeom prst="rightArrow">
            <a:avLst>
              <a:gd name="adj1" fmla="val 50000"/>
              <a:gd name="adj2" fmla="val 99658"/>
            </a:avLst>
          </a:prstGeom>
          <a:solidFill>
            <a:srgbClr val="FFFFFF"/>
          </a:solidFill>
          <a:ln w="12700">
            <a:miter lim="400000"/>
          </a:ln>
        </p:spPr>
        <p:txBody>
          <a:bodyPr tIns="91439" bIns="91439" anchor="ctr"/>
          <a:lstStyle/>
          <a:p>
            <a:pPr algn="l" defTabSz="1828800">
              <a:defRPr sz="3600">
                <a:latin typeface="Arial"/>
                <a:ea typeface="Arial"/>
                <a:cs typeface="Arial"/>
                <a:sym typeface="Arial"/>
              </a:defRPr>
            </a:pPr>
            <a:endParaRPr/>
          </a:p>
        </p:txBody>
      </p:sp>
    </p:spTree>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042" name="矩形"/>
          <p:cNvSpPr/>
          <p:nvPr/>
        </p:nvSpPr>
        <p:spPr>
          <a:xfrm>
            <a:off x="1030850" y="6173993"/>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043" name="利润表思维"/>
          <p:cNvSpPr txBox="1"/>
          <p:nvPr/>
        </p:nvSpPr>
        <p:spPr>
          <a:xfrm>
            <a:off x="2081157" y="6253162"/>
            <a:ext cx="3965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6000" b="1">
                <a:latin typeface="Helvetica"/>
                <a:ea typeface="Helvetica"/>
                <a:cs typeface="Helvetica"/>
                <a:sym typeface="Helvetica"/>
              </a:defRPr>
            </a:lvl1pPr>
          </a:lstStyle>
          <a:p>
            <a:r>
              <a:t>利润表思维</a:t>
            </a:r>
          </a:p>
        </p:txBody>
      </p:sp>
    </p:spTree>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045"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046" name="资产负债表思维"/>
          <p:cNvSpPr txBox="1"/>
          <p:nvPr/>
        </p:nvSpPr>
        <p:spPr>
          <a:xfrm>
            <a:off x="2115730" y="1217528"/>
            <a:ext cx="5489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6000" b="1">
                <a:latin typeface="Helvetica"/>
                <a:ea typeface="Helvetica"/>
                <a:cs typeface="Helvetica"/>
                <a:sym typeface="Helvetica"/>
              </a:defRPr>
            </a:lvl1pPr>
          </a:lstStyle>
          <a:p>
            <a:r>
              <a:t>资产负债表思维</a:t>
            </a:r>
          </a:p>
        </p:txBody>
      </p:sp>
      <p:pic>
        <p:nvPicPr>
          <p:cNvPr id="1047" name="4941011741179111114.jpg" descr="4941011741179111114.jpg"/>
          <p:cNvPicPr>
            <a:picLocks noChangeAspect="1"/>
          </p:cNvPicPr>
          <p:nvPr/>
        </p:nvPicPr>
        <p:blipFill>
          <a:blip r:embed="rId2">
            <a:extLst/>
          </a:blip>
          <a:stretch>
            <a:fillRect/>
          </a:stretch>
        </p:blipFill>
        <p:spPr>
          <a:xfrm>
            <a:off x="4929782" y="2850992"/>
            <a:ext cx="14524569" cy="9666818"/>
          </a:xfrm>
          <a:prstGeom prst="rect">
            <a:avLst/>
          </a:prstGeom>
          <a:ln w="12700">
            <a:miter lim="400000"/>
          </a:ln>
        </p:spPr>
      </p:pic>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049" name="矩形"/>
          <p:cNvSpPr/>
          <p:nvPr/>
        </p:nvSpPr>
        <p:spPr>
          <a:xfrm>
            <a:off x="8150771" y="4834880"/>
            <a:ext cx="6023174" cy="4046240"/>
          </a:xfrm>
          <a:prstGeom prst="rect">
            <a:avLst/>
          </a:prstGeom>
          <a:ln w="38100">
            <a:solidFill>
              <a:srgbClr val="FFC400"/>
            </a:solidFill>
            <a:miter lim="400000"/>
          </a:ln>
          <a:effectLst>
            <a:outerShdw blurRad="50800" dist="25400" dir="5400000" rotWithShape="0">
              <a:srgbClr val="FFC400">
                <a:alpha val="50000"/>
              </a:srgbClr>
            </a:outerShdw>
          </a:effectLst>
        </p:spPr>
        <p:txBody>
          <a:bodyPr lIns="71437" tIns="71437" rIns="71437" bIns="71437" anchor="ctr"/>
          <a:lstStyle/>
          <a:p>
            <a:pPr defTabSz="821531">
              <a:defRPr sz="3200"/>
            </a:pPr>
            <a:endParaRPr/>
          </a:p>
        </p:txBody>
      </p:sp>
      <p:sp>
        <p:nvSpPr>
          <p:cNvPr id="1050" name="财务报表“四看”"/>
          <p:cNvSpPr txBox="1"/>
          <p:nvPr/>
        </p:nvSpPr>
        <p:spPr>
          <a:xfrm>
            <a:off x="10974293" y="6055988"/>
            <a:ext cx="7267576" cy="15652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latin typeface="Helvetica"/>
                <a:ea typeface="Helvetica"/>
                <a:cs typeface="Helvetica"/>
                <a:sym typeface="Helvetica"/>
              </a:defRPr>
            </a:lvl1pPr>
          </a:lstStyle>
          <a:p>
            <a:r>
              <a:t>财务报表“四看”</a:t>
            </a:r>
          </a:p>
        </p:txBody>
      </p:sp>
      <p:sp>
        <p:nvSpPr>
          <p:cNvPr id="1051" name="思路"/>
          <p:cNvSpPr txBox="1"/>
          <p:nvPr/>
        </p:nvSpPr>
        <p:spPr>
          <a:xfrm>
            <a:off x="11128916" y="7431423"/>
            <a:ext cx="8667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2800" b="1">
                <a:solidFill>
                  <a:srgbClr val="FFBA02"/>
                </a:solidFill>
                <a:latin typeface="Helvetica"/>
                <a:ea typeface="Helvetica"/>
                <a:cs typeface="Helvetica"/>
                <a:sym typeface="Helvetica"/>
              </a:defRPr>
            </a:lvl1pPr>
          </a:lstStyle>
          <a:p>
            <a:r>
              <a:t>思路</a:t>
            </a:r>
          </a:p>
        </p:txBody>
      </p:sp>
      <p:grpSp>
        <p:nvGrpSpPr>
          <p:cNvPr id="1054" name="成组"/>
          <p:cNvGrpSpPr/>
          <p:nvPr/>
        </p:nvGrpSpPr>
        <p:grpSpPr>
          <a:xfrm>
            <a:off x="8536493" y="5637707"/>
            <a:ext cx="2080054" cy="2401838"/>
            <a:chOff x="160892" y="0"/>
            <a:chExt cx="2080052" cy="2401837"/>
          </a:xfrm>
        </p:grpSpPr>
        <p:sp>
          <p:nvSpPr>
            <p:cNvPr id="1052" name="多边形"/>
            <p:cNvSpPr/>
            <p:nvPr/>
          </p:nvSpPr>
          <p:spPr>
            <a:xfrm>
              <a:off x="160892" y="0"/>
              <a:ext cx="2080054" cy="24018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BA02"/>
            </a:solidFill>
            <a:ln w="12700" cap="flat">
              <a:noFill/>
              <a:miter lim="400000"/>
            </a:ln>
            <a:effectLst/>
          </p:spPr>
          <p:txBody>
            <a:bodyPr wrap="square" lIns="71437" tIns="71437" rIns="71437" bIns="71437" numCol="1" anchor="ctr">
              <a:noAutofit/>
            </a:bodyPr>
            <a:lstStyle/>
            <a:p>
              <a:pPr defTabSz="821531">
                <a:defRPr sz="3200"/>
              </a:pPr>
              <a:endParaRPr/>
            </a:p>
          </p:txBody>
        </p:sp>
        <p:sp>
          <p:nvSpPr>
            <p:cNvPr id="1053" name="形状"/>
            <p:cNvSpPr/>
            <p:nvPr/>
          </p:nvSpPr>
          <p:spPr>
            <a:xfrm>
              <a:off x="650280" y="668839"/>
              <a:ext cx="1101278" cy="11001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395" y="0"/>
                  </a:lnTo>
                  <a:lnTo>
                    <a:pt x="0" y="0"/>
                  </a:lnTo>
                  <a:close/>
                  <a:moveTo>
                    <a:pt x="14486" y="1856"/>
                  </a:moveTo>
                  <a:lnTo>
                    <a:pt x="10950" y="8178"/>
                  </a:lnTo>
                  <a:lnTo>
                    <a:pt x="13040" y="11111"/>
                  </a:lnTo>
                  <a:lnTo>
                    <a:pt x="8480" y="12596"/>
                  </a:lnTo>
                  <a:lnTo>
                    <a:pt x="4483" y="19744"/>
                  </a:lnTo>
                  <a:lnTo>
                    <a:pt x="12508" y="16993"/>
                  </a:lnTo>
                  <a:lnTo>
                    <a:pt x="16049" y="21600"/>
                  </a:lnTo>
                  <a:lnTo>
                    <a:pt x="14981" y="16148"/>
                  </a:lnTo>
                  <a:lnTo>
                    <a:pt x="21600" y="13879"/>
                  </a:lnTo>
                  <a:lnTo>
                    <a:pt x="14486" y="1856"/>
                  </a:lnTo>
                  <a:close/>
                </a:path>
              </a:pathLst>
            </a:custGeom>
            <a:solidFill>
              <a:srgbClr val="FFFFFF"/>
            </a:solidFill>
            <a:ln w="12700" cap="flat">
              <a:noFill/>
              <a:miter lim="400000"/>
            </a:ln>
            <a:effectLst/>
          </p:spPr>
          <p:txBody>
            <a:bodyPr wrap="square" lIns="71437" tIns="71437" rIns="71437" bIns="71437" numCol="1" anchor="ctr">
              <a:noAutofit/>
            </a:bodyPr>
            <a:lstStyle/>
            <a:p>
              <a:pPr defTabSz="821531">
                <a:defRPr sz="3200"/>
              </a:pPr>
              <a:endParaRPr/>
            </a:p>
          </p:txBody>
        </p:sp>
      </p:grpSp>
    </p:spTree>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056"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057" name="财务报表“四看”"/>
          <p:cNvSpPr txBox="1"/>
          <p:nvPr/>
        </p:nvSpPr>
        <p:spPr>
          <a:xfrm>
            <a:off x="2071476" y="1217528"/>
            <a:ext cx="5489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6000" b="1">
                <a:latin typeface="Helvetica"/>
                <a:ea typeface="Helvetica"/>
                <a:cs typeface="Helvetica"/>
                <a:sym typeface="Helvetica"/>
              </a:defRPr>
            </a:lvl1pPr>
          </a:lstStyle>
          <a:p>
            <a:r>
              <a:t>财务报表“四看”</a:t>
            </a:r>
          </a:p>
        </p:txBody>
      </p:sp>
      <p:sp>
        <p:nvSpPr>
          <p:cNvPr id="1058" name="横着看"/>
          <p:cNvSpPr txBox="1"/>
          <p:nvPr/>
        </p:nvSpPr>
        <p:spPr>
          <a:xfrm>
            <a:off x="9765420" y="5877559"/>
            <a:ext cx="4853159" cy="19608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10000" b="1">
                <a:latin typeface="Helvetica"/>
                <a:ea typeface="Helvetica"/>
                <a:cs typeface="Helvetica"/>
                <a:sym typeface="Helvetica"/>
              </a:defRPr>
            </a:lvl1pPr>
          </a:lstStyle>
          <a:p>
            <a:r>
              <a:t>横着看</a:t>
            </a:r>
          </a:p>
        </p:txBody>
      </p:sp>
    </p:spTree>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060"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061" name="财务报表“四看”"/>
          <p:cNvSpPr txBox="1"/>
          <p:nvPr/>
        </p:nvSpPr>
        <p:spPr>
          <a:xfrm>
            <a:off x="2071476" y="1217528"/>
            <a:ext cx="5489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6000" b="1">
                <a:latin typeface="Helvetica"/>
                <a:ea typeface="Helvetica"/>
                <a:cs typeface="Helvetica"/>
                <a:sym typeface="Helvetica"/>
              </a:defRPr>
            </a:lvl1pPr>
          </a:lstStyle>
          <a:p>
            <a:r>
              <a:t>财务报表“四看”</a:t>
            </a:r>
          </a:p>
        </p:txBody>
      </p:sp>
      <p:sp>
        <p:nvSpPr>
          <p:cNvPr id="1062" name="竖着看"/>
          <p:cNvSpPr txBox="1"/>
          <p:nvPr/>
        </p:nvSpPr>
        <p:spPr>
          <a:xfrm>
            <a:off x="11126925" y="4099559"/>
            <a:ext cx="2130150" cy="55168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10000" b="1">
                <a:latin typeface="Helvetica"/>
                <a:ea typeface="Helvetica"/>
                <a:cs typeface="Helvetica"/>
                <a:sym typeface="Helvetica"/>
              </a:defRPr>
            </a:lvl1pPr>
          </a:lstStyle>
          <a:p>
            <a:r>
              <a:t>竖着看</a:t>
            </a:r>
          </a:p>
        </p:txBody>
      </p:sp>
    </p:spTree>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064"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065" name="财务报表“四看”"/>
          <p:cNvSpPr txBox="1"/>
          <p:nvPr/>
        </p:nvSpPr>
        <p:spPr>
          <a:xfrm>
            <a:off x="2071476" y="1217528"/>
            <a:ext cx="5489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6000" b="1">
                <a:latin typeface="Helvetica"/>
                <a:ea typeface="Helvetica"/>
                <a:cs typeface="Helvetica"/>
                <a:sym typeface="Helvetica"/>
              </a:defRPr>
            </a:lvl1pPr>
          </a:lstStyle>
          <a:p>
            <a:r>
              <a:t>财务报表“四看”</a:t>
            </a:r>
          </a:p>
        </p:txBody>
      </p:sp>
      <p:sp>
        <p:nvSpPr>
          <p:cNvPr id="1066" name="看着倒"/>
          <p:cNvSpPr txBox="1"/>
          <p:nvPr/>
        </p:nvSpPr>
        <p:spPr>
          <a:xfrm>
            <a:off x="11126925" y="4099559"/>
            <a:ext cx="2130150" cy="55168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10000" b="1">
                <a:latin typeface="Helvetica"/>
                <a:ea typeface="Helvetica"/>
                <a:cs typeface="Helvetica"/>
                <a:sym typeface="Helvetica"/>
              </a:defRPr>
            </a:lvl1pPr>
          </a:lstStyle>
          <a:p>
            <a:r>
              <a:t>看着倒</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232" name="矩形"/>
          <p:cNvSpPr/>
          <p:nvPr/>
        </p:nvSpPr>
        <p:spPr>
          <a:xfrm>
            <a:off x="7648947" y="4834880"/>
            <a:ext cx="6023174" cy="4046240"/>
          </a:xfrm>
          <a:prstGeom prst="rect">
            <a:avLst/>
          </a:prstGeom>
          <a:ln w="38100">
            <a:solidFill>
              <a:srgbClr val="FFC400"/>
            </a:solidFill>
            <a:miter lim="400000"/>
          </a:ln>
          <a:effectLst>
            <a:outerShdw blurRad="50800" dist="25400" dir="5400000" rotWithShape="0">
              <a:srgbClr val="FFC400">
                <a:alpha val="50000"/>
              </a:srgbClr>
            </a:outerShdw>
          </a:effectLst>
        </p:spPr>
        <p:txBody>
          <a:bodyPr lIns="71437" tIns="71437" rIns="71437" bIns="71437" anchor="ctr"/>
          <a:lstStyle/>
          <a:p>
            <a:pPr defTabSz="821531">
              <a:defRPr sz="3200"/>
            </a:pPr>
            <a:endParaRPr/>
          </a:p>
        </p:txBody>
      </p:sp>
      <p:sp>
        <p:nvSpPr>
          <p:cNvPr id="233" name="增值税的实质"/>
          <p:cNvSpPr txBox="1"/>
          <p:nvPr/>
        </p:nvSpPr>
        <p:spPr>
          <a:xfrm>
            <a:off x="10379546" y="6075362"/>
            <a:ext cx="6251576" cy="15652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latin typeface="Helvetica"/>
                <a:ea typeface="Helvetica"/>
                <a:cs typeface="Helvetica"/>
                <a:sym typeface="Helvetica"/>
              </a:defRPr>
            </a:lvl1pPr>
          </a:lstStyle>
          <a:p>
            <a:r>
              <a:t>增值税的实质</a:t>
            </a:r>
          </a:p>
        </p:txBody>
      </p:sp>
      <p:sp>
        <p:nvSpPr>
          <p:cNvPr id="234" name="概念"/>
          <p:cNvSpPr txBox="1"/>
          <p:nvPr/>
        </p:nvSpPr>
        <p:spPr>
          <a:xfrm>
            <a:off x="10533924" y="7431423"/>
            <a:ext cx="8667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2800" b="1">
                <a:solidFill>
                  <a:srgbClr val="FFBA02"/>
                </a:solidFill>
                <a:latin typeface="Helvetica"/>
                <a:ea typeface="Helvetica"/>
                <a:cs typeface="Helvetica"/>
                <a:sym typeface="Helvetica"/>
              </a:defRPr>
            </a:lvl1pPr>
          </a:lstStyle>
          <a:p>
            <a:r>
              <a:t>概念</a:t>
            </a:r>
          </a:p>
        </p:txBody>
      </p:sp>
      <p:grpSp>
        <p:nvGrpSpPr>
          <p:cNvPr id="237" name="成组"/>
          <p:cNvGrpSpPr/>
          <p:nvPr/>
        </p:nvGrpSpPr>
        <p:grpSpPr>
          <a:xfrm>
            <a:off x="8034669" y="5637707"/>
            <a:ext cx="2080054" cy="2401838"/>
            <a:chOff x="160892" y="0"/>
            <a:chExt cx="2080052" cy="2401837"/>
          </a:xfrm>
        </p:grpSpPr>
        <p:sp>
          <p:nvSpPr>
            <p:cNvPr id="235" name="多边形"/>
            <p:cNvSpPr/>
            <p:nvPr/>
          </p:nvSpPr>
          <p:spPr>
            <a:xfrm>
              <a:off x="160892" y="0"/>
              <a:ext cx="2080054" cy="24018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BA02"/>
            </a:solidFill>
            <a:ln w="12700" cap="flat">
              <a:noFill/>
              <a:miter lim="400000"/>
            </a:ln>
            <a:effectLst/>
          </p:spPr>
          <p:txBody>
            <a:bodyPr wrap="square" lIns="71437" tIns="71437" rIns="71437" bIns="71437" numCol="1" anchor="ctr">
              <a:noAutofit/>
            </a:bodyPr>
            <a:lstStyle/>
            <a:p>
              <a:pPr defTabSz="821531">
                <a:defRPr sz="3200"/>
              </a:pPr>
              <a:endParaRPr/>
            </a:p>
          </p:txBody>
        </p:sp>
        <p:sp>
          <p:nvSpPr>
            <p:cNvPr id="236" name="形状"/>
            <p:cNvSpPr/>
            <p:nvPr/>
          </p:nvSpPr>
          <p:spPr>
            <a:xfrm>
              <a:off x="650280" y="668839"/>
              <a:ext cx="1101278" cy="11001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395" y="0"/>
                  </a:lnTo>
                  <a:lnTo>
                    <a:pt x="0" y="0"/>
                  </a:lnTo>
                  <a:close/>
                  <a:moveTo>
                    <a:pt x="14486" y="1856"/>
                  </a:moveTo>
                  <a:lnTo>
                    <a:pt x="10950" y="8178"/>
                  </a:lnTo>
                  <a:lnTo>
                    <a:pt x="13040" y="11111"/>
                  </a:lnTo>
                  <a:lnTo>
                    <a:pt x="8480" y="12596"/>
                  </a:lnTo>
                  <a:lnTo>
                    <a:pt x="4483" y="19744"/>
                  </a:lnTo>
                  <a:lnTo>
                    <a:pt x="12508" y="16993"/>
                  </a:lnTo>
                  <a:lnTo>
                    <a:pt x="16049" y="21600"/>
                  </a:lnTo>
                  <a:lnTo>
                    <a:pt x="14981" y="16148"/>
                  </a:lnTo>
                  <a:lnTo>
                    <a:pt x="21600" y="13879"/>
                  </a:lnTo>
                  <a:lnTo>
                    <a:pt x="14486" y="1856"/>
                  </a:lnTo>
                  <a:close/>
                </a:path>
              </a:pathLst>
            </a:custGeom>
            <a:solidFill>
              <a:srgbClr val="FFFFFF"/>
            </a:solidFill>
            <a:ln w="12700" cap="flat">
              <a:noFill/>
              <a:miter lim="400000"/>
            </a:ln>
            <a:effectLst/>
          </p:spPr>
          <p:txBody>
            <a:bodyPr wrap="square" lIns="71437" tIns="71437" rIns="71437" bIns="71437" numCol="1" anchor="ctr">
              <a:noAutofit/>
            </a:bodyPr>
            <a:lstStyle/>
            <a:p>
              <a:pPr defTabSz="821531">
                <a:defRPr sz="3200"/>
              </a:pPr>
              <a:endParaRPr/>
            </a:p>
          </p:txBody>
        </p:sp>
      </p:grpSp>
    </p:spTree>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068"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069" name="财务报表“四看”"/>
          <p:cNvSpPr txBox="1"/>
          <p:nvPr/>
        </p:nvSpPr>
        <p:spPr>
          <a:xfrm>
            <a:off x="2071476" y="1217528"/>
            <a:ext cx="5489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6000" b="1">
                <a:latin typeface="Helvetica"/>
                <a:ea typeface="Helvetica"/>
                <a:cs typeface="Helvetica"/>
                <a:sym typeface="Helvetica"/>
              </a:defRPr>
            </a:lvl1pPr>
          </a:lstStyle>
          <a:p>
            <a:r>
              <a:t>财务报表“四看”</a:t>
            </a:r>
          </a:p>
        </p:txBody>
      </p:sp>
      <p:sp>
        <p:nvSpPr>
          <p:cNvPr id="1070" name="翻 着 看"/>
          <p:cNvSpPr txBox="1"/>
          <p:nvPr/>
        </p:nvSpPr>
        <p:spPr>
          <a:xfrm>
            <a:off x="9765420" y="5877559"/>
            <a:ext cx="4853159" cy="19608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10000" b="1">
                <a:latin typeface="Helvetica"/>
                <a:ea typeface="Helvetica"/>
                <a:cs typeface="Helvetica"/>
                <a:sym typeface="Helvetica"/>
              </a:defRPr>
            </a:lvl1pPr>
          </a:lstStyle>
          <a:p>
            <a:r>
              <a:t>翻 着 看</a:t>
            </a:r>
          </a:p>
        </p:txBody>
      </p:sp>
    </p:spTree>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072" name="矩形"/>
          <p:cNvSpPr/>
          <p:nvPr/>
        </p:nvSpPr>
        <p:spPr>
          <a:xfrm>
            <a:off x="6724960" y="4834880"/>
            <a:ext cx="6023174" cy="4046240"/>
          </a:xfrm>
          <a:prstGeom prst="rect">
            <a:avLst/>
          </a:prstGeom>
          <a:ln w="38100">
            <a:solidFill>
              <a:srgbClr val="FFC400"/>
            </a:solidFill>
            <a:miter lim="400000"/>
          </a:ln>
          <a:effectLst>
            <a:outerShdw blurRad="50800" dist="25400" dir="5400000" rotWithShape="0">
              <a:srgbClr val="FFC400">
                <a:alpha val="50000"/>
              </a:srgbClr>
            </a:outerShdw>
          </a:effectLst>
        </p:spPr>
        <p:txBody>
          <a:bodyPr lIns="71437" tIns="71437" rIns="71437" bIns="71437" anchor="ctr"/>
          <a:lstStyle/>
          <a:p>
            <a:pPr defTabSz="821531">
              <a:defRPr sz="3200"/>
            </a:pPr>
            <a:endParaRPr/>
          </a:p>
        </p:txBody>
      </p:sp>
      <p:sp>
        <p:nvSpPr>
          <p:cNvPr id="1073" name="你一定要看的指标"/>
          <p:cNvSpPr txBox="1"/>
          <p:nvPr/>
        </p:nvSpPr>
        <p:spPr>
          <a:xfrm>
            <a:off x="9394514" y="6075362"/>
            <a:ext cx="8283576" cy="15652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latin typeface="Helvetica"/>
                <a:ea typeface="Helvetica"/>
                <a:cs typeface="Helvetica"/>
                <a:sym typeface="Helvetica"/>
              </a:defRPr>
            </a:lvl1pPr>
          </a:lstStyle>
          <a:p>
            <a:r>
              <a:t>你一定要看的指标</a:t>
            </a:r>
          </a:p>
        </p:txBody>
      </p:sp>
      <p:sp>
        <p:nvSpPr>
          <p:cNvPr id="1074" name="公式"/>
          <p:cNvSpPr txBox="1"/>
          <p:nvPr/>
        </p:nvSpPr>
        <p:spPr>
          <a:xfrm>
            <a:off x="9658850" y="7387170"/>
            <a:ext cx="8667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2800" b="1">
                <a:solidFill>
                  <a:srgbClr val="FFBA02"/>
                </a:solidFill>
                <a:latin typeface="Helvetica"/>
                <a:ea typeface="Helvetica"/>
                <a:cs typeface="Helvetica"/>
                <a:sym typeface="Helvetica"/>
              </a:defRPr>
            </a:lvl1pPr>
          </a:lstStyle>
          <a:p>
            <a:r>
              <a:t>公式</a:t>
            </a:r>
          </a:p>
        </p:txBody>
      </p:sp>
      <p:grpSp>
        <p:nvGrpSpPr>
          <p:cNvPr id="1077" name="成组"/>
          <p:cNvGrpSpPr/>
          <p:nvPr/>
        </p:nvGrpSpPr>
        <p:grpSpPr>
          <a:xfrm>
            <a:off x="7110682" y="5637707"/>
            <a:ext cx="2080054" cy="2401838"/>
            <a:chOff x="160892" y="0"/>
            <a:chExt cx="2080052" cy="2401837"/>
          </a:xfrm>
        </p:grpSpPr>
        <p:sp>
          <p:nvSpPr>
            <p:cNvPr id="1075" name="多边形"/>
            <p:cNvSpPr/>
            <p:nvPr/>
          </p:nvSpPr>
          <p:spPr>
            <a:xfrm>
              <a:off x="160892" y="0"/>
              <a:ext cx="2080054" cy="24018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BA02"/>
            </a:solidFill>
            <a:ln w="12700" cap="flat">
              <a:noFill/>
              <a:miter lim="400000"/>
            </a:ln>
            <a:effectLst/>
          </p:spPr>
          <p:txBody>
            <a:bodyPr wrap="square" lIns="71437" tIns="71437" rIns="71437" bIns="71437" numCol="1" anchor="ctr">
              <a:noAutofit/>
            </a:bodyPr>
            <a:lstStyle/>
            <a:p>
              <a:pPr defTabSz="821531">
                <a:defRPr sz="3200"/>
              </a:pPr>
              <a:endParaRPr/>
            </a:p>
          </p:txBody>
        </p:sp>
        <p:sp>
          <p:nvSpPr>
            <p:cNvPr id="1076" name="形状"/>
            <p:cNvSpPr/>
            <p:nvPr/>
          </p:nvSpPr>
          <p:spPr>
            <a:xfrm>
              <a:off x="650280" y="668839"/>
              <a:ext cx="1101278" cy="11001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395" y="0"/>
                  </a:lnTo>
                  <a:lnTo>
                    <a:pt x="0" y="0"/>
                  </a:lnTo>
                  <a:close/>
                  <a:moveTo>
                    <a:pt x="14486" y="1856"/>
                  </a:moveTo>
                  <a:lnTo>
                    <a:pt x="10950" y="8178"/>
                  </a:lnTo>
                  <a:lnTo>
                    <a:pt x="13040" y="11111"/>
                  </a:lnTo>
                  <a:lnTo>
                    <a:pt x="8480" y="12596"/>
                  </a:lnTo>
                  <a:lnTo>
                    <a:pt x="4483" y="19744"/>
                  </a:lnTo>
                  <a:lnTo>
                    <a:pt x="12508" y="16993"/>
                  </a:lnTo>
                  <a:lnTo>
                    <a:pt x="16049" y="21600"/>
                  </a:lnTo>
                  <a:lnTo>
                    <a:pt x="14981" y="16148"/>
                  </a:lnTo>
                  <a:lnTo>
                    <a:pt x="21600" y="13879"/>
                  </a:lnTo>
                  <a:lnTo>
                    <a:pt x="14486" y="1856"/>
                  </a:lnTo>
                  <a:close/>
                </a:path>
              </a:pathLst>
            </a:custGeom>
            <a:solidFill>
              <a:srgbClr val="FFFFFF"/>
            </a:solidFill>
            <a:ln w="12700" cap="flat">
              <a:noFill/>
              <a:miter lim="400000"/>
            </a:ln>
            <a:effectLst/>
          </p:spPr>
          <p:txBody>
            <a:bodyPr wrap="square" lIns="71437" tIns="71437" rIns="71437" bIns="71437" numCol="1" anchor="ctr">
              <a:noAutofit/>
            </a:bodyPr>
            <a:lstStyle/>
            <a:p>
              <a:pPr defTabSz="821531">
                <a:defRPr sz="3200"/>
              </a:pPr>
              <a:endParaRPr/>
            </a:p>
          </p:txBody>
        </p:sp>
      </p:grpSp>
    </p:spTree>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079" name="资产负债率"/>
          <p:cNvSpPr txBox="1"/>
          <p:nvPr/>
        </p:nvSpPr>
        <p:spPr>
          <a:xfrm>
            <a:off x="9574212" y="1548391"/>
            <a:ext cx="5235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资产负债率</a:t>
            </a:r>
          </a:p>
        </p:txBody>
      </p:sp>
      <p:sp>
        <p:nvSpPr>
          <p:cNvPr id="1080" name="40%"/>
          <p:cNvSpPr txBox="1"/>
          <p:nvPr/>
        </p:nvSpPr>
        <p:spPr>
          <a:xfrm>
            <a:off x="10864850" y="6045200"/>
            <a:ext cx="2656161"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1828800">
              <a:lnSpc>
                <a:spcPct val="150000"/>
              </a:lnSpc>
              <a:defRPr sz="10000" b="1">
                <a:latin typeface="Helvetica"/>
                <a:ea typeface="Helvetica"/>
                <a:cs typeface="Helvetica"/>
                <a:sym typeface="Helvetica"/>
              </a:defRPr>
            </a:lvl1pPr>
          </a:lstStyle>
          <a:p>
            <a:r>
              <a:t>40%</a:t>
            </a:r>
          </a:p>
        </p:txBody>
      </p:sp>
      <p:sp>
        <p:nvSpPr>
          <p:cNvPr id="1081" name="线条"/>
          <p:cNvSpPr/>
          <p:nvPr/>
        </p:nvSpPr>
        <p:spPr>
          <a:xfrm>
            <a:off x="11169974" y="3594858"/>
            <a:ext cx="2044052" cy="1"/>
          </a:xfrm>
          <a:prstGeom prst="line">
            <a:avLst/>
          </a:prstGeom>
          <a:ln w="25400">
            <a:solidFill>
              <a:srgbClr val="FFFFFF"/>
            </a:solidFill>
            <a:miter lim="400000"/>
          </a:ln>
        </p:spPr>
        <p:txBody>
          <a:bodyPr lIns="71437" tIns="71437" rIns="71437" bIns="71437" anchor="ctr"/>
          <a:lstStyle/>
          <a:p>
            <a:pPr defTabSz="821531">
              <a:defRPr sz="3200">
                <a:solidFill>
                  <a:srgbClr val="000000"/>
                </a:solidFill>
              </a:defRPr>
            </a:pPr>
            <a:endParaRPr/>
          </a:p>
        </p:txBody>
      </p:sp>
    </p:spTree>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083" name="净利润"/>
          <p:cNvSpPr txBox="1"/>
          <p:nvPr/>
        </p:nvSpPr>
        <p:spPr>
          <a:xfrm>
            <a:off x="10590212" y="5962525"/>
            <a:ext cx="3203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净利润</a:t>
            </a:r>
          </a:p>
        </p:txBody>
      </p:sp>
      <p:sp>
        <p:nvSpPr>
          <p:cNvPr id="1084" name="线条"/>
          <p:cNvSpPr/>
          <p:nvPr/>
        </p:nvSpPr>
        <p:spPr>
          <a:xfrm>
            <a:off x="11169974" y="7740774"/>
            <a:ext cx="2044052" cy="1"/>
          </a:xfrm>
          <a:prstGeom prst="line">
            <a:avLst/>
          </a:prstGeom>
          <a:ln w="25400">
            <a:solidFill>
              <a:srgbClr val="FFFFFF"/>
            </a:solidFill>
            <a:miter lim="400000"/>
          </a:ln>
        </p:spPr>
        <p:txBody>
          <a:bodyPr lIns="71437" tIns="71437" rIns="71437" bIns="71437" anchor="ctr"/>
          <a:lstStyle/>
          <a:p>
            <a:pPr defTabSz="821531">
              <a:defRPr sz="3200">
                <a:solidFill>
                  <a:srgbClr val="000000"/>
                </a:solidFill>
              </a:defRPr>
            </a:pPr>
            <a:endParaRPr/>
          </a:p>
        </p:txBody>
      </p:sp>
    </p:spTree>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086" name="经营活动净现金流量"/>
          <p:cNvSpPr txBox="1"/>
          <p:nvPr/>
        </p:nvSpPr>
        <p:spPr>
          <a:xfrm>
            <a:off x="7542212" y="5873119"/>
            <a:ext cx="9299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经营活动净现金流量</a:t>
            </a:r>
          </a:p>
        </p:txBody>
      </p:sp>
      <p:sp>
        <p:nvSpPr>
          <p:cNvPr id="1087" name="线条"/>
          <p:cNvSpPr/>
          <p:nvPr/>
        </p:nvSpPr>
        <p:spPr>
          <a:xfrm>
            <a:off x="11169974" y="7830180"/>
            <a:ext cx="2044052" cy="1"/>
          </a:xfrm>
          <a:prstGeom prst="line">
            <a:avLst/>
          </a:prstGeom>
          <a:ln w="25400">
            <a:solidFill>
              <a:srgbClr val="FFFFFF"/>
            </a:solidFill>
            <a:miter lim="400000"/>
          </a:ln>
        </p:spPr>
        <p:txBody>
          <a:bodyPr lIns="71437" tIns="71437" rIns="71437" bIns="71437" anchor="ctr"/>
          <a:lstStyle/>
          <a:p>
            <a:pPr defTabSz="821531">
              <a:defRPr sz="3200">
                <a:solidFill>
                  <a:srgbClr val="000000"/>
                </a:solidFill>
              </a:defRPr>
            </a:pPr>
            <a:endParaRPr/>
          </a:p>
        </p:txBody>
      </p:sp>
    </p:spTree>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089" name="流动比例"/>
          <p:cNvSpPr txBox="1"/>
          <p:nvPr/>
        </p:nvSpPr>
        <p:spPr>
          <a:xfrm>
            <a:off x="10082212" y="1071562"/>
            <a:ext cx="4219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流动比例</a:t>
            </a:r>
          </a:p>
        </p:txBody>
      </p:sp>
      <p:sp>
        <p:nvSpPr>
          <p:cNvPr id="1090" name="2：1"/>
          <p:cNvSpPr txBox="1"/>
          <p:nvPr/>
        </p:nvSpPr>
        <p:spPr>
          <a:xfrm>
            <a:off x="9452223" y="5029199"/>
            <a:ext cx="5479554" cy="365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1828800">
              <a:lnSpc>
                <a:spcPct val="150000"/>
              </a:lnSpc>
              <a:defRPr sz="20000" b="1">
                <a:latin typeface="Helvetica"/>
                <a:ea typeface="Helvetica"/>
                <a:cs typeface="Helvetica"/>
                <a:sym typeface="Helvetica"/>
              </a:defRPr>
            </a:lvl1pPr>
          </a:lstStyle>
          <a:p>
            <a:r>
              <a:t>2：1</a:t>
            </a:r>
          </a:p>
        </p:txBody>
      </p:sp>
      <p:sp>
        <p:nvSpPr>
          <p:cNvPr id="1091" name="线条"/>
          <p:cNvSpPr/>
          <p:nvPr/>
        </p:nvSpPr>
        <p:spPr>
          <a:xfrm>
            <a:off x="11169974" y="2820010"/>
            <a:ext cx="2044052" cy="1"/>
          </a:xfrm>
          <a:prstGeom prst="line">
            <a:avLst/>
          </a:prstGeom>
          <a:ln w="25400">
            <a:solidFill>
              <a:srgbClr val="FFFFFF"/>
            </a:solidFill>
            <a:miter lim="400000"/>
          </a:ln>
        </p:spPr>
        <p:txBody>
          <a:bodyPr lIns="71437" tIns="71437" rIns="71437" bIns="71437" anchor="ctr"/>
          <a:lstStyle/>
          <a:p>
            <a:pPr defTabSz="821531">
              <a:defRPr sz="3200">
                <a:solidFill>
                  <a:srgbClr val="000000"/>
                </a:solidFill>
              </a:defRPr>
            </a:pPr>
            <a:endParaRPr/>
          </a:p>
        </p:txBody>
      </p:sp>
    </p:spTree>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093" name="销售毛利率"/>
          <p:cNvSpPr txBox="1"/>
          <p:nvPr/>
        </p:nvSpPr>
        <p:spPr>
          <a:xfrm>
            <a:off x="9574212" y="5170544"/>
            <a:ext cx="5235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销售毛利率</a:t>
            </a:r>
          </a:p>
        </p:txBody>
      </p:sp>
      <p:sp>
        <p:nvSpPr>
          <p:cNvPr id="1094" name="线条"/>
          <p:cNvSpPr/>
          <p:nvPr/>
        </p:nvSpPr>
        <p:spPr>
          <a:xfrm>
            <a:off x="11169974" y="6918992"/>
            <a:ext cx="2044052" cy="1"/>
          </a:xfrm>
          <a:prstGeom prst="line">
            <a:avLst/>
          </a:prstGeom>
          <a:ln w="25400">
            <a:solidFill>
              <a:srgbClr val="FFFFFF"/>
            </a:solidFill>
            <a:miter lim="400000"/>
          </a:ln>
        </p:spPr>
        <p:txBody>
          <a:bodyPr lIns="71437" tIns="71437" rIns="71437" bIns="71437" anchor="ctr"/>
          <a:lstStyle/>
          <a:p>
            <a:pPr defTabSz="821531">
              <a:defRPr sz="3200">
                <a:solidFill>
                  <a:srgbClr val="000000"/>
                </a:solidFill>
              </a:defRPr>
            </a:pPr>
            <a:endParaRPr/>
          </a:p>
        </p:txBody>
      </p:sp>
    </p:spTree>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096" name="现金及现金等价物的变动额"/>
          <p:cNvSpPr txBox="1"/>
          <p:nvPr/>
        </p:nvSpPr>
        <p:spPr>
          <a:xfrm>
            <a:off x="6018212" y="5843317"/>
            <a:ext cx="12347576" cy="1565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8000" b="1">
                <a:solidFill>
                  <a:srgbClr val="FFBA02"/>
                </a:solidFill>
                <a:latin typeface="Helvetica"/>
                <a:ea typeface="Helvetica"/>
                <a:cs typeface="Helvetica"/>
                <a:sym typeface="Helvetica"/>
              </a:defRPr>
            </a:lvl1pPr>
          </a:lstStyle>
          <a:p>
            <a:r>
              <a:t>现金及现金等价物的变动额</a:t>
            </a:r>
          </a:p>
        </p:txBody>
      </p:sp>
      <p:sp>
        <p:nvSpPr>
          <p:cNvPr id="1097" name="线条"/>
          <p:cNvSpPr/>
          <p:nvPr/>
        </p:nvSpPr>
        <p:spPr>
          <a:xfrm>
            <a:off x="11169974" y="7859982"/>
            <a:ext cx="2044052" cy="1"/>
          </a:xfrm>
          <a:prstGeom prst="line">
            <a:avLst/>
          </a:prstGeom>
          <a:ln w="25400">
            <a:solidFill>
              <a:srgbClr val="FFFFFF"/>
            </a:solidFill>
            <a:miter lim="400000"/>
          </a:ln>
        </p:spPr>
        <p:txBody>
          <a:bodyPr lIns="71437" tIns="71437" rIns="71437" bIns="71437" anchor="ctr"/>
          <a:lstStyle/>
          <a:p>
            <a:pPr defTabSz="821531">
              <a:defRPr sz="3200">
                <a:solidFill>
                  <a:srgbClr val="000000"/>
                </a:solidFill>
              </a:defRPr>
            </a:pPr>
            <a:endParaRPr/>
          </a:p>
        </p:txBody>
      </p:sp>
    </p:spTree>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099" name="矩形"/>
          <p:cNvSpPr/>
          <p:nvPr/>
        </p:nvSpPr>
        <p:spPr>
          <a:xfrm>
            <a:off x="986596" y="1138359"/>
            <a:ext cx="465819" cy="1368014"/>
          </a:xfrm>
          <a:prstGeom prst="rect">
            <a:avLst/>
          </a:prstGeom>
          <a:ln w="38100">
            <a:solidFill>
              <a:srgbClr val="FFBA02"/>
            </a:solidFill>
            <a:miter lim="400000"/>
          </a:ln>
        </p:spPr>
        <p:txBody>
          <a:bodyPr lIns="71437" tIns="71437" rIns="71437" bIns="71437" anchor="ctr"/>
          <a:lstStyle/>
          <a:p>
            <a:pPr defTabSz="821531">
              <a:defRPr sz="3200"/>
            </a:pPr>
            <a:endParaRPr/>
          </a:p>
        </p:txBody>
      </p:sp>
      <p:sp>
        <p:nvSpPr>
          <p:cNvPr id="1100" name="持有至到期投资、可供出售金融资产和交易性金融资产的差异"/>
          <p:cNvSpPr txBox="1"/>
          <p:nvPr/>
        </p:nvSpPr>
        <p:spPr>
          <a:xfrm>
            <a:off x="1650673" y="1217528"/>
            <a:ext cx="20729576" cy="1209676"/>
          </a:xfrm>
          <a:prstGeom prst="rect">
            <a:avLst/>
          </a:prstGeom>
          <a:solidFill>
            <a:srgbClr val="242424"/>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6000" b="1">
                <a:latin typeface="微软雅黑"/>
                <a:ea typeface="微软雅黑"/>
                <a:cs typeface="微软雅黑"/>
                <a:sym typeface="微软雅黑"/>
              </a:defRPr>
            </a:lvl1pPr>
          </a:lstStyle>
          <a:p>
            <a:pPr>
              <a:defRPr>
                <a:latin typeface="Helvetica"/>
                <a:ea typeface="Helvetica"/>
                <a:cs typeface="Helvetica"/>
                <a:sym typeface="Helvetica"/>
              </a:defRPr>
            </a:pPr>
            <a:r>
              <a:rPr>
                <a:latin typeface="微软雅黑"/>
                <a:ea typeface="微软雅黑"/>
                <a:cs typeface="微软雅黑"/>
                <a:sym typeface="微软雅黑"/>
              </a:rPr>
              <a:t>持有至到期投资、可供出售金融资产和交易性金融资产的差异</a:t>
            </a:r>
          </a:p>
        </p:txBody>
      </p:sp>
      <p:graphicFrame>
        <p:nvGraphicFramePr>
          <p:cNvPr id="1101" name="表格"/>
          <p:cNvGraphicFramePr/>
          <p:nvPr/>
        </p:nvGraphicFramePr>
        <p:xfrm>
          <a:off x="3192937" y="4281265"/>
          <a:ext cx="17645046" cy="7459030"/>
        </p:xfrm>
        <a:graphic>
          <a:graphicData uri="http://schemas.openxmlformats.org/drawingml/2006/table">
            <a:tbl>
              <a:tblPr>
                <a:tableStyleId>{4C3C2611-4C71-4FC5-86AE-919BDF0F9419}</a:tableStyleId>
              </a:tblPr>
              <a:tblGrid>
                <a:gridCol w="4793182"/>
                <a:gridCol w="4039348"/>
                <a:gridCol w="4563029"/>
                <a:gridCol w="4249487"/>
              </a:tblGrid>
              <a:tr h="1190159">
                <a:tc>
                  <a:txBody>
                    <a:bodyPr/>
                    <a:lstStyle/>
                    <a:p>
                      <a:pPr defTabSz="1828800">
                        <a:defRPr sz="1800">
                          <a:solidFill>
                            <a:srgbClr val="000000"/>
                          </a:solidFill>
                        </a:defRPr>
                      </a:pPr>
                      <a:r>
                        <a:rPr sz="3600" b="1">
                          <a:latin typeface="微软雅黑"/>
                          <a:ea typeface="微软雅黑"/>
                          <a:cs typeface="微软雅黑"/>
                          <a:sym typeface="微软雅黑"/>
                        </a:rPr>
                        <a:t>区别类型</a:t>
                      </a: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chemeClr val="accent4">
                        <a:hueOff val="102361"/>
                        <a:satOff val="14118"/>
                        <a:lumOff val="10675"/>
                      </a:schemeClr>
                    </a:solidFill>
                  </a:tcPr>
                </a:tc>
                <a:tc>
                  <a:txBody>
                    <a:bodyPr/>
                    <a:lstStyle/>
                    <a:p>
                      <a:pPr defTabSz="1828800">
                        <a:defRPr sz="3600" b="1">
                          <a:solidFill>
                            <a:srgbClr val="0D0D0D"/>
                          </a:solidFill>
                          <a:latin typeface="Helvetica"/>
                          <a:ea typeface="Helvetica"/>
                          <a:cs typeface="Helvetica"/>
                          <a:sym typeface="Helvetica"/>
                        </a:defRPr>
                      </a:pPr>
                      <a:r>
                        <a:rPr>
                          <a:latin typeface="微软雅黑"/>
                          <a:ea typeface="微软雅黑"/>
                          <a:cs typeface="微软雅黑"/>
                          <a:sym typeface="微软雅黑"/>
                        </a:rPr>
                        <a:t>持有至到期投资</a:t>
                      </a: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chemeClr val="accent4">
                        <a:hueOff val="102361"/>
                        <a:satOff val="14118"/>
                        <a:lumOff val="10675"/>
                      </a:schemeClr>
                    </a:solidFill>
                  </a:tcPr>
                </a:tc>
                <a:tc>
                  <a:txBody>
                    <a:bodyPr/>
                    <a:lstStyle/>
                    <a:p>
                      <a:pPr defTabSz="1828800">
                        <a:defRPr sz="3600" b="1">
                          <a:solidFill>
                            <a:srgbClr val="0D0D0D"/>
                          </a:solidFill>
                          <a:latin typeface="Helvetica"/>
                          <a:ea typeface="Helvetica"/>
                          <a:cs typeface="Helvetica"/>
                          <a:sym typeface="Helvetica"/>
                        </a:defRPr>
                      </a:pPr>
                      <a:r>
                        <a:rPr>
                          <a:latin typeface="微软雅黑"/>
                          <a:ea typeface="微软雅黑"/>
                          <a:cs typeface="微软雅黑"/>
                          <a:sym typeface="微软雅黑"/>
                        </a:rPr>
                        <a:t>可供出售金融资产</a:t>
                      </a: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chemeClr val="accent4">
                        <a:hueOff val="102361"/>
                        <a:satOff val="14118"/>
                        <a:lumOff val="10675"/>
                      </a:schemeClr>
                    </a:solidFill>
                  </a:tcPr>
                </a:tc>
                <a:tc>
                  <a:txBody>
                    <a:bodyPr/>
                    <a:lstStyle/>
                    <a:p>
                      <a:pPr defTabSz="1828800">
                        <a:defRPr sz="3600" b="1">
                          <a:solidFill>
                            <a:srgbClr val="0D0D0D"/>
                          </a:solidFill>
                          <a:latin typeface="Helvetica"/>
                          <a:ea typeface="Helvetica"/>
                          <a:cs typeface="Helvetica"/>
                          <a:sym typeface="Helvetica"/>
                        </a:defRPr>
                      </a:pPr>
                      <a:r>
                        <a:rPr>
                          <a:latin typeface="微软雅黑"/>
                          <a:ea typeface="微软雅黑"/>
                          <a:cs typeface="微软雅黑"/>
                          <a:sym typeface="微软雅黑"/>
                        </a:rPr>
                        <a:t>交易性金融资产</a:t>
                      </a: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chemeClr val="accent4">
                        <a:hueOff val="102361"/>
                        <a:satOff val="14118"/>
                        <a:lumOff val="10675"/>
                      </a:schemeClr>
                    </a:solidFill>
                  </a:tcPr>
                </a:tc>
              </a:tr>
              <a:tr h="895553">
                <a:tc>
                  <a:txBody>
                    <a:bodyPr/>
                    <a:lstStyle/>
                    <a:p>
                      <a:pPr defTabSz="1828800">
                        <a:defRPr sz="3000">
                          <a:solidFill>
                            <a:srgbClr val="0D0D0D"/>
                          </a:solidFill>
                          <a:latin typeface="Helvetica"/>
                          <a:ea typeface="Helvetica"/>
                          <a:cs typeface="Helvetica"/>
                          <a:sym typeface="Helvetica"/>
                        </a:defRPr>
                      </a:pPr>
                      <a:r>
                        <a:rPr>
                          <a:latin typeface="微软雅黑"/>
                          <a:ea typeface="微软雅黑"/>
                          <a:cs typeface="微软雅黑"/>
                          <a:sym typeface="微软雅黑"/>
                        </a:rPr>
                        <a:t>期限长短</a:t>
                      </a:r>
                    </a:p>
                  </a:txBody>
                  <a:tcPr marL="45718" marR="45718" marT="45718" marB="45718" anchor="ctr" horzOverflow="overflow">
                    <a:lnL w="25400">
                      <a:solidFill>
                        <a:srgbClr val="FFFFFF"/>
                      </a:solidFill>
                    </a:lnL>
                    <a:lnR w="25400">
                      <a:solidFill>
                        <a:srgbClr val="FFFFFF"/>
                      </a:solidFill>
                    </a:lnR>
                    <a:lnT w="76200">
                      <a:solidFill>
                        <a:srgbClr val="FFFFFF"/>
                      </a:solidFill>
                    </a:lnT>
                    <a:lnB w="76200">
                      <a:solidFill>
                        <a:srgbClr val="FFFFFF"/>
                      </a:solidFill>
                    </a:lnB>
                    <a:solidFill>
                      <a:srgbClr val="FFF3E2"/>
                    </a:solidFill>
                  </a:tcPr>
                </a:tc>
                <a:tc>
                  <a:txBody>
                    <a:bodyPr/>
                    <a:lstStyle/>
                    <a:p>
                      <a:pPr defTabSz="1828800">
                        <a:defRPr sz="3000">
                          <a:solidFill>
                            <a:srgbClr val="0D0D0D"/>
                          </a:solidFill>
                          <a:latin typeface="Helvetica"/>
                          <a:ea typeface="Helvetica"/>
                          <a:cs typeface="Helvetica"/>
                          <a:sym typeface="Helvetica"/>
                        </a:defRPr>
                      </a:pPr>
                      <a:r>
                        <a:rPr>
                          <a:latin typeface="微软雅黑"/>
                          <a:ea typeface="微软雅黑"/>
                          <a:cs typeface="微软雅黑"/>
                          <a:sym typeface="微软雅黑"/>
                        </a:rPr>
                        <a:t>长期</a:t>
                      </a:r>
                    </a:p>
                  </a:txBody>
                  <a:tcPr marL="45718" marR="45718" marT="45718" marB="45718" anchor="ctr" horzOverflow="overflow">
                    <a:lnL w="25400">
                      <a:solidFill>
                        <a:srgbClr val="FFFFFF"/>
                      </a:solidFill>
                    </a:lnL>
                    <a:lnR w="25400">
                      <a:solidFill>
                        <a:srgbClr val="FFFFFF"/>
                      </a:solidFill>
                    </a:lnR>
                    <a:lnT w="76200">
                      <a:solidFill>
                        <a:srgbClr val="FFFFFF"/>
                      </a:solidFill>
                    </a:lnT>
                    <a:lnB w="76200">
                      <a:solidFill>
                        <a:srgbClr val="FFFFFF"/>
                      </a:solidFill>
                    </a:lnB>
                    <a:solidFill>
                      <a:srgbClr val="FFF3E2"/>
                    </a:solidFill>
                  </a:tcPr>
                </a:tc>
                <a:tc>
                  <a:txBody>
                    <a:bodyPr/>
                    <a:lstStyle/>
                    <a:p>
                      <a:pPr defTabSz="1828800">
                        <a:defRPr sz="1800">
                          <a:solidFill>
                            <a:srgbClr val="000000"/>
                          </a:solidFill>
                        </a:defRPr>
                      </a:pPr>
                      <a:r>
                        <a:rPr sz="3000">
                          <a:latin typeface="微软雅黑"/>
                          <a:ea typeface="微软雅黑"/>
                          <a:cs typeface="微软雅黑"/>
                          <a:sym typeface="微软雅黑"/>
                        </a:rPr>
                        <a:t>不明确一般＞1年</a:t>
                      </a:r>
                    </a:p>
                  </a:txBody>
                  <a:tcPr marL="45718" marR="45718" marT="45718" marB="45718" anchor="ctr" horzOverflow="overflow">
                    <a:lnL w="25400">
                      <a:solidFill>
                        <a:srgbClr val="FFFFFF"/>
                      </a:solidFill>
                    </a:lnL>
                    <a:lnR w="25400">
                      <a:solidFill>
                        <a:srgbClr val="FFFFFF"/>
                      </a:solidFill>
                    </a:lnR>
                    <a:lnT w="76200">
                      <a:solidFill>
                        <a:srgbClr val="FFFFFF"/>
                      </a:solidFill>
                    </a:lnT>
                    <a:lnB w="76200">
                      <a:solidFill>
                        <a:srgbClr val="FFFFFF"/>
                      </a:solidFill>
                    </a:lnB>
                    <a:solidFill>
                      <a:srgbClr val="FFF3E2"/>
                    </a:solidFill>
                  </a:tcPr>
                </a:tc>
                <a:tc>
                  <a:txBody>
                    <a:bodyPr/>
                    <a:lstStyle/>
                    <a:p>
                      <a:pPr defTabSz="1828800">
                        <a:defRPr sz="3000">
                          <a:solidFill>
                            <a:srgbClr val="0D0D0D"/>
                          </a:solidFill>
                          <a:latin typeface="Helvetica"/>
                          <a:ea typeface="Helvetica"/>
                          <a:cs typeface="Helvetica"/>
                          <a:sym typeface="Helvetica"/>
                        </a:defRPr>
                      </a:pPr>
                      <a:r>
                        <a:rPr>
                          <a:latin typeface="微软雅黑"/>
                          <a:ea typeface="微软雅黑"/>
                          <a:cs typeface="微软雅黑"/>
                          <a:sym typeface="微软雅黑"/>
                        </a:rPr>
                        <a:t>短期</a:t>
                      </a:r>
                    </a:p>
                  </a:txBody>
                  <a:tcPr marL="45718" marR="45718" marT="45718" marB="45718" anchor="ctr" horzOverflow="overflow">
                    <a:lnL w="25400">
                      <a:solidFill>
                        <a:srgbClr val="FFFFFF"/>
                      </a:solidFill>
                    </a:lnL>
                    <a:lnR w="25400">
                      <a:solidFill>
                        <a:srgbClr val="FFFFFF"/>
                      </a:solidFill>
                    </a:lnR>
                    <a:lnT w="76200">
                      <a:solidFill>
                        <a:srgbClr val="FFFFFF"/>
                      </a:solidFill>
                    </a:lnT>
                    <a:lnB w="76200">
                      <a:solidFill>
                        <a:srgbClr val="FFFFFF"/>
                      </a:solidFill>
                    </a:lnB>
                    <a:solidFill>
                      <a:srgbClr val="FFF3E2"/>
                    </a:solidFill>
                  </a:tcPr>
                </a:tc>
              </a:tr>
              <a:tr h="895553">
                <a:tc>
                  <a:txBody>
                    <a:bodyPr/>
                    <a:lstStyle/>
                    <a:p>
                      <a:pPr defTabSz="1828800">
                        <a:defRPr sz="3000">
                          <a:solidFill>
                            <a:srgbClr val="0D0D0D"/>
                          </a:solidFill>
                          <a:latin typeface="Helvetica"/>
                          <a:ea typeface="Helvetica"/>
                          <a:cs typeface="Helvetica"/>
                          <a:sym typeface="Helvetica"/>
                        </a:defRPr>
                      </a:pPr>
                      <a:r>
                        <a:rPr>
                          <a:latin typeface="微软雅黑"/>
                          <a:ea typeface="微软雅黑"/>
                          <a:cs typeface="微软雅黑"/>
                          <a:sym typeface="微软雅黑"/>
                        </a:rPr>
                        <a:t>目的</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c>
                  <a:txBody>
                    <a:bodyPr/>
                    <a:lstStyle/>
                    <a:p>
                      <a:pPr defTabSz="1828800">
                        <a:defRPr sz="3000">
                          <a:solidFill>
                            <a:srgbClr val="0D0D0D"/>
                          </a:solidFill>
                          <a:latin typeface="Helvetica"/>
                          <a:ea typeface="Helvetica"/>
                          <a:cs typeface="Helvetica"/>
                          <a:sym typeface="Helvetica"/>
                        </a:defRPr>
                      </a:pPr>
                      <a:r>
                        <a:rPr>
                          <a:latin typeface="微软雅黑"/>
                          <a:ea typeface="微软雅黑"/>
                          <a:cs typeface="微软雅黑"/>
                          <a:sym typeface="微软雅黑"/>
                        </a:rPr>
                        <a:t>长期投资</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c>
                  <a:txBody>
                    <a:bodyPr/>
                    <a:lstStyle/>
                    <a:p>
                      <a:pPr defTabSz="1828800">
                        <a:defRPr sz="3000">
                          <a:solidFill>
                            <a:srgbClr val="0D0D0D"/>
                          </a:solidFill>
                          <a:latin typeface="Helvetica"/>
                          <a:ea typeface="Helvetica"/>
                          <a:cs typeface="Helvetica"/>
                          <a:sym typeface="Helvetica"/>
                        </a:defRPr>
                      </a:pPr>
                      <a:r>
                        <a:rPr>
                          <a:latin typeface="微软雅黑"/>
                          <a:ea typeface="微软雅黑"/>
                          <a:cs typeface="微软雅黑"/>
                          <a:sym typeface="微软雅黑"/>
                        </a:rPr>
                        <a:t>不明确</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c>
                  <a:txBody>
                    <a:bodyPr/>
                    <a:lstStyle/>
                    <a:p>
                      <a:pPr defTabSz="1828800">
                        <a:defRPr sz="3000">
                          <a:solidFill>
                            <a:srgbClr val="0D0D0D"/>
                          </a:solidFill>
                          <a:latin typeface="Helvetica"/>
                          <a:ea typeface="Helvetica"/>
                          <a:cs typeface="Helvetica"/>
                          <a:sym typeface="Helvetica"/>
                        </a:defRPr>
                      </a:pPr>
                      <a:r>
                        <a:rPr>
                          <a:latin typeface="微软雅黑"/>
                          <a:ea typeface="微软雅黑"/>
                          <a:cs typeface="微软雅黑"/>
                          <a:sym typeface="微软雅黑"/>
                        </a:rPr>
                        <a:t>短期差价</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r>
              <a:tr h="895553">
                <a:tc>
                  <a:txBody>
                    <a:bodyPr/>
                    <a:lstStyle/>
                    <a:p>
                      <a:pPr defTabSz="1828800">
                        <a:defRPr sz="3000">
                          <a:solidFill>
                            <a:srgbClr val="0D0D0D"/>
                          </a:solidFill>
                          <a:latin typeface="Helvetica"/>
                          <a:ea typeface="Helvetica"/>
                          <a:cs typeface="Helvetica"/>
                          <a:sym typeface="Helvetica"/>
                        </a:defRPr>
                      </a:pPr>
                      <a:r>
                        <a:rPr>
                          <a:latin typeface="微软雅黑"/>
                          <a:ea typeface="微软雅黑"/>
                          <a:cs typeface="微软雅黑"/>
                          <a:sym typeface="微软雅黑"/>
                        </a:rPr>
                        <a:t>股票债券</a:t>
                      </a: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rgbClr val="FFF3E2"/>
                    </a:solidFill>
                  </a:tcPr>
                </a:tc>
                <a:tc>
                  <a:txBody>
                    <a:bodyPr/>
                    <a:lstStyle/>
                    <a:p>
                      <a:pPr defTabSz="1828800">
                        <a:defRPr sz="3000">
                          <a:solidFill>
                            <a:srgbClr val="0D0D0D"/>
                          </a:solidFill>
                          <a:latin typeface="Helvetica"/>
                          <a:ea typeface="Helvetica"/>
                          <a:cs typeface="Helvetica"/>
                          <a:sym typeface="Helvetica"/>
                        </a:defRPr>
                      </a:pPr>
                      <a:r>
                        <a:rPr>
                          <a:latin typeface="微软雅黑"/>
                          <a:ea typeface="微软雅黑"/>
                          <a:cs typeface="微软雅黑"/>
                          <a:sym typeface="微软雅黑"/>
                        </a:rPr>
                        <a:t>债券</a:t>
                      </a: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rgbClr val="FFF3E2"/>
                    </a:solidFill>
                  </a:tcPr>
                </a:tc>
                <a:tc>
                  <a:txBody>
                    <a:bodyPr/>
                    <a:lstStyle/>
                    <a:p>
                      <a:pPr defTabSz="1828800">
                        <a:defRPr sz="3000">
                          <a:solidFill>
                            <a:srgbClr val="0D0D0D"/>
                          </a:solidFill>
                          <a:latin typeface="Helvetica"/>
                          <a:ea typeface="Helvetica"/>
                          <a:cs typeface="Helvetica"/>
                          <a:sym typeface="Helvetica"/>
                        </a:defRPr>
                      </a:pPr>
                      <a:r>
                        <a:rPr>
                          <a:latin typeface="微软雅黑"/>
                          <a:ea typeface="微软雅黑"/>
                          <a:cs typeface="微软雅黑"/>
                          <a:sym typeface="微软雅黑"/>
                        </a:rPr>
                        <a:t>股票或债券</a:t>
                      </a: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rgbClr val="FFF3E2"/>
                    </a:solidFill>
                  </a:tcPr>
                </a:tc>
                <a:tc>
                  <a:txBody>
                    <a:bodyPr/>
                    <a:lstStyle/>
                    <a:p>
                      <a:pPr defTabSz="1828800">
                        <a:defRPr sz="3000">
                          <a:solidFill>
                            <a:srgbClr val="0D0D0D"/>
                          </a:solidFill>
                          <a:latin typeface="Helvetica"/>
                          <a:ea typeface="Helvetica"/>
                          <a:cs typeface="Helvetica"/>
                          <a:sym typeface="Helvetica"/>
                        </a:defRPr>
                      </a:pPr>
                      <a:r>
                        <a:rPr>
                          <a:latin typeface="微软雅黑"/>
                          <a:ea typeface="微软雅黑"/>
                          <a:cs typeface="微软雅黑"/>
                          <a:sym typeface="微软雅黑"/>
                        </a:rPr>
                        <a:t>股票或债券</a:t>
                      </a: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rgbClr val="FFF3E2"/>
                    </a:solidFill>
                  </a:tcPr>
                </a:tc>
              </a:tr>
              <a:tr h="895553">
                <a:tc>
                  <a:txBody>
                    <a:bodyPr/>
                    <a:lstStyle/>
                    <a:p>
                      <a:pPr defTabSz="1828800">
                        <a:defRPr sz="3000">
                          <a:solidFill>
                            <a:srgbClr val="0D0D0D"/>
                          </a:solidFill>
                          <a:latin typeface="Helvetica"/>
                          <a:ea typeface="Helvetica"/>
                          <a:cs typeface="Helvetica"/>
                          <a:sym typeface="Helvetica"/>
                        </a:defRPr>
                      </a:pPr>
                      <a:r>
                        <a:rPr>
                          <a:latin typeface="微软雅黑"/>
                          <a:ea typeface="微软雅黑"/>
                          <a:cs typeface="微软雅黑"/>
                          <a:sym typeface="微软雅黑"/>
                        </a:rPr>
                        <a:t>回报是否可预见</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c>
                  <a:txBody>
                    <a:bodyPr/>
                    <a:lstStyle/>
                    <a:p>
                      <a:pPr defTabSz="1828800">
                        <a:defRPr sz="3000">
                          <a:solidFill>
                            <a:srgbClr val="0D0D0D"/>
                          </a:solidFill>
                          <a:latin typeface="Helvetica"/>
                          <a:ea typeface="Helvetica"/>
                          <a:cs typeface="Helvetica"/>
                          <a:sym typeface="Helvetica"/>
                        </a:defRPr>
                      </a:pPr>
                      <a:r>
                        <a:rPr>
                          <a:latin typeface="微软雅黑"/>
                          <a:ea typeface="微软雅黑"/>
                          <a:cs typeface="微软雅黑"/>
                          <a:sym typeface="微软雅黑"/>
                        </a:rPr>
                        <a:t>是</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c>
                  <a:txBody>
                    <a:bodyPr/>
                    <a:lstStyle/>
                    <a:p>
                      <a:pPr defTabSz="1828800">
                        <a:defRPr sz="3000">
                          <a:solidFill>
                            <a:srgbClr val="0D0D0D"/>
                          </a:solidFill>
                          <a:latin typeface="Helvetica"/>
                          <a:ea typeface="Helvetica"/>
                          <a:cs typeface="Helvetica"/>
                          <a:sym typeface="Helvetica"/>
                        </a:defRPr>
                      </a:pPr>
                      <a:r>
                        <a:rPr>
                          <a:latin typeface="微软雅黑"/>
                          <a:ea typeface="微软雅黑"/>
                          <a:cs typeface="微软雅黑"/>
                          <a:sym typeface="微软雅黑"/>
                        </a:rPr>
                        <a:t>否</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c>
                  <a:txBody>
                    <a:bodyPr/>
                    <a:lstStyle/>
                    <a:p>
                      <a:pPr defTabSz="1828800">
                        <a:defRPr sz="3000">
                          <a:solidFill>
                            <a:srgbClr val="0D0D0D"/>
                          </a:solidFill>
                          <a:latin typeface="Helvetica"/>
                          <a:ea typeface="Helvetica"/>
                          <a:cs typeface="Helvetica"/>
                          <a:sym typeface="Helvetica"/>
                        </a:defRPr>
                      </a:pPr>
                      <a:r>
                        <a:rPr>
                          <a:latin typeface="微软雅黑"/>
                          <a:ea typeface="微软雅黑"/>
                          <a:cs typeface="微软雅黑"/>
                          <a:sym typeface="微软雅黑"/>
                        </a:rPr>
                        <a:t>否</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r>
              <a:tr h="895553">
                <a:tc>
                  <a:txBody>
                    <a:bodyPr/>
                    <a:lstStyle/>
                    <a:p>
                      <a:pPr defTabSz="1828800">
                        <a:defRPr sz="3000">
                          <a:solidFill>
                            <a:srgbClr val="0D0D0D"/>
                          </a:solidFill>
                          <a:latin typeface="Helvetica"/>
                          <a:ea typeface="Helvetica"/>
                          <a:cs typeface="Helvetica"/>
                          <a:sym typeface="Helvetica"/>
                        </a:defRPr>
                      </a:pPr>
                      <a:r>
                        <a:rPr>
                          <a:latin typeface="微软雅黑"/>
                          <a:ea typeface="微软雅黑"/>
                          <a:cs typeface="微软雅黑"/>
                          <a:sym typeface="微软雅黑"/>
                        </a:rPr>
                        <a:t>风险</a:t>
                      </a: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rgbClr val="FFF3E2"/>
                    </a:solidFill>
                  </a:tcPr>
                </a:tc>
                <a:tc>
                  <a:txBody>
                    <a:bodyPr/>
                    <a:lstStyle/>
                    <a:p>
                      <a:pPr defTabSz="1828800">
                        <a:defRPr sz="3000">
                          <a:solidFill>
                            <a:srgbClr val="0D0D0D"/>
                          </a:solidFill>
                          <a:latin typeface="Helvetica"/>
                          <a:ea typeface="Helvetica"/>
                          <a:cs typeface="Helvetica"/>
                          <a:sym typeface="Helvetica"/>
                        </a:defRPr>
                      </a:pPr>
                      <a:r>
                        <a:rPr>
                          <a:latin typeface="微软雅黑"/>
                          <a:ea typeface="微软雅黑"/>
                          <a:cs typeface="微软雅黑"/>
                          <a:sym typeface="微软雅黑"/>
                        </a:rPr>
                        <a:t>低</a:t>
                      </a: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rgbClr val="FFF3E2"/>
                    </a:solidFill>
                  </a:tcPr>
                </a:tc>
                <a:tc>
                  <a:txBody>
                    <a:bodyPr/>
                    <a:lstStyle/>
                    <a:p>
                      <a:pPr defTabSz="1828800">
                        <a:defRPr sz="3000">
                          <a:solidFill>
                            <a:srgbClr val="0D0D0D"/>
                          </a:solidFill>
                          <a:latin typeface="Helvetica"/>
                          <a:ea typeface="Helvetica"/>
                          <a:cs typeface="Helvetica"/>
                          <a:sym typeface="Helvetica"/>
                        </a:defRPr>
                      </a:pPr>
                      <a:r>
                        <a:rPr>
                          <a:latin typeface="微软雅黑"/>
                          <a:ea typeface="微软雅黑"/>
                          <a:cs typeface="微软雅黑"/>
                          <a:sym typeface="微软雅黑"/>
                        </a:rPr>
                        <a:t>不明确</a:t>
                      </a: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rgbClr val="FFF3E2"/>
                    </a:solidFill>
                  </a:tcPr>
                </a:tc>
                <a:tc>
                  <a:txBody>
                    <a:bodyPr/>
                    <a:lstStyle/>
                    <a:p>
                      <a:pPr defTabSz="1828800">
                        <a:defRPr sz="3000">
                          <a:solidFill>
                            <a:srgbClr val="0D0D0D"/>
                          </a:solidFill>
                          <a:latin typeface="Helvetica"/>
                          <a:ea typeface="Helvetica"/>
                          <a:cs typeface="Helvetica"/>
                          <a:sym typeface="Helvetica"/>
                        </a:defRPr>
                      </a:pPr>
                      <a:r>
                        <a:rPr>
                          <a:latin typeface="微软雅黑"/>
                          <a:ea typeface="微软雅黑"/>
                          <a:cs typeface="微软雅黑"/>
                          <a:sym typeface="微软雅黑"/>
                        </a:rPr>
                        <a:t>高</a:t>
                      </a:r>
                    </a:p>
                  </a:txBody>
                  <a:tcPr marL="45718" marR="45718" marT="45718" marB="45718" anchor="ctr" horzOverflow="overflow">
                    <a:lnL w="25400">
                      <a:solidFill>
                        <a:srgbClr val="FFFFFF"/>
                      </a:solidFill>
                    </a:lnL>
                    <a:lnR w="25400">
                      <a:solidFill>
                        <a:srgbClr val="FFFFFF"/>
                      </a:solidFill>
                    </a:lnR>
                    <a:lnT w="25400">
                      <a:solidFill>
                        <a:srgbClr val="FFFFFF"/>
                      </a:solidFill>
                    </a:lnT>
                    <a:lnB w="76200">
                      <a:solidFill>
                        <a:srgbClr val="FFFFFF"/>
                      </a:solidFill>
                    </a:lnB>
                    <a:solidFill>
                      <a:srgbClr val="FFF3E2"/>
                    </a:solidFill>
                  </a:tcPr>
                </a:tc>
              </a:tr>
              <a:tr h="895553">
                <a:tc>
                  <a:txBody>
                    <a:bodyPr/>
                    <a:lstStyle/>
                    <a:p>
                      <a:pPr defTabSz="1828800">
                        <a:defRPr sz="3000">
                          <a:solidFill>
                            <a:srgbClr val="0D0D0D"/>
                          </a:solidFill>
                          <a:latin typeface="Helvetica"/>
                          <a:ea typeface="Helvetica"/>
                          <a:cs typeface="Helvetica"/>
                          <a:sym typeface="Helvetica"/>
                        </a:defRPr>
                      </a:pPr>
                      <a:r>
                        <a:rPr>
                          <a:latin typeface="微软雅黑"/>
                          <a:ea typeface="微软雅黑"/>
                          <a:cs typeface="微软雅黑"/>
                          <a:sym typeface="微软雅黑"/>
                        </a:rPr>
                        <a:t>初始计量</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c>
                  <a:txBody>
                    <a:bodyPr/>
                    <a:lstStyle/>
                    <a:p>
                      <a:pPr defTabSz="1828800">
                        <a:defRPr sz="3000">
                          <a:solidFill>
                            <a:srgbClr val="0D0D0D"/>
                          </a:solidFill>
                          <a:latin typeface="Helvetica"/>
                          <a:ea typeface="Helvetica"/>
                          <a:cs typeface="Helvetica"/>
                          <a:sym typeface="Helvetica"/>
                        </a:defRPr>
                      </a:pPr>
                      <a:r>
                        <a:rPr>
                          <a:latin typeface="微软雅黑"/>
                          <a:ea typeface="微软雅黑"/>
                          <a:cs typeface="微软雅黑"/>
                          <a:sym typeface="微软雅黑"/>
                        </a:rPr>
                        <a:t>账面价值</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c>
                  <a:txBody>
                    <a:bodyPr/>
                    <a:lstStyle/>
                    <a:p>
                      <a:pPr defTabSz="1828800">
                        <a:defRPr sz="3000">
                          <a:solidFill>
                            <a:srgbClr val="0D0D0D"/>
                          </a:solidFill>
                          <a:latin typeface="Helvetica"/>
                          <a:ea typeface="Helvetica"/>
                          <a:cs typeface="Helvetica"/>
                          <a:sym typeface="Helvetica"/>
                        </a:defRPr>
                      </a:pPr>
                      <a:r>
                        <a:rPr>
                          <a:latin typeface="微软雅黑"/>
                          <a:ea typeface="微软雅黑"/>
                          <a:cs typeface="微软雅黑"/>
                          <a:sym typeface="微软雅黑"/>
                        </a:rPr>
                        <a:t>公允价值</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c>
                  <a:txBody>
                    <a:bodyPr/>
                    <a:lstStyle/>
                    <a:p>
                      <a:pPr defTabSz="1828800">
                        <a:defRPr sz="3000">
                          <a:solidFill>
                            <a:srgbClr val="0D0D0D"/>
                          </a:solidFill>
                          <a:latin typeface="Helvetica"/>
                          <a:ea typeface="Helvetica"/>
                          <a:cs typeface="Helvetica"/>
                          <a:sym typeface="Helvetica"/>
                        </a:defRPr>
                      </a:pPr>
                      <a:r>
                        <a:rPr>
                          <a:latin typeface="微软雅黑"/>
                          <a:ea typeface="微软雅黑"/>
                          <a:cs typeface="微软雅黑"/>
                          <a:sym typeface="微软雅黑"/>
                        </a:rPr>
                        <a:t>公允价值</a:t>
                      </a:r>
                    </a:p>
                  </a:txBody>
                  <a:tcPr marL="45718" marR="45718" marT="45718" marB="45718"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FFFDFE"/>
                    </a:solidFill>
                  </a:tcPr>
                </a:tc>
              </a:tr>
              <a:tr h="895553">
                <a:tc>
                  <a:txBody>
                    <a:bodyPr/>
                    <a:lstStyle/>
                    <a:p>
                      <a:pPr defTabSz="1828800">
                        <a:defRPr sz="3000">
                          <a:solidFill>
                            <a:srgbClr val="0D0D0D"/>
                          </a:solidFill>
                          <a:latin typeface="Helvetica"/>
                          <a:ea typeface="Helvetica"/>
                          <a:cs typeface="Helvetica"/>
                          <a:sym typeface="Helvetica"/>
                        </a:defRPr>
                      </a:pPr>
                      <a:r>
                        <a:rPr>
                          <a:latin typeface="微软雅黑"/>
                          <a:ea typeface="微软雅黑"/>
                          <a:cs typeface="微软雅黑"/>
                          <a:sym typeface="微软雅黑"/>
                        </a:rPr>
                        <a:t>涉及科目</a:t>
                      </a:r>
                    </a:p>
                  </a:txBody>
                  <a:tcPr marL="45718" marR="45718" marT="45718" marB="45718"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FFF3E2"/>
                    </a:solidFill>
                  </a:tcPr>
                </a:tc>
                <a:tc>
                  <a:txBody>
                    <a:bodyPr/>
                    <a:lstStyle/>
                    <a:p>
                      <a:pPr defTabSz="1828800">
                        <a:defRPr sz="3000">
                          <a:solidFill>
                            <a:srgbClr val="0D0D0D"/>
                          </a:solidFill>
                          <a:latin typeface="Helvetica"/>
                          <a:ea typeface="Helvetica"/>
                          <a:cs typeface="Helvetica"/>
                          <a:sym typeface="Helvetica"/>
                        </a:defRPr>
                      </a:pPr>
                      <a:r>
                        <a:rPr>
                          <a:latin typeface="微软雅黑"/>
                          <a:ea typeface="微软雅黑"/>
                          <a:cs typeface="微软雅黑"/>
                          <a:sym typeface="微软雅黑"/>
                        </a:rPr>
                        <a:t>投资收益</a:t>
                      </a:r>
                    </a:p>
                  </a:txBody>
                  <a:tcPr marL="45718" marR="45718" marT="45718" marB="45718"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FFF3E2"/>
                    </a:solidFill>
                  </a:tcPr>
                </a:tc>
                <a:tc>
                  <a:txBody>
                    <a:bodyPr/>
                    <a:lstStyle/>
                    <a:p>
                      <a:pPr defTabSz="1828800">
                        <a:defRPr sz="1800">
                          <a:solidFill>
                            <a:srgbClr val="000000"/>
                          </a:solidFill>
                        </a:defRPr>
                      </a:pPr>
                      <a:r>
                        <a:rPr sz="3000">
                          <a:latin typeface="微软雅黑"/>
                          <a:ea typeface="微软雅黑"/>
                          <a:cs typeface="微软雅黑"/>
                          <a:sym typeface="微软雅黑"/>
                        </a:rPr>
                        <a:t>资本公积-其他资本公积</a:t>
                      </a:r>
                    </a:p>
                  </a:txBody>
                  <a:tcPr marL="45718" marR="45718" marT="45718" marB="45718"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FFF3E2"/>
                    </a:solidFill>
                  </a:tcPr>
                </a:tc>
                <a:tc>
                  <a:txBody>
                    <a:bodyPr/>
                    <a:lstStyle/>
                    <a:p>
                      <a:pPr defTabSz="1828800">
                        <a:defRPr sz="3000">
                          <a:solidFill>
                            <a:srgbClr val="0D0D0D"/>
                          </a:solidFill>
                          <a:latin typeface="Helvetica"/>
                          <a:ea typeface="Helvetica"/>
                          <a:cs typeface="Helvetica"/>
                          <a:sym typeface="Helvetica"/>
                        </a:defRPr>
                      </a:pPr>
                      <a:r>
                        <a:rPr>
                          <a:latin typeface="微软雅黑"/>
                          <a:ea typeface="微软雅黑"/>
                          <a:cs typeface="微软雅黑"/>
                          <a:sym typeface="微软雅黑"/>
                        </a:rPr>
                        <a:t>投资收益</a:t>
                      </a:r>
                    </a:p>
                  </a:txBody>
                  <a:tcPr marL="45718" marR="45718" marT="45718" marB="45718"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FFF3E2"/>
                    </a:solidFill>
                  </a:tcPr>
                </a:tc>
              </a:tr>
            </a:tbl>
          </a:graphicData>
        </a:graphic>
      </p:graphicFrame>
    </p:spTree>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103" name="幻灯片编号"/>
          <p:cNvSpPr txBox="1">
            <a:spLocks noGrp="1"/>
          </p:cNvSpPr>
          <p:nvPr>
            <p:ph type="sldNum" sz="quarter" idx="4294967295"/>
          </p:nvPr>
        </p:nvSpPr>
        <p:spPr>
          <a:xfrm>
            <a:off x="22860793" y="13351319"/>
            <a:ext cx="351639" cy="368301"/>
          </a:xfrm>
          <a:prstGeom prst="rect">
            <a:avLst/>
          </a:prstGeom>
          <a:extLst>
            <a:ext uri="{C572A759-6A51-4108-AA02-DFA0A04FC94B}">
              <ma14:wrappingTextBoxFlag xmlns:ma14="http://schemas.microsoft.com/office/mac/drawingml/2011/main" val="1"/>
            </a:ext>
          </a:extLst>
        </p:spPr>
        <p:txBody>
          <a:bodyPr lIns="0" tIns="0" rIns="0" bIns="0"/>
          <a:lstStyle>
            <a:lvl1pPr defTabSz="821531">
              <a:defRPr>
                <a:solidFill>
                  <a:srgbClr val="000000"/>
                </a:solidFill>
              </a:defRPr>
            </a:lvl1pPr>
          </a:lstStyle>
          <a:p>
            <a:fld id="{86CB4B4D-7CA3-9044-876B-883B54F8677D}" type="slidenum">
              <a:t>99</a:t>
            </a:fld>
            <a:endParaRPr/>
          </a:p>
        </p:txBody>
      </p:sp>
      <p:sp>
        <p:nvSpPr>
          <p:cNvPr id="1104" name="75"/>
          <p:cNvSpPr txBox="1"/>
          <p:nvPr/>
        </p:nvSpPr>
        <p:spPr>
          <a:xfrm>
            <a:off x="18769412" y="13351319"/>
            <a:ext cx="4267201" cy="25922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defTabSz="1828800">
              <a:defRPr sz="1800">
                <a:solidFill>
                  <a:srgbClr val="9D9D9D"/>
                </a:solidFill>
                <a:latin typeface="Arial"/>
                <a:ea typeface="Arial"/>
                <a:cs typeface="Arial"/>
                <a:sym typeface="Arial"/>
              </a:defRPr>
            </a:lvl1pPr>
          </a:lstStyle>
          <a:p>
            <a:r>
              <a:t>75</a:t>
            </a:r>
          </a:p>
        </p:txBody>
      </p:sp>
      <p:sp>
        <p:nvSpPr>
          <p:cNvPr id="1105" name="箭头"/>
          <p:cNvSpPr/>
          <p:nvPr/>
        </p:nvSpPr>
        <p:spPr>
          <a:xfrm>
            <a:off x="15775454" y="10479532"/>
            <a:ext cx="2895601" cy="1416051"/>
          </a:xfrm>
          <a:prstGeom prst="rightArrow">
            <a:avLst>
              <a:gd name="adj1" fmla="val 50000"/>
              <a:gd name="adj2" fmla="val 51102"/>
            </a:avLst>
          </a:prstGeom>
          <a:solidFill>
            <a:srgbClr val="FFDAA4"/>
          </a:solidFill>
          <a:ln w="12700">
            <a:miter lim="400000"/>
          </a:ln>
        </p:spPr>
        <p:txBody>
          <a:bodyPr tIns="91439" bIns="91439" anchor="ctr"/>
          <a:lstStyle/>
          <a:p>
            <a:pPr algn="l" defTabSz="1828800">
              <a:defRPr sz="3200">
                <a:solidFill>
                  <a:srgbClr val="000000"/>
                </a:solidFill>
                <a:latin typeface="微软雅黑"/>
                <a:ea typeface="微软雅黑"/>
                <a:cs typeface="微软雅黑"/>
                <a:sym typeface="微软雅黑"/>
              </a:defRPr>
            </a:pPr>
            <a:endParaRPr/>
          </a:p>
        </p:txBody>
      </p:sp>
      <p:sp>
        <p:nvSpPr>
          <p:cNvPr id="1106" name="共同控制"/>
          <p:cNvSpPr txBox="1"/>
          <p:nvPr/>
        </p:nvSpPr>
        <p:spPr>
          <a:xfrm>
            <a:off x="15775454" y="10810367"/>
            <a:ext cx="2533785" cy="754381"/>
          </a:xfrm>
          <a:prstGeom prst="rect">
            <a:avLst/>
          </a:prstGeom>
          <a:ln w="12700">
            <a:miter lim="400000"/>
          </a:ln>
          <a:extLst>
            <a:ext uri="{C572A759-6A51-4108-AA02-DFA0A04FC94B}">
              <ma14:wrappingTextBoxFlag xmlns:ma14="http://schemas.microsoft.com/office/mac/drawingml/2011/main" val="1"/>
            </a:ext>
          </a:extLst>
        </p:spPr>
        <p:txBody>
          <a:bodyPr tIns="91439" bIns="91439" anchor="ctr">
            <a:spAutoFit/>
          </a:bodyPr>
          <a:lstStyle>
            <a:lvl1pPr algn="l" defTabSz="1828800">
              <a:defRPr sz="3200">
                <a:solidFill>
                  <a:srgbClr val="000000"/>
                </a:solidFill>
                <a:latin typeface="微软雅黑"/>
                <a:ea typeface="微软雅黑"/>
                <a:cs typeface="微软雅黑"/>
                <a:sym typeface="微软雅黑"/>
              </a:defRPr>
            </a:lvl1pPr>
          </a:lstStyle>
          <a:p>
            <a:r>
              <a:t>共同控制</a:t>
            </a:r>
          </a:p>
        </p:txBody>
      </p:sp>
      <p:sp>
        <p:nvSpPr>
          <p:cNvPr id="1107" name="矩形"/>
          <p:cNvSpPr/>
          <p:nvPr/>
        </p:nvSpPr>
        <p:spPr>
          <a:xfrm>
            <a:off x="20356912" y="7169594"/>
            <a:ext cx="3248026" cy="1311276"/>
          </a:xfrm>
          <a:prstGeom prst="rect">
            <a:avLst/>
          </a:prstGeom>
          <a:solidFill>
            <a:srgbClr val="FFDAA4"/>
          </a:solidFill>
          <a:ln w="12700">
            <a:miter lim="400000"/>
          </a:ln>
        </p:spPr>
        <p:txBody>
          <a:bodyPr tIns="91439" bIns="91439" anchor="ctr"/>
          <a:lstStyle/>
          <a:p>
            <a:pPr defTabSz="1828800">
              <a:defRPr sz="3600">
                <a:solidFill>
                  <a:srgbClr val="000000"/>
                </a:solidFill>
                <a:latin typeface="微软雅黑"/>
                <a:ea typeface="微软雅黑"/>
                <a:cs typeface="微软雅黑"/>
                <a:sym typeface="微软雅黑"/>
              </a:defRPr>
            </a:pPr>
            <a:endParaRPr/>
          </a:p>
        </p:txBody>
      </p:sp>
      <p:sp>
        <p:nvSpPr>
          <p:cNvPr id="1108" name="无重大影响的长期股权投资"/>
          <p:cNvSpPr txBox="1"/>
          <p:nvPr/>
        </p:nvSpPr>
        <p:spPr>
          <a:xfrm>
            <a:off x="20356912" y="7154989"/>
            <a:ext cx="3248026" cy="1325881"/>
          </a:xfrm>
          <a:prstGeom prst="rect">
            <a:avLst/>
          </a:prstGeom>
          <a:ln w="12700">
            <a:miter lim="400000"/>
          </a:ln>
          <a:extLst>
            <a:ext uri="{C572A759-6A51-4108-AA02-DFA0A04FC94B}">
              <ma14:wrappingTextBoxFlag xmlns:ma14="http://schemas.microsoft.com/office/mac/drawingml/2011/main" val="1"/>
            </a:ext>
          </a:extLst>
        </p:spPr>
        <p:txBody>
          <a:bodyPr tIns="91439" bIns="91439" anchor="ctr">
            <a:spAutoFit/>
          </a:bodyPr>
          <a:lstStyle>
            <a:lvl1pPr algn="l" defTabSz="1828800">
              <a:defRPr sz="3200">
                <a:solidFill>
                  <a:srgbClr val="000000"/>
                </a:solidFill>
                <a:latin typeface="微软雅黑"/>
                <a:ea typeface="微软雅黑"/>
                <a:cs typeface="微软雅黑"/>
                <a:sym typeface="微软雅黑"/>
              </a:defRPr>
            </a:lvl1pPr>
          </a:lstStyle>
          <a:p>
            <a:r>
              <a:t>无重大影响的长期股权投资</a:t>
            </a:r>
          </a:p>
        </p:txBody>
      </p:sp>
      <p:sp>
        <p:nvSpPr>
          <p:cNvPr id="1109" name="矩形"/>
          <p:cNvSpPr/>
          <p:nvPr/>
        </p:nvSpPr>
        <p:spPr>
          <a:xfrm>
            <a:off x="19337649" y="9337247"/>
            <a:ext cx="4365626" cy="927101"/>
          </a:xfrm>
          <a:prstGeom prst="rect">
            <a:avLst/>
          </a:prstGeom>
          <a:solidFill>
            <a:srgbClr val="FFDAA4"/>
          </a:solidFill>
          <a:ln w="12700">
            <a:miter lim="400000"/>
          </a:ln>
        </p:spPr>
        <p:txBody>
          <a:bodyPr tIns="91439" bIns="91439" anchor="ctr"/>
          <a:lstStyle/>
          <a:p>
            <a:pPr defTabSz="1828800">
              <a:defRPr sz="3600">
                <a:solidFill>
                  <a:srgbClr val="000000"/>
                </a:solidFill>
                <a:latin typeface="微软雅黑"/>
                <a:ea typeface="微软雅黑"/>
                <a:cs typeface="微软雅黑"/>
                <a:sym typeface="微软雅黑"/>
              </a:defRPr>
            </a:pPr>
            <a:endParaRPr/>
          </a:p>
        </p:txBody>
      </p:sp>
      <p:sp>
        <p:nvSpPr>
          <p:cNvPr id="1110" name="对联营企业的投资"/>
          <p:cNvSpPr txBox="1"/>
          <p:nvPr/>
        </p:nvSpPr>
        <p:spPr>
          <a:xfrm>
            <a:off x="19798112" y="9423607"/>
            <a:ext cx="4365626" cy="754381"/>
          </a:xfrm>
          <a:prstGeom prst="rect">
            <a:avLst/>
          </a:prstGeom>
          <a:ln w="12700">
            <a:miter lim="400000"/>
          </a:ln>
          <a:extLst>
            <a:ext uri="{C572A759-6A51-4108-AA02-DFA0A04FC94B}">
              <ma14:wrappingTextBoxFlag xmlns:ma14="http://schemas.microsoft.com/office/mac/drawingml/2011/main" val="1"/>
            </a:ext>
          </a:extLst>
        </p:spPr>
        <p:txBody>
          <a:bodyPr tIns="91439" bIns="91439" anchor="ctr">
            <a:spAutoFit/>
          </a:bodyPr>
          <a:lstStyle>
            <a:lvl1pPr algn="l" defTabSz="1828800">
              <a:defRPr sz="3200">
                <a:solidFill>
                  <a:srgbClr val="000000"/>
                </a:solidFill>
                <a:latin typeface="微软雅黑"/>
                <a:ea typeface="微软雅黑"/>
                <a:cs typeface="微软雅黑"/>
                <a:sym typeface="微软雅黑"/>
              </a:defRPr>
            </a:lvl1pPr>
          </a:lstStyle>
          <a:p>
            <a:r>
              <a:t>对联营企业的投资</a:t>
            </a:r>
          </a:p>
        </p:txBody>
      </p:sp>
      <p:sp>
        <p:nvSpPr>
          <p:cNvPr id="1111" name="矩形"/>
          <p:cNvSpPr/>
          <p:nvPr/>
        </p:nvSpPr>
        <p:spPr>
          <a:xfrm>
            <a:off x="19315379" y="10712776"/>
            <a:ext cx="4362451" cy="927101"/>
          </a:xfrm>
          <a:prstGeom prst="rect">
            <a:avLst/>
          </a:prstGeom>
          <a:solidFill>
            <a:srgbClr val="FFDAA4"/>
          </a:solidFill>
          <a:ln w="12700">
            <a:miter lim="400000"/>
          </a:ln>
        </p:spPr>
        <p:txBody>
          <a:bodyPr tIns="91439" bIns="91439" anchor="ctr"/>
          <a:lstStyle/>
          <a:p>
            <a:pPr defTabSz="1828800">
              <a:defRPr sz="3600">
                <a:solidFill>
                  <a:srgbClr val="000000"/>
                </a:solidFill>
                <a:latin typeface="微软雅黑"/>
                <a:ea typeface="微软雅黑"/>
                <a:cs typeface="微软雅黑"/>
                <a:sym typeface="微软雅黑"/>
              </a:defRPr>
            </a:pPr>
            <a:endParaRPr/>
          </a:p>
        </p:txBody>
      </p:sp>
      <p:sp>
        <p:nvSpPr>
          <p:cNvPr id="1112" name="对合营企业的投资"/>
          <p:cNvSpPr txBox="1"/>
          <p:nvPr/>
        </p:nvSpPr>
        <p:spPr>
          <a:xfrm>
            <a:off x="19339236" y="10822631"/>
            <a:ext cx="4362451" cy="754381"/>
          </a:xfrm>
          <a:prstGeom prst="rect">
            <a:avLst/>
          </a:prstGeom>
          <a:ln w="12700">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3200">
                <a:solidFill>
                  <a:srgbClr val="000000"/>
                </a:solidFill>
                <a:latin typeface="微软雅黑"/>
                <a:ea typeface="微软雅黑"/>
                <a:cs typeface="微软雅黑"/>
                <a:sym typeface="微软雅黑"/>
              </a:defRPr>
            </a:lvl1pPr>
          </a:lstStyle>
          <a:p>
            <a:r>
              <a:t>对合营企业的投资</a:t>
            </a:r>
          </a:p>
        </p:txBody>
      </p:sp>
      <p:sp>
        <p:nvSpPr>
          <p:cNvPr id="1113" name="矩形"/>
          <p:cNvSpPr/>
          <p:nvPr/>
        </p:nvSpPr>
        <p:spPr>
          <a:xfrm>
            <a:off x="19315379" y="12135294"/>
            <a:ext cx="4362451" cy="927101"/>
          </a:xfrm>
          <a:prstGeom prst="rect">
            <a:avLst/>
          </a:prstGeom>
          <a:solidFill>
            <a:srgbClr val="FFDAA4"/>
          </a:solidFill>
          <a:ln w="12700">
            <a:miter lim="400000"/>
          </a:ln>
        </p:spPr>
        <p:txBody>
          <a:bodyPr tIns="91439" bIns="91439" anchor="ctr"/>
          <a:lstStyle/>
          <a:p>
            <a:pPr defTabSz="1828800">
              <a:defRPr sz="3600">
                <a:solidFill>
                  <a:srgbClr val="000000"/>
                </a:solidFill>
                <a:latin typeface="微软雅黑"/>
                <a:ea typeface="微软雅黑"/>
                <a:cs typeface="微软雅黑"/>
                <a:sym typeface="微软雅黑"/>
              </a:defRPr>
            </a:pPr>
            <a:endParaRPr/>
          </a:p>
        </p:txBody>
      </p:sp>
      <p:sp>
        <p:nvSpPr>
          <p:cNvPr id="1114" name="对子公司的投资"/>
          <p:cNvSpPr txBox="1"/>
          <p:nvPr/>
        </p:nvSpPr>
        <p:spPr>
          <a:xfrm>
            <a:off x="19339236" y="12227641"/>
            <a:ext cx="4362451" cy="754381"/>
          </a:xfrm>
          <a:prstGeom prst="rect">
            <a:avLst/>
          </a:prstGeom>
          <a:ln w="12700">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3200">
                <a:solidFill>
                  <a:srgbClr val="000000"/>
                </a:solidFill>
                <a:latin typeface="微软雅黑"/>
                <a:ea typeface="微软雅黑"/>
                <a:cs typeface="微软雅黑"/>
                <a:sym typeface="微软雅黑"/>
              </a:defRPr>
            </a:lvl1pPr>
          </a:lstStyle>
          <a:p>
            <a:r>
              <a:t>对子公司的投资</a:t>
            </a:r>
          </a:p>
        </p:txBody>
      </p:sp>
      <p:sp>
        <p:nvSpPr>
          <p:cNvPr id="1115" name="线条"/>
          <p:cNvSpPr/>
          <p:nvPr/>
        </p:nvSpPr>
        <p:spPr>
          <a:xfrm>
            <a:off x="3888618" y="2981325"/>
            <a:ext cx="314326" cy="77533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805"/>
                  <a:pt x="0" y="1799"/>
                </a:cubicBezTo>
                <a:lnTo>
                  <a:pt x="0" y="19801"/>
                </a:lnTo>
                <a:cubicBezTo>
                  <a:pt x="0" y="20795"/>
                  <a:pt x="9671" y="21600"/>
                  <a:pt x="21600" y="21600"/>
                </a:cubicBezTo>
              </a:path>
            </a:pathLst>
          </a:custGeom>
          <a:ln w="88900">
            <a:solidFill>
              <a:srgbClr val="FFBA02"/>
            </a:solidFill>
          </a:ln>
        </p:spPr>
        <p:txBody>
          <a:bodyPr tIns="91439" bIns="91439" anchor="ctr"/>
          <a:lstStyle/>
          <a:p>
            <a:pPr algn="l" defTabSz="1828800">
              <a:defRPr sz="3600">
                <a:solidFill>
                  <a:srgbClr val="000000"/>
                </a:solidFill>
                <a:latin typeface="微软雅黑"/>
                <a:ea typeface="微软雅黑"/>
                <a:cs typeface="微软雅黑"/>
                <a:sym typeface="微软雅黑"/>
              </a:defRPr>
            </a:pPr>
            <a:endParaRPr/>
          </a:p>
        </p:txBody>
      </p:sp>
      <p:sp>
        <p:nvSpPr>
          <p:cNvPr id="1116" name="圆角矩形"/>
          <p:cNvSpPr/>
          <p:nvPr/>
        </p:nvSpPr>
        <p:spPr>
          <a:xfrm>
            <a:off x="1842449" y="5045075"/>
            <a:ext cx="1206501" cy="3625850"/>
          </a:xfrm>
          <a:prstGeom prst="roundRect">
            <a:avLst>
              <a:gd name="adj" fmla="val 16667"/>
            </a:avLst>
          </a:prstGeom>
          <a:solidFill>
            <a:srgbClr val="FFBA02"/>
          </a:solidFill>
          <a:ln w="12700">
            <a:miter lim="400000"/>
          </a:ln>
        </p:spPr>
        <p:txBody>
          <a:bodyPr tIns="91439" bIns="91439" anchor="ctr"/>
          <a:lstStyle/>
          <a:p>
            <a:pPr defTabSz="1828800">
              <a:defRPr sz="4800">
                <a:latin typeface="微软雅黑"/>
                <a:ea typeface="微软雅黑"/>
                <a:cs typeface="微软雅黑"/>
                <a:sym typeface="微软雅黑"/>
              </a:defRPr>
            </a:pPr>
            <a:endParaRPr/>
          </a:p>
        </p:txBody>
      </p:sp>
      <p:sp>
        <p:nvSpPr>
          <p:cNvPr id="1117" name="股票投资"/>
          <p:cNvSpPr txBox="1"/>
          <p:nvPr/>
        </p:nvSpPr>
        <p:spPr>
          <a:xfrm>
            <a:off x="1901322" y="5064760"/>
            <a:ext cx="1088756" cy="3586481"/>
          </a:xfrm>
          <a:prstGeom prst="rect">
            <a:avLst/>
          </a:prstGeom>
          <a:ln w="12700">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800">
                <a:latin typeface="微软雅黑"/>
                <a:ea typeface="微软雅黑"/>
                <a:cs typeface="微软雅黑"/>
                <a:sym typeface="微软雅黑"/>
              </a:defRPr>
            </a:lvl1pPr>
          </a:lstStyle>
          <a:p>
            <a:r>
              <a:t>股票投资</a:t>
            </a:r>
          </a:p>
        </p:txBody>
      </p:sp>
      <p:sp>
        <p:nvSpPr>
          <p:cNvPr id="1118" name="箭头"/>
          <p:cNvSpPr/>
          <p:nvPr/>
        </p:nvSpPr>
        <p:spPr>
          <a:xfrm>
            <a:off x="5064836" y="4962732"/>
            <a:ext cx="4737101" cy="3038476"/>
          </a:xfrm>
          <a:prstGeom prst="rightArrow">
            <a:avLst>
              <a:gd name="adj1" fmla="val 50000"/>
              <a:gd name="adj2" fmla="val 38962"/>
            </a:avLst>
          </a:prstGeom>
          <a:ln w="50800">
            <a:solidFill>
              <a:srgbClr val="FFBA02"/>
            </a:solidFill>
          </a:ln>
        </p:spPr>
        <p:txBody>
          <a:bodyPr tIns="91439" bIns="91439" anchor="ctr"/>
          <a:lstStyle/>
          <a:p>
            <a:pPr algn="l" defTabSz="1828800">
              <a:defRPr sz="3600">
                <a:latin typeface="微软雅黑"/>
                <a:ea typeface="微软雅黑"/>
                <a:cs typeface="微软雅黑"/>
                <a:sym typeface="微软雅黑"/>
              </a:defRPr>
            </a:pPr>
            <a:endParaRPr/>
          </a:p>
        </p:txBody>
      </p:sp>
      <p:sp>
        <p:nvSpPr>
          <p:cNvPr id="1119" name="有公允价值、长期持有、无重大影响"/>
          <p:cNvSpPr txBox="1"/>
          <p:nvPr/>
        </p:nvSpPr>
        <p:spPr>
          <a:xfrm>
            <a:off x="5060076" y="5755530"/>
            <a:ext cx="4145183" cy="1452881"/>
          </a:xfrm>
          <a:prstGeom prst="rect">
            <a:avLst/>
          </a:prstGeom>
          <a:ln w="12700">
            <a:miter lim="400000"/>
          </a:ln>
          <a:extLst>
            <a:ext uri="{C572A759-6A51-4108-AA02-DFA0A04FC94B}">
              <ma14:wrappingTextBoxFlag xmlns:ma14="http://schemas.microsoft.com/office/mac/drawingml/2011/main" val="1"/>
            </a:ext>
          </a:extLst>
        </p:spPr>
        <p:txBody>
          <a:bodyPr tIns="91439" bIns="91439" anchor="ctr">
            <a:spAutoFit/>
          </a:bodyPr>
          <a:lstStyle>
            <a:lvl1pPr algn="l" defTabSz="1828800">
              <a:defRPr sz="3600">
                <a:latin typeface="微软雅黑"/>
                <a:ea typeface="微软雅黑"/>
                <a:cs typeface="微软雅黑"/>
                <a:sym typeface="微软雅黑"/>
              </a:defRPr>
            </a:lvl1pPr>
          </a:lstStyle>
          <a:p>
            <a:r>
              <a:t>有公允价值、长期持有、无重大影响</a:t>
            </a:r>
          </a:p>
        </p:txBody>
      </p:sp>
      <p:sp>
        <p:nvSpPr>
          <p:cNvPr id="1120" name="箭头"/>
          <p:cNvSpPr/>
          <p:nvPr/>
        </p:nvSpPr>
        <p:spPr>
          <a:xfrm>
            <a:off x="5026736" y="8334582"/>
            <a:ext cx="4813301" cy="3038476"/>
          </a:xfrm>
          <a:prstGeom prst="rightArrow">
            <a:avLst>
              <a:gd name="adj1" fmla="val 50000"/>
              <a:gd name="adj2" fmla="val 39588"/>
            </a:avLst>
          </a:prstGeom>
          <a:ln w="50800">
            <a:solidFill>
              <a:srgbClr val="FFBA02"/>
            </a:solidFill>
          </a:ln>
        </p:spPr>
        <p:txBody>
          <a:bodyPr tIns="91439" bIns="91439" anchor="ctr"/>
          <a:lstStyle/>
          <a:p>
            <a:pPr algn="l" defTabSz="1828800">
              <a:defRPr sz="3600">
                <a:solidFill>
                  <a:srgbClr val="000000"/>
                </a:solidFill>
                <a:latin typeface="微软雅黑"/>
                <a:ea typeface="微软雅黑"/>
                <a:cs typeface="微软雅黑"/>
                <a:sym typeface="微软雅黑"/>
              </a:defRPr>
            </a:pPr>
            <a:endParaRPr/>
          </a:p>
        </p:txBody>
      </p:sp>
      <p:sp>
        <p:nvSpPr>
          <p:cNvPr id="1121" name="上述两种情况之外"/>
          <p:cNvSpPr txBox="1"/>
          <p:nvPr/>
        </p:nvSpPr>
        <p:spPr>
          <a:xfrm>
            <a:off x="5026736" y="9444880"/>
            <a:ext cx="4211862" cy="817881"/>
          </a:xfrm>
          <a:prstGeom prst="rect">
            <a:avLst/>
          </a:prstGeom>
          <a:ln w="12700">
            <a:miter lim="400000"/>
          </a:ln>
          <a:extLst>
            <a:ext uri="{C572A759-6A51-4108-AA02-DFA0A04FC94B}">
              <ma14:wrappingTextBoxFlag xmlns:ma14="http://schemas.microsoft.com/office/mac/drawingml/2011/main" val="1"/>
            </a:ext>
          </a:extLst>
        </p:spPr>
        <p:txBody>
          <a:bodyPr tIns="91439" bIns="91439" anchor="ctr">
            <a:spAutoFit/>
          </a:bodyPr>
          <a:lstStyle>
            <a:lvl1pPr algn="l" defTabSz="1828800">
              <a:defRPr sz="3600">
                <a:latin typeface="微软雅黑"/>
                <a:ea typeface="微软雅黑"/>
                <a:cs typeface="微软雅黑"/>
                <a:sym typeface="微软雅黑"/>
              </a:defRPr>
            </a:lvl1pPr>
          </a:lstStyle>
          <a:p>
            <a:r>
              <a:t>上述两种情况之外</a:t>
            </a:r>
          </a:p>
        </p:txBody>
      </p:sp>
      <p:sp>
        <p:nvSpPr>
          <p:cNvPr id="1122" name="矩形"/>
          <p:cNvSpPr/>
          <p:nvPr/>
        </p:nvSpPr>
        <p:spPr>
          <a:xfrm>
            <a:off x="10080625" y="2673557"/>
            <a:ext cx="4486836" cy="873126"/>
          </a:xfrm>
          <a:prstGeom prst="rect">
            <a:avLst/>
          </a:prstGeom>
          <a:ln w="50800">
            <a:solidFill>
              <a:srgbClr val="FFBA02"/>
            </a:solidFill>
          </a:ln>
        </p:spPr>
        <p:txBody>
          <a:bodyPr tIns="91439" bIns="91439" anchor="ctr"/>
          <a:lstStyle/>
          <a:p>
            <a:pPr defTabSz="1828800">
              <a:defRPr sz="4000">
                <a:latin typeface="微软雅黑"/>
                <a:ea typeface="微软雅黑"/>
                <a:cs typeface="微软雅黑"/>
                <a:sym typeface="微软雅黑"/>
              </a:defRPr>
            </a:pPr>
            <a:endParaRPr/>
          </a:p>
        </p:txBody>
      </p:sp>
      <p:sp>
        <p:nvSpPr>
          <p:cNvPr id="1123" name="交易性金融资产"/>
          <p:cNvSpPr txBox="1"/>
          <p:nvPr/>
        </p:nvSpPr>
        <p:spPr>
          <a:xfrm>
            <a:off x="10261110" y="2663080"/>
            <a:ext cx="4222751" cy="894081"/>
          </a:xfrm>
          <a:prstGeom prst="rect">
            <a:avLst/>
          </a:prstGeom>
          <a:ln w="12700">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4000">
                <a:latin typeface="微软雅黑"/>
                <a:ea typeface="微软雅黑"/>
                <a:cs typeface="微软雅黑"/>
                <a:sym typeface="微软雅黑"/>
              </a:defRPr>
            </a:lvl1pPr>
          </a:lstStyle>
          <a:p>
            <a:r>
              <a:t>交易性金融资产</a:t>
            </a:r>
          </a:p>
        </p:txBody>
      </p:sp>
      <p:sp>
        <p:nvSpPr>
          <p:cNvPr id="1124" name="矩形"/>
          <p:cNvSpPr/>
          <p:nvPr/>
        </p:nvSpPr>
        <p:spPr>
          <a:xfrm>
            <a:off x="10130655" y="6018420"/>
            <a:ext cx="4483660" cy="927101"/>
          </a:xfrm>
          <a:prstGeom prst="rect">
            <a:avLst/>
          </a:prstGeom>
          <a:ln w="50800">
            <a:solidFill>
              <a:srgbClr val="FFBA02"/>
            </a:solidFill>
          </a:ln>
        </p:spPr>
        <p:txBody>
          <a:bodyPr tIns="91439" bIns="91439" anchor="ctr"/>
          <a:lstStyle/>
          <a:p>
            <a:pPr defTabSz="1828800">
              <a:defRPr sz="3600">
                <a:latin typeface="微软雅黑"/>
                <a:ea typeface="微软雅黑"/>
                <a:cs typeface="微软雅黑"/>
                <a:sym typeface="微软雅黑"/>
              </a:defRPr>
            </a:pPr>
            <a:endParaRPr/>
          </a:p>
        </p:txBody>
      </p:sp>
      <p:sp>
        <p:nvSpPr>
          <p:cNvPr id="1125" name="可供出售金融资产"/>
          <p:cNvSpPr txBox="1"/>
          <p:nvPr/>
        </p:nvSpPr>
        <p:spPr>
          <a:xfrm>
            <a:off x="10262697" y="6073030"/>
            <a:ext cx="4219576" cy="817881"/>
          </a:xfrm>
          <a:prstGeom prst="rect">
            <a:avLst/>
          </a:prstGeom>
          <a:ln w="12700">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3600">
                <a:latin typeface="微软雅黑"/>
                <a:ea typeface="微软雅黑"/>
                <a:cs typeface="微软雅黑"/>
                <a:sym typeface="微软雅黑"/>
              </a:defRPr>
            </a:lvl1pPr>
          </a:lstStyle>
          <a:p>
            <a:r>
              <a:t>可供出售金融资产</a:t>
            </a:r>
          </a:p>
        </p:txBody>
      </p:sp>
      <p:sp>
        <p:nvSpPr>
          <p:cNvPr id="1126" name="箭头"/>
          <p:cNvSpPr/>
          <p:nvPr/>
        </p:nvSpPr>
        <p:spPr>
          <a:xfrm>
            <a:off x="15724654" y="6305994"/>
            <a:ext cx="4400551" cy="3038476"/>
          </a:xfrm>
          <a:prstGeom prst="rightArrow">
            <a:avLst>
              <a:gd name="adj1" fmla="val 50000"/>
              <a:gd name="adj2" fmla="val 36193"/>
            </a:avLst>
          </a:prstGeom>
          <a:solidFill>
            <a:srgbClr val="FFDAA4"/>
          </a:solidFill>
          <a:ln w="12700">
            <a:miter lim="400000"/>
          </a:ln>
        </p:spPr>
        <p:txBody>
          <a:bodyPr tIns="91439" bIns="91439" anchor="ctr"/>
          <a:lstStyle/>
          <a:p>
            <a:pPr algn="l" defTabSz="1828800">
              <a:defRPr sz="3200">
                <a:solidFill>
                  <a:srgbClr val="000000"/>
                </a:solidFill>
                <a:latin typeface="微软雅黑"/>
                <a:ea typeface="微软雅黑"/>
                <a:cs typeface="微软雅黑"/>
                <a:sym typeface="微软雅黑"/>
              </a:defRPr>
            </a:pPr>
            <a:endParaRPr/>
          </a:p>
        </p:txBody>
      </p:sp>
      <p:sp>
        <p:nvSpPr>
          <p:cNvPr id="1127" name="有公允价值、长期持有、无重大影响"/>
          <p:cNvSpPr txBox="1"/>
          <p:nvPr/>
        </p:nvSpPr>
        <p:spPr>
          <a:xfrm>
            <a:off x="15775454" y="7178094"/>
            <a:ext cx="3850685" cy="1325881"/>
          </a:xfrm>
          <a:prstGeom prst="rect">
            <a:avLst/>
          </a:prstGeom>
          <a:ln w="12700">
            <a:miter lim="400000"/>
          </a:ln>
          <a:extLst>
            <a:ext uri="{C572A759-6A51-4108-AA02-DFA0A04FC94B}">
              <ma14:wrappingTextBoxFlag xmlns:ma14="http://schemas.microsoft.com/office/mac/drawingml/2011/main" val="1"/>
            </a:ext>
          </a:extLst>
        </p:spPr>
        <p:txBody>
          <a:bodyPr tIns="91439" bIns="91439" anchor="ctr">
            <a:spAutoFit/>
          </a:bodyPr>
          <a:lstStyle>
            <a:lvl1pPr algn="l" defTabSz="1828800">
              <a:defRPr sz="3200">
                <a:solidFill>
                  <a:srgbClr val="000000"/>
                </a:solidFill>
                <a:latin typeface="微软雅黑"/>
                <a:ea typeface="微软雅黑"/>
                <a:cs typeface="微软雅黑"/>
                <a:sym typeface="微软雅黑"/>
              </a:defRPr>
            </a:lvl1pPr>
          </a:lstStyle>
          <a:p>
            <a:r>
              <a:t>有公允价值、长期持有、无重大影响</a:t>
            </a:r>
          </a:p>
        </p:txBody>
      </p:sp>
      <p:sp>
        <p:nvSpPr>
          <p:cNvPr id="1128" name="箭头"/>
          <p:cNvSpPr/>
          <p:nvPr/>
        </p:nvSpPr>
        <p:spPr>
          <a:xfrm>
            <a:off x="15775454" y="9154604"/>
            <a:ext cx="2895601" cy="1416051"/>
          </a:xfrm>
          <a:prstGeom prst="rightArrow">
            <a:avLst>
              <a:gd name="adj1" fmla="val 50000"/>
              <a:gd name="adj2" fmla="val 51102"/>
            </a:avLst>
          </a:prstGeom>
          <a:solidFill>
            <a:srgbClr val="FFDAA4"/>
          </a:solidFill>
          <a:ln w="12700">
            <a:miter lim="400000"/>
          </a:ln>
        </p:spPr>
        <p:txBody>
          <a:bodyPr tIns="91439" bIns="91439" anchor="ctr"/>
          <a:lstStyle/>
          <a:p>
            <a:pPr algn="l" defTabSz="1828800">
              <a:defRPr sz="3200">
                <a:solidFill>
                  <a:srgbClr val="000000"/>
                </a:solidFill>
                <a:latin typeface="微软雅黑"/>
                <a:ea typeface="微软雅黑"/>
                <a:cs typeface="微软雅黑"/>
                <a:sym typeface="微软雅黑"/>
              </a:defRPr>
            </a:pPr>
            <a:endParaRPr/>
          </a:p>
        </p:txBody>
      </p:sp>
      <p:sp>
        <p:nvSpPr>
          <p:cNvPr id="1129" name="重大影响"/>
          <p:cNvSpPr txBox="1"/>
          <p:nvPr/>
        </p:nvSpPr>
        <p:spPr>
          <a:xfrm>
            <a:off x="15775454" y="9485439"/>
            <a:ext cx="2533785" cy="754381"/>
          </a:xfrm>
          <a:prstGeom prst="rect">
            <a:avLst/>
          </a:prstGeom>
          <a:ln w="12700">
            <a:miter lim="400000"/>
          </a:ln>
          <a:extLst>
            <a:ext uri="{C572A759-6A51-4108-AA02-DFA0A04FC94B}">
              <ma14:wrappingTextBoxFlag xmlns:ma14="http://schemas.microsoft.com/office/mac/drawingml/2011/main" val="1"/>
            </a:ext>
          </a:extLst>
        </p:spPr>
        <p:txBody>
          <a:bodyPr tIns="91439" bIns="91439" anchor="ctr">
            <a:spAutoFit/>
          </a:bodyPr>
          <a:lstStyle>
            <a:lvl1pPr algn="l" defTabSz="1828800">
              <a:defRPr sz="3200">
                <a:solidFill>
                  <a:srgbClr val="000000"/>
                </a:solidFill>
                <a:latin typeface="微软雅黑"/>
                <a:ea typeface="微软雅黑"/>
                <a:cs typeface="微软雅黑"/>
                <a:sym typeface="微软雅黑"/>
              </a:defRPr>
            </a:lvl1pPr>
          </a:lstStyle>
          <a:p>
            <a:r>
              <a:t>重大影响</a:t>
            </a:r>
          </a:p>
        </p:txBody>
      </p:sp>
      <p:sp>
        <p:nvSpPr>
          <p:cNvPr id="1130" name="箭头"/>
          <p:cNvSpPr/>
          <p:nvPr/>
        </p:nvSpPr>
        <p:spPr>
          <a:xfrm>
            <a:off x="15775454" y="11890819"/>
            <a:ext cx="2895601" cy="1416051"/>
          </a:xfrm>
          <a:prstGeom prst="rightArrow">
            <a:avLst>
              <a:gd name="adj1" fmla="val 50000"/>
              <a:gd name="adj2" fmla="val 51102"/>
            </a:avLst>
          </a:prstGeom>
          <a:solidFill>
            <a:srgbClr val="FFDAA4"/>
          </a:solidFill>
          <a:ln w="12700">
            <a:miter lim="400000"/>
          </a:ln>
        </p:spPr>
        <p:txBody>
          <a:bodyPr tIns="91439" bIns="91439" anchor="ctr"/>
          <a:lstStyle/>
          <a:p>
            <a:pPr algn="l" defTabSz="1828800">
              <a:defRPr sz="3200">
                <a:solidFill>
                  <a:srgbClr val="000000"/>
                </a:solidFill>
                <a:latin typeface="微软雅黑"/>
                <a:ea typeface="微软雅黑"/>
                <a:cs typeface="微软雅黑"/>
                <a:sym typeface="微软雅黑"/>
              </a:defRPr>
            </a:pPr>
            <a:endParaRPr/>
          </a:p>
        </p:txBody>
      </p:sp>
      <p:sp>
        <p:nvSpPr>
          <p:cNvPr id="1131" name="控制"/>
          <p:cNvSpPr txBox="1"/>
          <p:nvPr/>
        </p:nvSpPr>
        <p:spPr>
          <a:xfrm>
            <a:off x="15775454" y="12221654"/>
            <a:ext cx="2533785" cy="754381"/>
          </a:xfrm>
          <a:prstGeom prst="rect">
            <a:avLst/>
          </a:prstGeom>
          <a:ln w="12700">
            <a:miter lim="400000"/>
          </a:ln>
          <a:extLst>
            <a:ext uri="{C572A759-6A51-4108-AA02-DFA0A04FC94B}">
              <ma14:wrappingTextBoxFlag xmlns:ma14="http://schemas.microsoft.com/office/mac/drawingml/2011/main" val="1"/>
            </a:ext>
          </a:extLst>
        </p:spPr>
        <p:txBody>
          <a:bodyPr tIns="91439" bIns="91439" anchor="ctr">
            <a:spAutoFit/>
          </a:bodyPr>
          <a:lstStyle>
            <a:lvl1pPr algn="l" defTabSz="1828800">
              <a:defRPr sz="3200">
                <a:solidFill>
                  <a:srgbClr val="000000"/>
                </a:solidFill>
                <a:latin typeface="微软雅黑"/>
                <a:ea typeface="微软雅黑"/>
                <a:cs typeface="微软雅黑"/>
                <a:sym typeface="微软雅黑"/>
              </a:defRPr>
            </a:lvl1pPr>
          </a:lstStyle>
          <a:p>
            <a:r>
              <a:t>控制</a:t>
            </a:r>
          </a:p>
        </p:txBody>
      </p:sp>
      <p:sp>
        <p:nvSpPr>
          <p:cNvPr id="1132" name="箭头"/>
          <p:cNvSpPr/>
          <p:nvPr/>
        </p:nvSpPr>
        <p:spPr>
          <a:xfrm>
            <a:off x="4998161" y="1590882"/>
            <a:ext cx="4737101" cy="3038476"/>
          </a:xfrm>
          <a:prstGeom prst="rightArrow">
            <a:avLst>
              <a:gd name="adj1" fmla="val 50000"/>
              <a:gd name="adj2" fmla="val 38962"/>
            </a:avLst>
          </a:prstGeom>
          <a:ln w="50800">
            <a:solidFill>
              <a:srgbClr val="FFBA02"/>
            </a:solidFill>
          </a:ln>
        </p:spPr>
        <p:txBody>
          <a:bodyPr tIns="91439" bIns="91439" anchor="ctr"/>
          <a:lstStyle/>
          <a:p>
            <a:pPr defTabSz="1828800">
              <a:defRPr sz="3600">
                <a:latin typeface="微软雅黑"/>
                <a:ea typeface="微软雅黑"/>
                <a:cs typeface="微软雅黑"/>
                <a:sym typeface="微软雅黑"/>
              </a:defRPr>
            </a:pPr>
            <a:endParaRPr/>
          </a:p>
        </p:txBody>
      </p:sp>
      <p:sp>
        <p:nvSpPr>
          <p:cNvPr id="1133" name="有公允价值、短期持有"/>
          <p:cNvSpPr txBox="1"/>
          <p:nvPr/>
        </p:nvSpPr>
        <p:spPr>
          <a:xfrm>
            <a:off x="4998161" y="2383680"/>
            <a:ext cx="4145183" cy="1452881"/>
          </a:xfrm>
          <a:prstGeom prst="rect">
            <a:avLst/>
          </a:prstGeom>
          <a:ln w="12700">
            <a:miter lim="400000"/>
          </a:ln>
          <a:extLst>
            <a:ext uri="{C572A759-6A51-4108-AA02-DFA0A04FC94B}">
              <ma14:wrappingTextBoxFlag xmlns:ma14="http://schemas.microsoft.com/office/mac/drawingml/2011/main" val="1"/>
            </a:ext>
          </a:extLst>
        </p:spPr>
        <p:txBody>
          <a:bodyPr tIns="91439" bIns="91439" anchor="ctr">
            <a:spAutoFit/>
          </a:bodyPr>
          <a:lstStyle>
            <a:lvl1pPr algn="l" defTabSz="1828800">
              <a:defRPr sz="3600">
                <a:latin typeface="微软雅黑"/>
                <a:ea typeface="微软雅黑"/>
                <a:cs typeface="微软雅黑"/>
                <a:sym typeface="微软雅黑"/>
              </a:defRPr>
            </a:lvl1pPr>
          </a:lstStyle>
          <a:p>
            <a:r>
              <a:t>有公允价值、短期持有</a:t>
            </a:r>
          </a:p>
        </p:txBody>
      </p:sp>
      <p:sp>
        <p:nvSpPr>
          <p:cNvPr id="1134" name="矩形"/>
          <p:cNvSpPr/>
          <p:nvPr/>
        </p:nvSpPr>
        <p:spPr>
          <a:xfrm>
            <a:off x="10130655" y="9399079"/>
            <a:ext cx="4483660" cy="927101"/>
          </a:xfrm>
          <a:prstGeom prst="rect">
            <a:avLst/>
          </a:prstGeom>
          <a:ln w="50800">
            <a:solidFill>
              <a:srgbClr val="FFBA02"/>
            </a:solidFill>
          </a:ln>
        </p:spPr>
        <p:txBody>
          <a:bodyPr tIns="91439" bIns="91439" anchor="ctr"/>
          <a:lstStyle/>
          <a:p>
            <a:pPr defTabSz="1828800">
              <a:defRPr sz="3600">
                <a:latin typeface="微软雅黑"/>
                <a:ea typeface="微软雅黑"/>
                <a:cs typeface="微软雅黑"/>
                <a:sym typeface="微软雅黑"/>
              </a:defRPr>
            </a:pPr>
            <a:endParaRPr/>
          </a:p>
        </p:txBody>
      </p:sp>
      <p:sp>
        <p:nvSpPr>
          <p:cNvPr id="1135" name="长期股权投资"/>
          <p:cNvSpPr txBox="1"/>
          <p:nvPr/>
        </p:nvSpPr>
        <p:spPr>
          <a:xfrm>
            <a:off x="10214254" y="9453689"/>
            <a:ext cx="4219576" cy="817881"/>
          </a:xfrm>
          <a:prstGeom prst="rect">
            <a:avLst/>
          </a:prstGeom>
          <a:ln w="12700">
            <a:miter lim="400000"/>
          </a:ln>
          <a:extLst>
            <a:ext uri="{C572A759-6A51-4108-AA02-DFA0A04FC94B}">
              <ma14:wrappingTextBoxFlag xmlns:ma14="http://schemas.microsoft.com/office/mac/drawingml/2011/main" val="1"/>
            </a:ext>
          </a:extLst>
        </p:spPr>
        <p:txBody>
          <a:bodyPr tIns="91439" bIns="91439" anchor="ctr">
            <a:spAutoFit/>
          </a:bodyPr>
          <a:lstStyle>
            <a:lvl1pPr defTabSz="1828800">
              <a:defRPr sz="3600">
                <a:latin typeface="微软雅黑"/>
                <a:ea typeface="微软雅黑"/>
                <a:cs typeface="微软雅黑"/>
                <a:sym typeface="微软雅黑"/>
              </a:defRPr>
            </a:lvl1pPr>
          </a:lstStyle>
          <a:p>
            <a:r>
              <a:t>长期股权投资</a:t>
            </a:r>
          </a:p>
        </p:txBody>
      </p:sp>
      <p:sp>
        <p:nvSpPr>
          <p:cNvPr id="1136" name="线条"/>
          <p:cNvSpPr/>
          <p:nvPr/>
        </p:nvSpPr>
        <p:spPr>
          <a:xfrm>
            <a:off x="15178620" y="6852087"/>
            <a:ext cx="314326" cy="59118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805"/>
                  <a:pt x="0" y="1799"/>
                </a:cubicBezTo>
                <a:lnTo>
                  <a:pt x="0" y="19801"/>
                </a:lnTo>
                <a:cubicBezTo>
                  <a:pt x="0" y="20795"/>
                  <a:pt x="9671" y="21600"/>
                  <a:pt x="21600" y="21600"/>
                </a:cubicBezTo>
              </a:path>
            </a:pathLst>
          </a:custGeom>
          <a:ln w="88900">
            <a:solidFill>
              <a:srgbClr val="FFBA02"/>
            </a:solidFill>
          </a:ln>
        </p:spPr>
        <p:txBody>
          <a:bodyPr tIns="91439" bIns="91439" anchor="ctr"/>
          <a:lstStyle/>
          <a:p>
            <a:pPr algn="l" defTabSz="1828800">
              <a:defRPr sz="3600">
                <a:solidFill>
                  <a:srgbClr val="000000"/>
                </a:solidFill>
                <a:latin typeface="微软雅黑"/>
                <a:ea typeface="微软雅黑"/>
                <a:cs typeface="微软雅黑"/>
                <a:sym typeface="微软雅黑"/>
              </a:defRPr>
            </a:pPr>
            <a:endParaRP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3670</Words>
  <Application>Microsoft Macintosh PowerPoint</Application>
  <PresentationFormat>自定义</PresentationFormat>
  <Paragraphs>1262</Paragraphs>
  <Slides>168</Slides>
  <Notes>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168</vt:i4>
      </vt:variant>
    </vt:vector>
  </HeadingPairs>
  <TitlesOfParts>
    <vt:vector size="177" baseType="lpstr">
      <vt:lpstr>Helvetica</vt:lpstr>
      <vt:lpstr>Helvetica Light</vt:lpstr>
      <vt:lpstr>Helvetica Neue</vt:lpstr>
      <vt:lpstr>Lantinghei SC Demibold</vt:lpstr>
      <vt:lpstr>Lantinghei SC Extralight</vt:lpstr>
      <vt:lpstr>Lantinghei SC Heavy</vt:lpstr>
      <vt:lpstr>微软雅黑</vt:lpstr>
      <vt:lpstr>Arial</vt:lpstr>
      <vt:lpstr>Black</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不能再签无偿使用了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问：这个老板这笔生意亏了多少钱？</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Microsoft Office 用户</cp:lastModifiedBy>
  <cp:revision>1</cp:revision>
  <dcterms:modified xsi:type="dcterms:W3CDTF">2017-09-11T15:22:17Z</dcterms:modified>
</cp:coreProperties>
</file>